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9" r:id="rId2"/>
    <p:sldId id="280" r:id="rId3"/>
    <p:sldId id="284" r:id="rId4"/>
    <p:sldId id="285" r:id="rId5"/>
    <p:sldId id="286" r:id="rId6"/>
    <p:sldId id="262" r:id="rId7"/>
    <p:sldId id="267" r:id="rId8"/>
    <p:sldId id="287" r:id="rId9"/>
    <p:sldId id="283" r:id="rId10"/>
    <p:sldId id="265" r:id="rId11"/>
    <p:sldId id="268" r:id="rId12"/>
    <p:sldId id="269" r:id="rId13"/>
    <p:sldId id="276" r:id="rId14"/>
    <p:sldId id="292" r:id="rId15"/>
    <p:sldId id="273" r:id="rId16"/>
    <p:sldId id="270" r:id="rId17"/>
    <p:sldId id="277" r:id="rId18"/>
    <p:sldId id="278" r:id="rId19"/>
    <p:sldId id="279" r:id="rId20"/>
    <p:sldId id="288" r:id="rId21"/>
    <p:sldId id="293" r:id="rId22"/>
    <p:sldId id="274" r:id="rId23"/>
    <p:sldId id="294" r:id="rId24"/>
    <p:sldId id="295" r:id="rId25"/>
    <p:sldId id="289" r:id="rId26"/>
    <p:sldId id="290" r:id="rId27"/>
    <p:sldId id="291" r:id="rId28"/>
  </p:sldIdLst>
  <p:sldSz cx="9144000" cy="6858000" type="screen4x3"/>
  <p:notesSz cx="6858000" cy="9144000"/>
  <p:defaultTextStyle>
    <a:defPPr>
      <a:defRPr lang="el-GR"/>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A12"/>
    <a:srgbClr val="FFFFFF"/>
    <a:srgbClr val="000000"/>
    <a:srgbClr val="A7A7A7"/>
    <a:srgbClr val="4F4F4F"/>
    <a:srgbClr val="6F6F6F"/>
    <a:srgbClr val="333333"/>
    <a:srgbClr val="2B26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22" autoAdjust="0"/>
  </p:normalViewPr>
  <p:slideViewPr>
    <p:cSldViewPr>
      <p:cViewPr>
        <p:scale>
          <a:sx n="120" d="100"/>
          <a:sy n="120" d="100"/>
        </p:scale>
        <p:origin x="-1374"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Calibri" pitchFamily="34" charset="0"/>
              </a:defRPr>
            </a:lvl1pPr>
          </a:lstStyle>
          <a:p>
            <a:pPr>
              <a:defRPr/>
            </a:pPr>
            <a:endParaRPr lang="el-GR"/>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alibri" pitchFamily="34" charset="0"/>
              </a:defRPr>
            </a:lvl1pPr>
          </a:lstStyle>
          <a:p>
            <a:pPr>
              <a:defRPr/>
            </a:pPr>
            <a:fld id="{5C1C1D3F-2EDB-4590-AF34-0BBCB1570EDB}" type="datetimeFigureOut">
              <a:rPr lang="el-GR"/>
              <a:pPr>
                <a:defRPr/>
              </a:pPr>
              <a:t>17/3/2016</a:t>
            </a:fld>
            <a:endParaRPr lang="el-GR"/>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Calibri" pitchFamily="34" charset="0"/>
              </a:defRPr>
            </a:lvl1pPr>
          </a:lstStyle>
          <a:p>
            <a:pPr>
              <a:defRPr/>
            </a:pPr>
            <a:endParaRPr lang="el-GR"/>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Calibri" pitchFamily="34" charset="0"/>
              </a:defRPr>
            </a:lvl1pPr>
          </a:lstStyle>
          <a:p>
            <a:pPr>
              <a:defRPr/>
            </a:pPr>
            <a:fld id="{3C6F95A0-0A75-40F6-8542-28B983EC0571}" type="slidenum">
              <a:rPr lang="el-GR"/>
              <a:pPr>
                <a:defRPr/>
              </a:pPr>
              <a:t>‹#›</a:t>
            </a:fld>
            <a:endParaRPr lang="el-GR"/>
          </a:p>
        </p:txBody>
      </p:sp>
    </p:spTree>
    <p:extLst>
      <p:ext uri="{BB962C8B-B14F-4D97-AF65-F5344CB8AC3E}">
        <p14:creationId xmlns:p14="http://schemas.microsoft.com/office/powerpoint/2010/main" val="4267277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pPr eaLnBrk="1" hangingPunct="1">
              <a:spcBef>
                <a:spcPct val="0"/>
              </a:spcBef>
              <a:buFontTx/>
              <a:buChar char="•"/>
            </a:pPr>
            <a:r>
              <a:rPr lang="en-US" smtClean="0"/>
              <a:t>Create a tool for brain mapping that is cheaper and easier to use than conventional methods, e.g., fMRI and MEG and more accurate than the existing EEG-based reconstruction methods, e.g. LAURA, LORETA and sLORETA</a:t>
            </a:r>
          </a:p>
          <a:p>
            <a:pPr eaLnBrk="1" hangingPunct="1">
              <a:spcAft>
                <a:spcPct val="50000"/>
              </a:spcAft>
              <a:buClr>
                <a:srgbClr val="FFFFFF"/>
              </a:buClr>
              <a:buFontTx/>
              <a:buChar char="•"/>
            </a:pPr>
            <a:r>
              <a:rPr lang="en-US" smtClean="0"/>
              <a:t>to better understanding the abilities of a mind of the healthy and the patients with cognitive impairment</a:t>
            </a:r>
          </a:p>
          <a:p>
            <a:pPr eaLnBrk="1" hangingPunct="1">
              <a:spcAft>
                <a:spcPct val="50000"/>
              </a:spcAft>
              <a:buClr>
                <a:srgbClr val="FFFFFF"/>
              </a:buClr>
              <a:buFontTx/>
              <a:buChar char="•"/>
            </a:pPr>
            <a:r>
              <a:rPr lang="en-US" smtClean="0"/>
              <a:t>to design intelligent assistive environments and improve functionalities of patients with Alzheimer’s Disease</a:t>
            </a:r>
          </a:p>
          <a:p>
            <a:pPr eaLnBrk="1" hangingPunct="1">
              <a:spcBef>
                <a:spcPct val="0"/>
              </a:spcBef>
            </a:pPr>
            <a:endParaRPr lang="el-GR" smtClean="0"/>
          </a:p>
          <a:p>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pPr eaLnBrk="1" hangingPunct="1">
              <a:spcBef>
                <a:spcPct val="0"/>
              </a:spcBef>
              <a:buFontTx/>
              <a:buChar char="•"/>
            </a:pPr>
            <a:r>
              <a:rPr lang="en-US" smtClean="0"/>
              <a:t>Create a tool for brain mapping that is cheaper and easier to use than conventional methods, e.g., fMRI and MEG and more accurate than the existing EEG-based reconstruction methods, e.g. LAURA, LORETA and sLORETA</a:t>
            </a:r>
          </a:p>
          <a:p>
            <a:pPr eaLnBrk="1" hangingPunct="1">
              <a:spcAft>
                <a:spcPct val="50000"/>
              </a:spcAft>
              <a:buClr>
                <a:srgbClr val="FFFFFF"/>
              </a:buClr>
              <a:buFontTx/>
              <a:buChar char="•"/>
            </a:pPr>
            <a:r>
              <a:rPr lang="en-US" smtClean="0"/>
              <a:t>to better understanding the abilities of a mind of the healthy and the patients with cognitive impairment</a:t>
            </a:r>
          </a:p>
          <a:p>
            <a:pPr eaLnBrk="1" hangingPunct="1">
              <a:spcAft>
                <a:spcPct val="50000"/>
              </a:spcAft>
              <a:buClr>
                <a:srgbClr val="FFFFFF"/>
              </a:buClr>
              <a:buFontTx/>
              <a:buChar char="•"/>
            </a:pPr>
            <a:r>
              <a:rPr lang="en-US" smtClean="0"/>
              <a:t>to design intelligent assistive environments and improve functionalities of patients with Alzheimer’s Disease</a:t>
            </a:r>
          </a:p>
          <a:p>
            <a:pPr eaLnBrk="1" hangingPunct="1">
              <a:spcBef>
                <a:spcPct val="0"/>
              </a:spcBef>
            </a:pPr>
            <a:endParaRPr lang="el-GR" smtClean="0"/>
          </a:p>
          <a:p>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p:spPr>
        <p:txBody>
          <a:bodyPr/>
          <a:lstStyle/>
          <a:p>
            <a:r>
              <a:rPr lang="en-US" smtClean="0"/>
              <a:t>Researchers found that </a:t>
            </a:r>
            <a:r>
              <a:rPr lang="en-US" b="1" smtClean="0"/>
              <a:t>emotional control and working memory rely upon some of the same brain areas</a:t>
            </a:r>
            <a:r>
              <a:rPr lang="en-US" smtClean="0"/>
              <a:t> (including the frontoparietal area and the amygdala). Since these two functions share the same brain pathways, strengthening one could strengthen the other.</a:t>
            </a:r>
            <a:r>
              <a:rPr lang="el-GR" smtClean="0"/>
              <a:t> </a:t>
            </a:r>
            <a:r>
              <a:rPr lang="en-US" smtClean="0"/>
              <a:t>Identify the regions that have been affected due to the cognitive impairment and try to spot how the malfunctioning areas can be triggered. (For instance, it has been proven that when you trigger a person with emotions then the performance of the memory improves.)</a:t>
            </a:r>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pPr eaLnBrk="1" hangingPunct="1">
              <a:spcBef>
                <a:spcPct val="0"/>
              </a:spcBef>
              <a:buFontTx/>
              <a:buChar char="•"/>
            </a:pPr>
            <a:r>
              <a:rPr lang="en-US" smtClean="0"/>
              <a:t>Create a tool for brain mapping that is cheaper and easier to use than conventional methods, e.g., fMRI and MEG and more accurate than the existing EEG-based reconstruction methods, e.g. LAURA, LORETA and sLORETA</a:t>
            </a:r>
          </a:p>
          <a:p>
            <a:pPr eaLnBrk="1" hangingPunct="1">
              <a:spcAft>
                <a:spcPct val="50000"/>
              </a:spcAft>
              <a:buClr>
                <a:srgbClr val="FFFFFF"/>
              </a:buClr>
              <a:buFontTx/>
              <a:buChar char="•"/>
            </a:pPr>
            <a:r>
              <a:rPr lang="en-US" smtClean="0"/>
              <a:t>to better understanding the abilities of a mind of the healthy and the patients with cognitive impairment</a:t>
            </a:r>
          </a:p>
          <a:p>
            <a:pPr eaLnBrk="1" hangingPunct="1">
              <a:spcAft>
                <a:spcPct val="50000"/>
              </a:spcAft>
              <a:buClr>
                <a:srgbClr val="FFFFFF"/>
              </a:buClr>
              <a:buFontTx/>
              <a:buChar char="•"/>
            </a:pPr>
            <a:r>
              <a:rPr lang="en-US" smtClean="0"/>
              <a:t>to design intelligent assistive environments and improve functionalities of patients with Alzheimer’s Disease</a:t>
            </a:r>
          </a:p>
          <a:p>
            <a:pPr eaLnBrk="1" hangingPunct="1">
              <a:spcBef>
                <a:spcPct val="0"/>
              </a:spcBef>
            </a:pPr>
            <a:endParaRPr lang="el-GR" smtClean="0"/>
          </a:p>
          <a:p>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pPr eaLnBrk="1" hangingPunct="1">
              <a:spcBef>
                <a:spcPct val="0"/>
              </a:spcBef>
              <a:buFontTx/>
              <a:buChar char="•"/>
            </a:pPr>
            <a:r>
              <a:rPr lang="en-US" smtClean="0"/>
              <a:t>Create a tool for brain mapping that is cheaper and easier to use than conventional methods, e.g., fMRI and MEG and more accurate than the existing EEG-based reconstruction methods, e.g. LAURA, LORETA and sLORETA</a:t>
            </a:r>
          </a:p>
          <a:p>
            <a:pPr eaLnBrk="1" hangingPunct="1">
              <a:spcAft>
                <a:spcPct val="50000"/>
              </a:spcAft>
              <a:buClr>
                <a:srgbClr val="FFFFFF"/>
              </a:buClr>
              <a:buFontTx/>
              <a:buChar char="•"/>
            </a:pPr>
            <a:r>
              <a:rPr lang="en-US" smtClean="0"/>
              <a:t>to better understanding the abilities of a mind of the healthy and the patients with cognitive impairment</a:t>
            </a:r>
          </a:p>
          <a:p>
            <a:pPr eaLnBrk="1" hangingPunct="1">
              <a:spcAft>
                <a:spcPct val="50000"/>
              </a:spcAft>
              <a:buClr>
                <a:srgbClr val="FFFFFF"/>
              </a:buClr>
              <a:buFontTx/>
              <a:buChar char="•"/>
            </a:pPr>
            <a:r>
              <a:rPr lang="en-US" smtClean="0"/>
              <a:t>to design intelligent assistive environments and improve functionalities of patients with Alzheimer’s Disease</a:t>
            </a:r>
          </a:p>
          <a:p>
            <a:pPr eaLnBrk="1" hangingPunct="1">
              <a:spcBef>
                <a:spcPct val="0"/>
              </a:spcBef>
            </a:pPr>
            <a:endParaRPr lang="el-GR" smtClean="0"/>
          </a:p>
          <a:p>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pPr eaLnBrk="1" hangingPunct="1">
              <a:spcBef>
                <a:spcPct val="0"/>
              </a:spcBef>
              <a:buFontTx/>
              <a:buChar char="•"/>
            </a:pPr>
            <a:r>
              <a:rPr lang="en-US" smtClean="0"/>
              <a:t>Create a tool for brain mapping that is cheaper and easier to use than conventional methods, e.g., fMRI and MEG and more accurate than the existing EEG-based reconstruction methods, e.g. LAURA, LORETA and sLORETA</a:t>
            </a:r>
          </a:p>
          <a:p>
            <a:pPr eaLnBrk="1" hangingPunct="1">
              <a:spcAft>
                <a:spcPct val="50000"/>
              </a:spcAft>
              <a:buClr>
                <a:srgbClr val="FFFFFF"/>
              </a:buClr>
              <a:buFontTx/>
              <a:buChar char="•"/>
            </a:pPr>
            <a:r>
              <a:rPr lang="en-US" smtClean="0"/>
              <a:t>to better understanding the abilities of a mind of the healthy and the patients with cognitive impairment</a:t>
            </a:r>
          </a:p>
          <a:p>
            <a:pPr eaLnBrk="1" hangingPunct="1">
              <a:spcAft>
                <a:spcPct val="50000"/>
              </a:spcAft>
              <a:buClr>
                <a:srgbClr val="FFFFFF"/>
              </a:buClr>
              <a:buFontTx/>
              <a:buChar char="•"/>
            </a:pPr>
            <a:r>
              <a:rPr lang="en-US" smtClean="0"/>
              <a:t>to design intelligent assistive environments and improve functionalities of patients with Alzheimer’s Disease</a:t>
            </a:r>
          </a:p>
          <a:p>
            <a:pPr eaLnBrk="1" hangingPunct="1">
              <a:spcBef>
                <a:spcPct val="0"/>
              </a:spcBef>
            </a:pPr>
            <a:endParaRPr lang="el-GR" smtClean="0"/>
          </a:p>
          <a:p>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r>
              <a:rPr lang="en-US" smtClean="0"/>
              <a:t>Researchers found that </a:t>
            </a:r>
            <a:r>
              <a:rPr lang="en-US" b="1" smtClean="0"/>
              <a:t>emotional control and working memory rely upon some of the same brain areas</a:t>
            </a:r>
            <a:r>
              <a:rPr lang="en-US" smtClean="0"/>
              <a:t> (including the frontoparietal area and the amygdala). Since these two functions share the same brain pathways, strengthening one could strengthen the other.</a:t>
            </a:r>
          </a:p>
          <a:p>
            <a:endParaRPr lang="en-US" smtClean="0"/>
          </a:p>
        </p:txBody>
      </p:sp>
      <p:sp>
        <p:nvSpPr>
          <p:cNvPr id="3789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D0EE916-B150-482C-BEBA-D773B57E211F}" type="slidenum">
              <a:rPr lang="el-GR" sz="1200" b="0">
                <a:latin typeface="Calibri" pitchFamily="34" charset="0"/>
              </a:rPr>
              <a:pPr algn="r"/>
              <a:t>9</a:t>
            </a:fld>
            <a:endParaRPr lang="el-GR" sz="1200" b="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3C6F95A0-0A75-40F6-8542-28B983EC0571}" type="slidenum">
              <a:rPr lang="el-GR" smtClean="0"/>
              <a:pPr>
                <a:defRPr/>
              </a:pPr>
              <a:t>14</a:t>
            </a:fld>
            <a:endParaRPr lang="el-GR"/>
          </a:p>
        </p:txBody>
      </p:sp>
    </p:spTree>
    <p:extLst>
      <p:ext uri="{BB962C8B-B14F-4D97-AF65-F5344CB8AC3E}">
        <p14:creationId xmlns:p14="http://schemas.microsoft.com/office/powerpoint/2010/main" val="1969949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 Θέση εικόνας διαφάνειας"/>
          <p:cNvSpPr>
            <a:spLocks noGrp="1" noRot="1" noChangeAspect="1" noTextEdit="1"/>
          </p:cNvSpPr>
          <p:nvPr>
            <p:ph type="sldImg"/>
          </p:nvPr>
        </p:nvSpPr>
        <p:spPr>
          <a:ln/>
        </p:spPr>
      </p:sp>
      <p:sp>
        <p:nvSpPr>
          <p:cNvPr id="28674" name="2 - Θέση σημειώσεων"/>
          <p:cNvSpPr>
            <a:spLocks noGrp="1"/>
          </p:cNvSpPr>
          <p:nvPr>
            <p:ph type="body" idx="1"/>
          </p:nvPr>
        </p:nvSpPr>
        <p:spPr>
          <a:noFill/>
          <a:ln/>
        </p:spPr>
        <p:txBody>
          <a:bodyPr/>
          <a:lstStyle/>
          <a:p>
            <a:r>
              <a:rPr lang="en-US" smtClean="0"/>
              <a:t>Similarities vs differences in simple cognitive tests between the two genders</a:t>
            </a:r>
          </a:p>
          <a:p>
            <a:r>
              <a:rPr lang="en-US" smtClean="0"/>
              <a:t>Identifying the differences due to gender/age on healthy subjects we can understand which differences are due to cognitive impairment</a:t>
            </a:r>
            <a:endParaRPr lang="el-GR" smtClean="0"/>
          </a:p>
        </p:txBody>
      </p:sp>
      <p:sp>
        <p:nvSpPr>
          <p:cNvPr id="28675"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D9CC24F-7F7F-4673-9F88-339D199CFDC7}" type="slidenum">
              <a:rPr lang="el-GR" sz="1200" b="0">
                <a:latin typeface="Calibri" pitchFamily="34" charset="0"/>
              </a:rPr>
              <a:pPr algn="r"/>
              <a:t>17</a:t>
            </a:fld>
            <a:endParaRPr lang="el-GR" sz="1200" b="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 Θέση εικόνας διαφάνειας"/>
          <p:cNvSpPr>
            <a:spLocks noGrp="1" noRot="1" noChangeAspect="1" noTextEdit="1"/>
          </p:cNvSpPr>
          <p:nvPr>
            <p:ph type="sldImg"/>
          </p:nvPr>
        </p:nvSpPr>
        <p:spPr>
          <a:ln/>
        </p:spPr>
      </p:sp>
      <p:sp>
        <p:nvSpPr>
          <p:cNvPr id="30722" name="2 - Θέση σημειώσεων"/>
          <p:cNvSpPr>
            <a:spLocks noGrp="1"/>
          </p:cNvSpPr>
          <p:nvPr>
            <p:ph type="body" idx="1"/>
          </p:nvPr>
        </p:nvSpPr>
        <p:spPr>
          <a:noFill/>
          <a:ln/>
        </p:spPr>
        <p:txBody>
          <a:bodyPr/>
          <a:lstStyle/>
          <a:p>
            <a:r>
              <a:rPr lang="en-US" smtClean="0"/>
              <a:t>Lower activation in elderly at the response to sound identification experiment</a:t>
            </a:r>
            <a:endParaRPr lang="el-GR" smtClean="0"/>
          </a:p>
        </p:txBody>
      </p:sp>
      <p:sp>
        <p:nvSpPr>
          <p:cNvPr id="30723"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5826D92-CB0B-494C-A5C0-94C796ADE46F}" type="slidenum">
              <a:rPr lang="el-GR" sz="1200" b="0">
                <a:latin typeface="Calibri" pitchFamily="34" charset="0"/>
              </a:rPr>
              <a:pPr algn="r"/>
              <a:t>18</a:t>
            </a:fld>
            <a:endParaRPr lang="el-GR" sz="1200" b="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The effect of the cognitive impairment due to Alzheimer’s disease. </a:t>
            </a:r>
          </a:p>
          <a:p>
            <a:r>
              <a:rPr lang="en-US" smtClean="0"/>
              <a:t>Patients with AD have delayed response in the simple cognitive test of sound identification</a:t>
            </a:r>
          </a:p>
          <a:p>
            <a:r>
              <a:rPr lang="en-US" smtClean="0"/>
              <a:t>The source of brain activation is shifted from the frontal lobe to the fusiform gyrus (parahipoccampal) due to the cognitive impairment. This could mean that the responses seem to be more intuitive than cognitive.</a:t>
            </a:r>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28E2A32-AF4E-4A12-95A4-47EAC9730F8F}" type="datetimeFigureOut">
              <a:rPr lang="el-GR"/>
              <a:pPr>
                <a:defRPr/>
              </a:pPr>
              <a:t>17/3/2016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0A77C22-3695-47E6-BDA8-21F532C88316}"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46474D07-49EB-452E-BE1E-DBFDE73E9975}" type="datetimeFigureOut">
              <a:rPr lang="el-GR"/>
              <a:pPr>
                <a:defRPr/>
              </a:pPr>
              <a:t>17/3/2016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40E0B33-9742-4723-B7CA-F4096961C5CE}"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72A7BF0B-61B8-4154-90D2-5BA0C944F770}" type="datetimeFigureOut">
              <a:rPr lang="el-GR"/>
              <a:pPr>
                <a:defRPr/>
              </a:pPr>
              <a:t>17/3/2016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87B8F6F-EE86-4E47-9547-D4C6E82AACC5}"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3EFE2431-5D97-4C90-8269-99D1ECE70BE3}" type="datetimeFigureOut">
              <a:rPr lang="el-GR"/>
              <a:pPr>
                <a:defRPr/>
              </a:pPr>
              <a:t>17/3/2016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774EDDC-57F4-4E78-936D-698ADB9E74C0}"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226D37-48EA-4AD0-B838-FC20478599DD}" type="datetimeFigureOut">
              <a:rPr lang="el-GR"/>
              <a:pPr>
                <a:defRPr/>
              </a:pPr>
              <a:t>17/3/2016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38F3AD0-00FA-4AF7-8751-7F9F76E37108}"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fld id="{2A7384B9-1495-4446-BF53-EC67147E8EDE}" type="datetimeFigureOut">
              <a:rPr lang="el-GR"/>
              <a:pPr>
                <a:defRPr/>
              </a:pPr>
              <a:t>17/3/2016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F82A079F-CB42-480D-AF96-68AFCD2CE05A}"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fld id="{0F11F55D-C19C-41F9-83F0-80A36E2F7CAC}" type="datetimeFigureOut">
              <a:rPr lang="el-GR"/>
              <a:pPr>
                <a:defRPr/>
              </a:pPr>
              <a:t>17/3/2016</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CB8B8AE-C776-4159-8F9C-88661C2A900F}"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3A68504E-4A6A-43F0-B815-47367F20DA23}" type="datetimeFigureOut">
              <a:rPr lang="el-GR"/>
              <a:pPr>
                <a:defRPr/>
              </a:pPr>
              <a:t>17/3/2016</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2AEB4748-93CD-4062-A9C8-1093B05181C5}"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E62E3D-7AC6-4F6D-BF48-DB47212D8C14}" type="datetimeFigureOut">
              <a:rPr lang="el-GR"/>
              <a:pPr>
                <a:defRPr/>
              </a:pPr>
              <a:t>17/3/2016</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F62F0F18-2B74-40D4-AAD1-D37384A73D46}"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63E6FC-571D-46DC-B8A9-4C59E82544B6}" type="datetimeFigureOut">
              <a:rPr lang="el-GR"/>
              <a:pPr>
                <a:defRPr/>
              </a:pPr>
              <a:t>17/3/2016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97782E75-ADA2-4659-AF02-6392433C3047}"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FC98F3-1978-4C54-82D1-E15000217538}" type="datetimeFigureOut">
              <a:rPr lang="el-GR"/>
              <a:pPr>
                <a:defRPr/>
              </a:pPr>
              <a:t>17/3/2016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7E696381-BA6B-49C1-9CF6-791410D3E79C}"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l-GR"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defRPr>
            </a:lvl1pPr>
          </a:lstStyle>
          <a:p>
            <a:pPr>
              <a:defRPr/>
            </a:pPr>
            <a:fld id="{48C7089C-5270-482A-A125-84D5AE04EBB1}" type="datetimeFigureOut">
              <a:rPr lang="el-GR"/>
              <a:pPr>
                <a:defRPr/>
              </a:pPr>
              <a:t>17/3/2016</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defRPr>
            </a:lvl1pPr>
          </a:lstStyle>
          <a:p>
            <a:pPr>
              <a:defRPr/>
            </a:pPr>
            <a:fld id="{31CCF242-CC7C-4810-97EA-18C154B531FD}"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4000"/>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file:///D:\ARISTEIA\Dissemination\2014%20bradia%20ereuniti\CBP\ERPs2.wmv" TargetMode="Externa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1.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file:///D:\ARISTEIA\Dissemination\2014%20bradia%20ereuniti\CBP\erps.wmv" TargetMode="External"/><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4.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4.jpeg"/><Relationship Id="rId10" Type="http://schemas.openxmlformats.org/officeDocument/2006/relationships/image" Target="../media/image35.jpeg"/><Relationship Id="rId4" Type="http://schemas.openxmlformats.org/officeDocument/2006/relationships/image" Target="../media/image3.jpeg"/><Relationship Id="rId9"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www.mamem.eu/"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cbp.iti.gr/"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e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50000"/>
              </a:schemeClr>
            </a:gs>
            <a:gs pos="100000">
              <a:srgbClr val="2B2632"/>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14338" name="Group 7"/>
          <p:cNvGrpSpPr>
            <a:grpSpLocks/>
          </p:cNvGrpSpPr>
          <p:nvPr/>
        </p:nvGrpSpPr>
        <p:grpSpPr bwMode="auto">
          <a:xfrm>
            <a:off x="-1588" y="576263"/>
            <a:ext cx="9144001" cy="2205037"/>
            <a:chOff x="0" y="2348880"/>
            <a:chExt cx="9144000" cy="1846947"/>
          </a:xfrm>
        </p:grpSpPr>
        <p:pic>
          <p:nvPicPr>
            <p:cNvPr id="14345" name="Picture 3"/>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4346" name="Picture 4"/>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4347" name="Picture 5"/>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4348" name="Picture 6"/>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sp>
        <p:nvSpPr>
          <p:cNvPr id="14341" name="TextBox 14"/>
          <p:cNvSpPr txBox="1">
            <a:spLocks noChangeArrowheads="1"/>
          </p:cNvSpPr>
          <p:nvPr/>
        </p:nvSpPr>
        <p:spPr bwMode="auto">
          <a:xfrm>
            <a:off x="-1588" y="3082895"/>
            <a:ext cx="9144000" cy="1354217"/>
          </a:xfrm>
          <a:prstGeom prst="rect">
            <a:avLst/>
          </a:prstGeom>
          <a:noFill/>
          <a:ln w="9525">
            <a:noFill/>
            <a:miter lim="800000"/>
            <a:headEnd/>
            <a:tailEnd/>
          </a:ln>
        </p:spPr>
        <p:txBody>
          <a:bodyPr>
            <a:spAutoFit/>
          </a:bodyPr>
          <a:lstStyle/>
          <a:p>
            <a:pPr algn="ctr">
              <a:spcAft>
                <a:spcPts val="600"/>
              </a:spcAft>
              <a:defRPr/>
            </a:pPr>
            <a:r>
              <a:rPr lang="el-GR" sz="4100" b="0" dirty="0">
                <a:effectLst>
                  <a:outerShdw blurRad="38100" dist="38100" dir="2700000" algn="tl">
                    <a:srgbClr val="000000"/>
                  </a:outerShdw>
                </a:effectLst>
                <a:latin typeface="Calibri" pitchFamily="34" charset="0"/>
              </a:rPr>
              <a:t>Μ</a:t>
            </a:r>
            <a:r>
              <a:rPr lang="el-GR" sz="4100" b="0" dirty="0" smtClean="0">
                <a:effectLst>
                  <a:outerShdw blurRad="38100" dist="38100" dir="2700000" algn="tl">
                    <a:srgbClr val="000000"/>
                  </a:outerShdw>
                </a:effectLst>
                <a:latin typeface="Calibri" pitchFamily="34" charset="0"/>
              </a:rPr>
              <a:t>οντελοποίηση του ανθρώπινου εγκεφάλου σε διάφορες μορφές άνοιας</a:t>
            </a:r>
            <a:endParaRPr lang="el-GR" sz="4100" b="0" dirty="0">
              <a:effectLst>
                <a:outerShdw blurRad="38100" dist="38100" dir="2700000" algn="tl">
                  <a:srgbClr val="000000"/>
                </a:outerShdw>
              </a:effectLst>
              <a:latin typeface="Calibri" pitchFamily="34" charset="0"/>
            </a:endParaRPr>
          </a:p>
        </p:txBody>
      </p:sp>
      <p:sp>
        <p:nvSpPr>
          <p:cNvPr id="14340" name="Rectangle 14"/>
          <p:cNvSpPr>
            <a:spLocks noChangeArrowheads="1"/>
          </p:cNvSpPr>
          <p:nvPr/>
        </p:nvSpPr>
        <p:spPr bwMode="auto">
          <a:xfrm>
            <a:off x="0" y="4941888"/>
            <a:ext cx="9144000" cy="1916112"/>
          </a:xfrm>
          <a:prstGeom prst="rect">
            <a:avLst/>
          </a:prstGeom>
          <a:solidFill>
            <a:schemeClr val="tx1"/>
          </a:solidFill>
          <a:ln w="9525">
            <a:solidFill>
              <a:schemeClr val="tx1"/>
            </a:solidFill>
            <a:miter lim="800000"/>
            <a:headEnd/>
            <a:tailEnd/>
          </a:ln>
        </p:spPr>
        <p:txBody>
          <a:bodyPr wrap="none" anchor="ctr"/>
          <a:lstStyle/>
          <a:p>
            <a:endParaRPr lang="el-GR" dirty="0"/>
          </a:p>
        </p:txBody>
      </p:sp>
      <p:pic>
        <p:nvPicPr>
          <p:cNvPr id="1026" name="Picture 2" descr="http://www.scienceview.gr/wordpress/wp-content/uploads/2013/04/SV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5408591"/>
            <a:ext cx="3693194" cy="9491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ecurity-research-map.eu/files/525.jpg"/>
          <p:cNvPicPr>
            <a:picLocks noChangeAspect="1" noChangeArrowheads="1"/>
          </p:cNvPicPr>
          <p:nvPr/>
        </p:nvPicPr>
        <p:blipFill rotWithShape="1">
          <a:blip r:embed="rId7">
            <a:extLst>
              <a:ext uri="{28A0092B-C50C-407E-A947-70E740481C1C}">
                <a14:useLocalDpi xmlns:a14="http://schemas.microsoft.com/office/drawing/2010/main" val="0"/>
              </a:ext>
            </a:extLst>
          </a:blip>
          <a:srcRect l="2754" t="4146" r="2729" b="4939"/>
          <a:stretch/>
        </p:blipFill>
        <p:spPr bwMode="auto">
          <a:xfrm>
            <a:off x="279041" y="5230811"/>
            <a:ext cx="2013992" cy="1304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cienceview.gr/wordpress/wp-content/uploads/2015/09/NSP_LOGO_EN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1877" y="5411490"/>
            <a:ext cx="2242761" cy="976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StillShot (28)"/>
          <p:cNvPicPr>
            <a:picLocks noChangeAspect="1" noChangeArrowheads="1"/>
          </p:cNvPicPr>
          <p:nvPr/>
        </p:nvPicPr>
        <p:blipFill>
          <a:blip r:embed="rId2"/>
          <a:srcRect/>
          <a:stretch>
            <a:fillRect/>
          </a:stretch>
        </p:blipFill>
        <p:spPr bwMode="auto">
          <a:xfrm>
            <a:off x="971600" y="2132856"/>
            <a:ext cx="7680563" cy="4388107"/>
          </a:xfrm>
          <a:prstGeom prst="rect">
            <a:avLst/>
          </a:prstGeom>
          <a:noFill/>
          <a:ln w="9525">
            <a:noFill/>
            <a:miter lim="800000"/>
            <a:headEnd/>
            <a:tailEnd/>
          </a:ln>
        </p:spPr>
      </p:pic>
      <p:sp>
        <p:nvSpPr>
          <p:cNvPr id="33" name="Rectangle 32"/>
          <p:cNvSpPr/>
          <p:nvPr/>
        </p:nvSpPr>
        <p:spPr>
          <a:xfrm>
            <a:off x="1843138" y="1190836"/>
            <a:ext cx="5481716"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a:solidFill>
                  <a:srgbClr val="333333"/>
                </a:solidFill>
              </a:rPr>
              <a:t>Τεστ νοητικών διεργασιών</a:t>
            </a:r>
          </a:p>
        </p:txBody>
      </p:sp>
      <p:grpSp>
        <p:nvGrpSpPr>
          <p:cNvPr id="4" name="Group 27"/>
          <p:cNvGrpSpPr>
            <a:grpSpLocks/>
          </p:cNvGrpSpPr>
          <p:nvPr/>
        </p:nvGrpSpPr>
        <p:grpSpPr bwMode="auto">
          <a:xfrm>
            <a:off x="-1588" y="116632"/>
            <a:ext cx="9144001" cy="719138"/>
            <a:chOff x="36512" y="548680"/>
            <a:chExt cx="9419865" cy="648072"/>
          </a:xfrm>
        </p:grpSpPr>
        <p:grpSp>
          <p:nvGrpSpPr>
            <p:cNvPr id="5" name="Group 2"/>
            <p:cNvGrpSpPr>
              <a:grpSpLocks/>
            </p:cNvGrpSpPr>
            <p:nvPr/>
          </p:nvGrpSpPr>
          <p:grpSpPr bwMode="auto">
            <a:xfrm>
              <a:off x="36512" y="548680"/>
              <a:ext cx="7847856" cy="648072"/>
              <a:chOff x="36512" y="548680"/>
              <a:chExt cx="9075642" cy="908720"/>
            </a:xfrm>
          </p:grpSpPr>
          <p:grpSp>
            <p:nvGrpSpPr>
              <p:cNvPr id="8" name="Group 1"/>
              <p:cNvGrpSpPr>
                <a:grpSpLocks/>
              </p:cNvGrpSpPr>
              <p:nvPr/>
            </p:nvGrpSpPr>
            <p:grpSpPr bwMode="auto">
              <a:xfrm>
                <a:off x="36512" y="548680"/>
                <a:ext cx="7271792" cy="908720"/>
                <a:chOff x="532524" y="548680"/>
                <a:chExt cx="7271792" cy="908720"/>
              </a:xfrm>
            </p:grpSpPr>
            <p:grpSp>
              <p:nvGrpSpPr>
                <p:cNvPr id="11" name="Group 13"/>
                <p:cNvGrpSpPr>
                  <a:grpSpLocks/>
                </p:cNvGrpSpPr>
                <p:nvPr/>
              </p:nvGrpSpPr>
              <p:grpSpPr bwMode="auto">
                <a:xfrm>
                  <a:off x="532524" y="548680"/>
                  <a:ext cx="3635896" cy="908720"/>
                  <a:chOff x="0" y="2348880"/>
                  <a:chExt cx="9144000" cy="1846947"/>
                </a:xfrm>
              </p:grpSpPr>
              <p:pic>
                <p:nvPicPr>
                  <p:cNvPr id="17"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8"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9"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20"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2" name="Group 18"/>
                <p:cNvGrpSpPr>
                  <a:grpSpLocks/>
                </p:cNvGrpSpPr>
                <p:nvPr/>
              </p:nvGrpSpPr>
              <p:grpSpPr bwMode="auto">
                <a:xfrm>
                  <a:off x="4168420" y="548680"/>
                  <a:ext cx="3635896" cy="908720"/>
                  <a:chOff x="0" y="2348880"/>
                  <a:chExt cx="9144000" cy="1846947"/>
                </a:xfrm>
              </p:grpSpPr>
              <p:pic>
                <p:nvPicPr>
                  <p:cNvPr id="13"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4"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6"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9"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10"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6"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7"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CAM00100"/>
          <p:cNvPicPr>
            <a:picLocks noChangeAspect="1" noChangeArrowheads="1"/>
          </p:cNvPicPr>
          <p:nvPr/>
        </p:nvPicPr>
        <p:blipFill>
          <a:blip r:embed="rId2"/>
          <a:srcRect/>
          <a:stretch>
            <a:fillRect/>
          </a:stretch>
        </p:blipFill>
        <p:spPr bwMode="auto">
          <a:xfrm>
            <a:off x="7938" y="4763"/>
            <a:ext cx="9137650" cy="685323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CAM00103"/>
          <p:cNvPicPr>
            <a:picLocks noChangeAspect="1" noChangeArrowheads="1"/>
          </p:cNvPicPr>
          <p:nvPr/>
        </p:nvPicPr>
        <p:blipFill>
          <a:blip r:embed="rId2"/>
          <a:srcRect/>
          <a:stretch>
            <a:fillRect/>
          </a:stretch>
        </p:blipFill>
        <p:spPr bwMode="auto">
          <a:xfrm>
            <a:off x="1727200" y="0"/>
            <a:ext cx="5203825" cy="693000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4"/>
          <p:cNvSpPr>
            <a:spLocks noGrp="1"/>
          </p:cNvSpPr>
          <p:nvPr>
            <p:ph type="title" idx="4294967295"/>
          </p:nvPr>
        </p:nvSpPr>
        <p:spPr>
          <a:xfrm>
            <a:off x="34925" y="2060848"/>
            <a:ext cx="9037638" cy="493712"/>
          </a:xfrm>
        </p:spPr>
        <p:txBody>
          <a:bodyPr/>
          <a:lstStyle/>
          <a:p>
            <a:r>
              <a:rPr lang="el-GR" sz="2800" dirty="0" smtClean="0">
                <a:latin typeface="+mn-lt"/>
              </a:rPr>
              <a:t>Μη επεξεργασμένα δεδομένα από την καταγραφή της ηλεκτρικής δραστηριότητας του εγκεφάλου</a:t>
            </a:r>
            <a:endParaRPr lang="en-US" sz="2800" dirty="0" smtClean="0">
              <a:latin typeface="+mn-lt"/>
            </a:endParaRPr>
          </a:p>
        </p:txBody>
      </p:sp>
      <p:pic>
        <p:nvPicPr>
          <p:cNvPr id="25602" name="Picture 1" descr="V:\iptil\ARISTEIA\special issue\Screen shot 2013-12-11 at 1.59.33 PM.png"/>
          <p:cNvPicPr>
            <a:picLocks noChangeAspect="1" noChangeArrowheads="1"/>
          </p:cNvPicPr>
          <p:nvPr/>
        </p:nvPicPr>
        <p:blipFill>
          <a:blip r:embed="rId2"/>
          <a:srcRect r="17700"/>
          <a:stretch>
            <a:fillRect/>
          </a:stretch>
        </p:blipFill>
        <p:spPr bwMode="auto">
          <a:xfrm>
            <a:off x="1331640" y="2867868"/>
            <a:ext cx="6696744" cy="3873500"/>
          </a:xfrm>
          <a:prstGeom prst="rect">
            <a:avLst/>
          </a:prstGeom>
          <a:noFill/>
          <a:ln w="9525">
            <a:noFill/>
            <a:miter lim="800000"/>
            <a:headEnd/>
            <a:tailEnd/>
          </a:ln>
        </p:spPr>
      </p:pic>
      <p:sp>
        <p:nvSpPr>
          <p:cNvPr id="33" name="Rectangle 32"/>
          <p:cNvSpPr/>
          <p:nvPr/>
        </p:nvSpPr>
        <p:spPr>
          <a:xfrm>
            <a:off x="780961" y="1340768"/>
            <a:ext cx="7567992"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err="1">
                <a:solidFill>
                  <a:srgbClr val="333333"/>
                </a:solidFill>
              </a:rPr>
              <a:t>Οπτικοποίηση</a:t>
            </a:r>
            <a:r>
              <a:rPr lang="el-GR" sz="2300" dirty="0">
                <a:solidFill>
                  <a:srgbClr val="333333"/>
                </a:solidFill>
              </a:rPr>
              <a:t> των δεδομένων στον χρόνο και τη συχνότητα</a:t>
            </a:r>
          </a:p>
        </p:txBody>
      </p:sp>
      <p:grpSp>
        <p:nvGrpSpPr>
          <p:cNvPr id="6" name="Group 27"/>
          <p:cNvGrpSpPr>
            <a:grpSpLocks/>
          </p:cNvGrpSpPr>
          <p:nvPr/>
        </p:nvGrpSpPr>
        <p:grpSpPr bwMode="auto">
          <a:xfrm>
            <a:off x="4329" y="332656"/>
            <a:ext cx="9144001" cy="719138"/>
            <a:chOff x="36512" y="548680"/>
            <a:chExt cx="9419865" cy="648072"/>
          </a:xfrm>
        </p:grpSpPr>
        <p:grpSp>
          <p:nvGrpSpPr>
            <p:cNvPr id="7" name="Group 2"/>
            <p:cNvGrpSpPr>
              <a:grpSpLocks/>
            </p:cNvGrpSpPr>
            <p:nvPr/>
          </p:nvGrpSpPr>
          <p:grpSpPr bwMode="auto">
            <a:xfrm>
              <a:off x="36512" y="548680"/>
              <a:ext cx="7847856" cy="648072"/>
              <a:chOff x="36512" y="548680"/>
              <a:chExt cx="9075642" cy="908720"/>
            </a:xfrm>
          </p:grpSpPr>
          <p:grpSp>
            <p:nvGrpSpPr>
              <p:cNvPr id="10" name="Group 1"/>
              <p:cNvGrpSpPr>
                <a:grpSpLocks/>
              </p:cNvGrpSpPr>
              <p:nvPr/>
            </p:nvGrpSpPr>
            <p:grpSpPr bwMode="auto">
              <a:xfrm>
                <a:off x="36512" y="548680"/>
                <a:ext cx="7271792" cy="908720"/>
                <a:chOff x="532524" y="548680"/>
                <a:chExt cx="7271792" cy="908720"/>
              </a:xfrm>
            </p:grpSpPr>
            <p:grpSp>
              <p:nvGrpSpPr>
                <p:cNvPr id="13" name="Group 13"/>
                <p:cNvGrpSpPr>
                  <a:grpSpLocks/>
                </p:cNvGrpSpPr>
                <p:nvPr/>
              </p:nvGrpSpPr>
              <p:grpSpPr bwMode="auto">
                <a:xfrm>
                  <a:off x="532524" y="548680"/>
                  <a:ext cx="3635896" cy="908720"/>
                  <a:chOff x="0" y="2348880"/>
                  <a:chExt cx="9144000" cy="1846947"/>
                </a:xfrm>
              </p:grpSpPr>
              <p:pic>
                <p:nvPicPr>
                  <p:cNvPr id="19"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20"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21"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22"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4" name="Group 18"/>
                <p:cNvGrpSpPr>
                  <a:grpSpLocks/>
                </p:cNvGrpSpPr>
                <p:nvPr/>
              </p:nvGrpSpPr>
              <p:grpSpPr bwMode="auto">
                <a:xfrm>
                  <a:off x="4168420" y="548680"/>
                  <a:ext cx="3635896" cy="908720"/>
                  <a:chOff x="0" y="2348880"/>
                  <a:chExt cx="9144000" cy="1846947"/>
                </a:xfrm>
              </p:grpSpPr>
              <p:pic>
                <p:nvPicPr>
                  <p:cNvPr id="15"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6"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7"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8"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11"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12"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8"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9"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Tree>
  </p:cSld>
  <p:clrMapOvr>
    <a:masterClrMapping/>
  </p:clrMapOvr>
  <p:transition advTm="1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340768"/>
            <a:ext cx="6048672" cy="2585323"/>
          </a:xfrm>
          <a:prstGeom prst="rect">
            <a:avLst/>
          </a:prstGeom>
        </p:spPr>
        <p:txBody>
          <a:bodyPr wrap="square">
            <a:spAutoFit/>
          </a:bodyPr>
          <a:lstStyle/>
          <a:p>
            <a:pPr marL="285750" indent="-285750">
              <a:buFont typeface="Arial" panose="020B0604020202020204" pitchFamily="34" charset="0"/>
              <a:buChar char="•"/>
            </a:pPr>
            <a:r>
              <a:rPr lang="el-GR" b="0" dirty="0" smtClean="0"/>
              <a:t>Στην </a:t>
            </a:r>
            <a:r>
              <a:rPr lang="el-GR" b="0" dirty="0" err="1" smtClean="0"/>
              <a:t>κυματομορφή</a:t>
            </a:r>
            <a:r>
              <a:rPr lang="el-GR" b="0" dirty="0" smtClean="0"/>
              <a:t> μελετώνται τα </a:t>
            </a:r>
            <a:r>
              <a:rPr lang="el-GR" dirty="0" err="1"/>
              <a:t>π</a:t>
            </a:r>
            <a:r>
              <a:rPr lang="el-GR" dirty="0" err="1" smtClean="0"/>
              <a:t>ροκλητά</a:t>
            </a:r>
            <a:r>
              <a:rPr lang="el-GR" dirty="0" smtClean="0"/>
              <a:t> δυναμικά </a:t>
            </a:r>
            <a:r>
              <a:rPr lang="el-GR" b="0" dirty="0" smtClean="0"/>
              <a:t>που αποτελούν </a:t>
            </a:r>
            <a:r>
              <a:rPr lang="el-GR" b="0" dirty="0"/>
              <a:t>την αντίδραση του εγκεφάλου σε εξωτερικά ερεθίσματα </a:t>
            </a:r>
            <a:r>
              <a:rPr lang="el-GR" b="0" dirty="0" smtClean="0"/>
              <a:t>(οπτικά</a:t>
            </a:r>
            <a:r>
              <a:rPr lang="el-GR" b="0" dirty="0"/>
              <a:t>, αισθητικά, </a:t>
            </a:r>
            <a:r>
              <a:rPr lang="el-GR" b="0" dirty="0" smtClean="0"/>
              <a:t>ακουστικά, κινητικά)</a:t>
            </a:r>
          </a:p>
          <a:p>
            <a:pPr marL="285750" indent="-285750">
              <a:buFont typeface="Arial" panose="020B0604020202020204" pitchFamily="34" charset="0"/>
              <a:buChar char="•"/>
            </a:pPr>
            <a:endParaRPr lang="el-GR" b="0" dirty="0"/>
          </a:p>
          <a:p>
            <a:pPr marL="285750" indent="-285750">
              <a:buFont typeface="Arial" panose="020B0604020202020204" pitchFamily="34" charset="0"/>
              <a:buChar char="•"/>
            </a:pPr>
            <a:endParaRPr lang="el-GR" b="0" dirty="0"/>
          </a:p>
          <a:p>
            <a:pPr marL="285750" indent="-285750">
              <a:buFont typeface="Arial" panose="020B0604020202020204" pitchFamily="34" charset="0"/>
              <a:buChar char="•"/>
            </a:pPr>
            <a:endParaRPr lang="el-GR" b="0" dirty="0" smtClean="0"/>
          </a:p>
          <a:p>
            <a:endParaRPr lang="el-GR" b="0" dirty="0"/>
          </a:p>
          <a:p>
            <a:endParaRPr lang="el-GR" dirty="0"/>
          </a:p>
        </p:txBody>
      </p:sp>
      <p:grpSp>
        <p:nvGrpSpPr>
          <p:cNvPr id="3" name="Group 27"/>
          <p:cNvGrpSpPr>
            <a:grpSpLocks/>
          </p:cNvGrpSpPr>
          <p:nvPr/>
        </p:nvGrpSpPr>
        <p:grpSpPr bwMode="auto">
          <a:xfrm>
            <a:off x="4329" y="332656"/>
            <a:ext cx="9144001" cy="719138"/>
            <a:chOff x="36512" y="548680"/>
            <a:chExt cx="9419865" cy="648072"/>
          </a:xfrm>
        </p:grpSpPr>
        <p:grpSp>
          <p:nvGrpSpPr>
            <p:cNvPr id="4" name="Group 2"/>
            <p:cNvGrpSpPr>
              <a:grpSpLocks/>
            </p:cNvGrpSpPr>
            <p:nvPr/>
          </p:nvGrpSpPr>
          <p:grpSpPr bwMode="auto">
            <a:xfrm>
              <a:off x="36512" y="548680"/>
              <a:ext cx="7847856" cy="648072"/>
              <a:chOff x="36512" y="548680"/>
              <a:chExt cx="9075642" cy="908720"/>
            </a:xfrm>
          </p:grpSpPr>
          <p:grpSp>
            <p:nvGrpSpPr>
              <p:cNvPr id="7" name="Group 1"/>
              <p:cNvGrpSpPr>
                <a:grpSpLocks/>
              </p:cNvGrpSpPr>
              <p:nvPr/>
            </p:nvGrpSpPr>
            <p:grpSpPr bwMode="auto">
              <a:xfrm>
                <a:off x="36512" y="548680"/>
                <a:ext cx="7271792" cy="908720"/>
                <a:chOff x="532524" y="548680"/>
                <a:chExt cx="7271792" cy="908720"/>
              </a:xfrm>
            </p:grpSpPr>
            <p:grpSp>
              <p:nvGrpSpPr>
                <p:cNvPr id="10" name="Group 13"/>
                <p:cNvGrpSpPr>
                  <a:grpSpLocks/>
                </p:cNvGrpSpPr>
                <p:nvPr/>
              </p:nvGrpSpPr>
              <p:grpSpPr bwMode="auto">
                <a:xfrm>
                  <a:off x="532524" y="548680"/>
                  <a:ext cx="3635896" cy="908720"/>
                  <a:chOff x="0" y="2348880"/>
                  <a:chExt cx="9144000" cy="1846947"/>
                </a:xfrm>
              </p:grpSpPr>
              <p:pic>
                <p:nvPicPr>
                  <p:cNvPr id="16"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7"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8"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9"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1" name="Group 18"/>
                <p:cNvGrpSpPr>
                  <a:grpSpLocks/>
                </p:cNvGrpSpPr>
                <p:nvPr/>
              </p:nvGrpSpPr>
              <p:grpSpPr bwMode="auto">
                <a:xfrm>
                  <a:off x="4168420" y="548680"/>
                  <a:ext cx="3635896" cy="908720"/>
                  <a:chOff x="0" y="2348880"/>
                  <a:chExt cx="9144000" cy="1846947"/>
                </a:xfrm>
              </p:grpSpPr>
              <p:pic>
                <p:nvPicPr>
                  <p:cNvPr id="12"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3"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4"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8"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9"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5"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6"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pic>
        <p:nvPicPr>
          <p:cNvPr id="5124" name="Picture 4" descr="https://upload.wikimedia.org/wikipedia/commons/thumb/a/ac/ComponentsofERP.svg/317px-ComponentsofERP.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219" y="4725144"/>
            <a:ext cx="2522510" cy="20530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ttp://www.happinessworks.com/assets/images/six-actor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0071" y="2633429"/>
            <a:ext cx="2909157" cy="224291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715856" y="5244656"/>
            <a:ext cx="5076590" cy="1200329"/>
          </a:xfrm>
          <a:prstGeom prst="rect">
            <a:avLst/>
          </a:prstGeom>
        </p:spPr>
        <p:txBody>
          <a:bodyPr wrap="square">
            <a:spAutoFit/>
          </a:bodyPr>
          <a:lstStyle/>
          <a:p>
            <a:pPr marL="285750" lvl="0" indent="-285750">
              <a:buFont typeface="Arial" panose="020B0604020202020204" pitchFamily="34" charset="0"/>
              <a:buChar char="•"/>
            </a:pPr>
            <a:r>
              <a:rPr lang="el-GR" b="0" dirty="0">
                <a:solidFill>
                  <a:prstClr val="white"/>
                </a:solidFill>
              </a:rPr>
              <a:t>Τα δύο μέτρα για τη μελέτη των </a:t>
            </a:r>
            <a:r>
              <a:rPr lang="el-GR" b="0" dirty="0" err="1">
                <a:solidFill>
                  <a:prstClr val="white"/>
                </a:solidFill>
              </a:rPr>
              <a:t>προκλητών</a:t>
            </a:r>
            <a:r>
              <a:rPr lang="el-GR" b="0" dirty="0">
                <a:solidFill>
                  <a:prstClr val="white"/>
                </a:solidFill>
              </a:rPr>
              <a:t> δυναμικών είναι το </a:t>
            </a:r>
            <a:r>
              <a:rPr lang="el-GR" b="0" dirty="0">
                <a:solidFill>
                  <a:srgbClr val="00B050"/>
                </a:solidFill>
              </a:rPr>
              <a:t>ποσό</a:t>
            </a:r>
            <a:r>
              <a:rPr lang="el-GR" b="0" dirty="0">
                <a:solidFill>
                  <a:srgbClr val="92D050"/>
                </a:solidFill>
              </a:rPr>
              <a:t> </a:t>
            </a:r>
            <a:r>
              <a:rPr lang="el-GR" b="0" dirty="0">
                <a:solidFill>
                  <a:prstClr val="white"/>
                </a:solidFill>
              </a:rPr>
              <a:t>της εγκεφαλικής αντίδρασης (μ</a:t>
            </a:r>
            <a:r>
              <a:rPr lang="en-US" b="0" dirty="0">
                <a:solidFill>
                  <a:prstClr val="white"/>
                </a:solidFill>
              </a:rPr>
              <a:t>V) </a:t>
            </a:r>
            <a:r>
              <a:rPr lang="el-GR" b="0" dirty="0">
                <a:solidFill>
                  <a:prstClr val="white"/>
                </a:solidFill>
              </a:rPr>
              <a:t>και ο </a:t>
            </a:r>
            <a:r>
              <a:rPr lang="el-GR" b="0" dirty="0">
                <a:solidFill>
                  <a:srgbClr val="00B050"/>
                </a:solidFill>
              </a:rPr>
              <a:t>χρόνος</a:t>
            </a:r>
            <a:r>
              <a:rPr lang="el-GR" b="0" dirty="0">
                <a:solidFill>
                  <a:srgbClr val="92D050"/>
                </a:solidFill>
              </a:rPr>
              <a:t> </a:t>
            </a:r>
            <a:r>
              <a:rPr lang="el-GR" b="0" dirty="0">
                <a:solidFill>
                  <a:srgbClr val="FFFFFF"/>
                </a:solidFill>
              </a:rPr>
              <a:t>(</a:t>
            </a:r>
            <a:r>
              <a:rPr lang="en-US" b="0" dirty="0" err="1">
                <a:solidFill>
                  <a:srgbClr val="FFFFFF"/>
                </a:solidFill>
              </a:rPr>
              <a:t>ms</a:t>
            </a:r>
            <a:r>
              <a:rPr lang="en-US" b="0" dirty="0">
                <a:solidFill>
                  <a:srgbClr val="FFFFFF"/>
                </a:solidFill>
              </a:rPr>
              <a:t>) </a:t>
            </a:r>
            <a:r>
              <a:rPr lang="el-GR" b="0" dirty="0" smtClean="0">
                <a:solidFill>
                  <a:prstClr val="white"/>
                </a:solidFill>
              </a:rPr>
              <a:t>που </a:t>
            </a:r>
            <a:r>
              <a:rPr lang="el-GR" b="0" dirty="0">
                <a:solidFill>
                  <a:prstClr val="white"/>
                </a:solidFill>
              </a:rPr>
              <a:t>αυτή συμβαίνει </a:t>
            </a:r>
          </a:p>
        </p:txBody>
      </p:sp>
      <p:pic>
        <p:nvPicPr>
          <p:cNvPr id="33" name="Picture 21" descr="C:\Users\KATADAM\Desktop\CBP\topdown\topdown1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9893" y="2611323"/>
            <a:ext cx="2024195" cy="11807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C:\Users\KATADAM\Desktop\CBP\targets\tar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946" y="2572164"/>
            <a:ext cx="2016782" cy="1176456"/>
          </a:xfrm>
          <a:prstGeom prst="rect">
            <a:avLst/>
          </a:prstGeom>
          <a:noFill/>
          <a:extLst>
            <a:ext uri="{909E8E84-426E-40DD-AFC4-6F175D3DCCD1}">
              <a14:hiddenFill xmlns:a14="http://schemas.microsoft.com/office/drawing/2010/main">
                <a:solidFill>
                  <a:srgbClr val="FFFFFF"/>
                </a:solidFill>
              </a14:hiddenFill>
            </a:ext>
          </a:extLst>
        </p:spPr>
      </p:pic>
      <p:sp>
        <p:nvSpPr>
          <p:cNvPr id="35" name="Right Arrow 34"/>
          <p:cNvSpPr/>
          <p:nvPr/>
        </p:nvSpPr>
        <p:spPr>
          <a:xfrm>
            <a:off x="2290481" y="2949459"/>
            <a:ext cx="841359" cy="475293"/>
          </a:xfrm>
          <a:prstGeom prst="rightArrow">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62865" tIns="31433" rIns="62865" bIns="31433" spcCol="0" rtlCol="0" anchor="ctr"/>
          <a:lstStyle/>
          <a:p>
            <a:pPr algn="ctr"/>
            <a:endParaRPr lang="el-GR"/>
          </a:p>
        </p:txBody>
      </p:sp>
      <p:sp>
        <p:nvSpPr>
          <p:cNvPr id="36" name="Oval 35"/>
          <p:cNvSpPr/>
          <p:nvPr/>
        </p:nvSpPr>
        <p:spPr>
          <a:xfrm>
            <a:off x="783243" y="2858049"/>
            <a:ext cx="620405" cy="571303"/>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62865" tIns="31433" rIns="62865" bIns="31433" spcCol="0" rtlCol="0" anchor="ctr"/>
          <a:lstStyle/>
          <a:p>
            <a:pPr algn="ctr"/>
            <a:endParaRPr lang="el-GR"/>
          </a:p>
        </p:txBody>
      </p:sp>
      <p:cxnSp>
        <p:nvCxnSpPr>
          <p:cNvPr id="37" name="Straight Arrow Connector 36"/>
          <p:cNvCxnSpPr/>
          <p:nvPr/>
        </p:nvCxnSpPr>
        <p:spPr>
          <a:xfrm flipH="1" flipV="1">
            <a:off x="1267606" y="3477357"/>
            <a:ext cx="413151" cy="528059"/>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380673" y="4005416"/>
            <a:ext cx="1679159" cy="494367"/>
          </a:xfrm>
          <a:prstGeom prst="rect">
            <a:avLst/>
          </a:prstGeom>
          <a:noFill/>
        </p:spPr>
        <p:txBody>
          <a:bodyPr wrap="square" lIns="62865" tIns="31433" rIns="62865" bIns="31433" rtlCol="0">
            <a:spAutoFit/>
          </a:bodyPr>
          <a:lstStyle/>
          <a:p>
            <a:r>
              <a:rPr lang="el-GR" sz="1400" b="1" dirty="0">
                <a:solidFill>
                  <a:srgbClr val="FFFFFF"/>
                </a:solidFill>
              </a:rPr>
              <a:t>Τρίγωνο «στόχος»</a:t>
            </a:r>
          </a:p>
        </p:txBody>
      </p:sp>
      <p:sp>
        <p:nvSpPr>
          <p:cNvPr id="39" name="Oval 38"/>
          <p:cNvSpPr/>
          <p:nvPr/>
        </p:nvSpPr>
        <p:spPr>
          <a:xfrm>
            <a:off x="3675161" y="3175156"/>
            <a:ext cx="620405" cy="571303"/>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62865" tIns="31433" rIns="62865" bIns="31433" spcCol="0" rtlCol="0" anchor="ctr"/>
          <a:lstStyle/>
          <a:p>
            <a:pPr algn="ctr"/>
            <a:endParaRPr lang="el-GR"/>
          </a:p>
        </p:txBody>
      </p:sp>
      <p:cxnSp>
        <p:nvCxnSpPr>
          <p:cNvPr id="40" name="Straight Arrow Connector 39"/>
          <p:cNvCxnSpPr/>
          <p:nvPr/>
        </p:nvCxnSpPr>
        <p:spPr>
          <a:xfrm flipV="1">
            <a:off x="3275856" y="3645024"/>
            <a:ext cx="361854" cy="387305"/>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481618" y="4069454"/>
            <a:ext cx="1722921" cy="494367"/>
          </a:xfrm>
          <a:prstGeom prst="rect">
            <a:avLst/>
          </a:prstGeom>
          <a:noFill/>
        </p:spPr>
        <p:txBody>
          <a:bodyPr wrap="square" lIns="62865" tIns="31433" rIns="62865" bIns="31433" rtlCol="0">
            <a:spAutoFit/>
          </a:bodyPr>
          <a:lstStyle/>
          <a:p>
            <a:pPr algn="ctr"/>
            <a:r>
              <a:rPr lang="el-GR" sz="1400" b="1" dirty="0">
                <a:solidFill>
                  <a:srgbClr val="FFFFFF"/>
                </a:solidFill>
              </a:rPr>
              <a:t>Εντοπίστε το τρίγωνο «στόχο»</a:t>
            </a:r>
          </a:p>
        </p:txBody>
      </p:sp>
    </p:spTree>
    <p:extLst>
      <p:ext uri="{BB962C8B-B14F-4D97-AF65-F5344CB8AC3E}">
        <p14:creationId xmlns:p14="http://schemas.microsoft.com/office/powerpoint/2010/main" val="2258820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ERPs2.wmv">
            <a:hlinkClick r:id="" action="ppaction://media"/>
          </p:cNvPr>
          <p:cNvPicPr>
            <a:picLocks noRot="1" noChangeAspect="1" noChangeArrowheads="1"/>
          </p:cNvPicPr>
          <p:nvPr>
            <a:videoFile r:link="rId1"/>
          </p:nvPr>
        </p:nvPicPr>
        <p:blipFill>
          <a:blip r:embed="rId3"/>
          <a:srcRect/>
          <a:stretch>
            <a:fillRect/>
          </a:stretch>
        </p:blipFill>
        <p:spPr bwMode="auto">
          <a:xfrm>
            <a:off x="28575" y="3085678"/>
            <a:ext cx="9086850" cy="3295650"/>
          </a:xfrm>
          <a:prstGeom prst="rect">
            <a:avLst/>
          </a:prstGeom>
          <a:noFill/>
          <a:ln w="9525">
            <a:noFill/>
            <a:miter lim="800000"/>
            <a:headEnd/>
            <a:tailEnd/>
          </a:ln>
        </p:spPr>
      </p:pic>
      <p:sp>
        <p:nvSpPr>
          <p:cNvPr id="33" name="Rectangle 32"/>
          <p:cNvSpPr/>
          <p:nvPr/>
        </p:nvSpPr>
        <p:spPr>
          <a:xfrm>
            <a:off x="728327" y="1406860"/>
            <a:ext cx="7937987"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smtClean="0">
                <a:solidFill>
                  <a:srgbClr val="333333"/>
                </a:solidFill>
              </a:rPr>
              <a:t>Τοπογραφική αποτύπωση του εγκεφάλου</a:t>
            </a:r>
            <a:endParaRPr lang="el-GR" sz="2300" dirty="0">
              <a:solidFill>
                <a:srgbClr val="333333"/>
              </a:solidFill>
            </a:endParaRPr>
          </a:p>
        </p:txBody>
      </p:sp>
      <p:grpSp>
        <p:nvGrpSpPr>
          <p:cNvPr id="33798" name="Group 27"/>
          <p:cNvGrpSpPr>
            <a:grpSpLocks/>
          </p:cNvGrpSpPr>
          <p:nvPr/>
        </p:nvGrpSpPr>
        <p:grpSpPr bwMode="auto">
          <a:xfrm>
            <a:off x="-1588" y="365125"/>
            <a:ext cx="9144001" cy="719138"/>
            <a:chOff x="36512" y="548680"/>
            <a:chExt cx="9419865" cy="648072"/>
          </a:xfrm>
        </p:grpSpPr>
        <p:grpSp>
          <p:nvGrpSpPr>
            <p:cNvPr id="33800" name="Group 2"/>
            <p:cNvGrpSpPr>
              <a:grpSpLocks/>
            </p:cNvGrpSpPr>
            <p:nvPr/>
          </p:nvGrpSpPr>
          <p:grpSpPr bwMode="auto">
            <a:xfrm>
              <a:off x="36512" y="548680"/>
              <a:ext cx="7847856" cy="648072"/>
              <a:chOff x="36512" y="548680"/>
              <a:chExt cx="9075642" cy="908720"/>
            </a:xfrm>
          </p:grpSpPr>
          <p:grpSp>
            <p:nvGrpSpPr>
              <p:cNvPr id="33803" name="Group 1"/>
              <p:cNvGrpSpPr>
                <a:grpSpLocks/>
              </p:cNvGrpSpPr>
              <p:nvPr/>
            </p:nvGrpSpPr>
            <p:grpSpPr bwMode="auto">
              <a:xfrm>
                <a:off x="36512" y="548680"/>
                <a:ext cx="7271792" cy="908720"/>
                <a:chOff x="532524" y="548680"/>
                <a:chExt cx="7271792" cy="908720"/>
              </a:xfrm>
            </p:grpSpPr>
            <p:grpSp>
              <p:nvGrpSpPr>
                <p:cNvPr id="33806" name="Group 13"/>
                <p:cNvGrpSpPr>
                  <a:grpSpLocks/>
                </p:cNvGrpSpPr>
                <p:nvPr/>
              </p:nvGrpSpPr>
              <p:grpSpPr bwMode="auto">
                <a:xfrm>
                  <a:off x="532524" y="548680"/>
                  <a:ext cx="3635896" cy="908720"/>
                  <a:chOff x="0" y="2348880"/>
                  <a:chExt cx="9144000" cy="1846947"/>
                </a:xfrm>
              </p:grpSpPr>
              <p:pic>
                <p:nvPicPr>
                  <p:cNvPr id="33812" name="Picture 14"/>
                  <p:cNvPicPr>
                    <a:picLocks noChangeAspect="1"/>
                  </p:cNvPicPr>
                  <p:nvPr/>
                </p:nvPicPr>
                <p:blipFill>
                  <a:blip r:embed="rId4"/>
                  <a:srcRect/>
                  <a:stretch>
                    <a:fillRect/>
                  </a:stretch>
                </p:blipFill>
                <p:spPr bwMode="auto">
                  <a:xfrm>
                    <a:off x="0" y="2348880"/>
                    <a:ext cx="2308685" cy="1846947"/>
                  </a:xfrm>
                  <a:prstGeom prst="rect">
                    <a:avLst/>
                  </a:prstGeom>
                  <a:noFill/>
                  <a:ln w="9525">
                    <a:noFill/>
                    <a:miter lim="800000"/>
                    <a:headEnd/>
                    <a:tailEnd/>
                  </a:ln>
                </p:spPr>
              </p:pic>
              <p:pic>
                <p:nvPicPr>
                  <p:cNvPr id="33813" name="Picture 15"/>
                  <p:cNvPicPr>
                    <a:picLocks noChangeAspect="1"/>
                  </p:cNvPicPr>
                  <p:nvPr/>
                </p:nvPicPr>
                <p:blipFill>
                  <a:blip r:embed="rId5"/>
                  <a:srcRect/>
                  <a:stretch>
                    <a:fillRect/>
                  </a:stretch>
                </p:blipFill>
                <p:spPr bwMode="auto">
                  <a:xfrm>
                    <a:off x="2308685" y="2348880"/>
                    <a:ext cx="2263316" cy="1846947"/>
                  </a:xfrm>
                  <a:prstGeom prst="rect">
                    <a:avLst/>
                  </a:prstGeom>
                  <a:noFill/>
                  <a:ln w="9525">
                    <a:noFill/>
                    <a:miter lim="800000"/>
                    <a:headEnd/>
                    <a:tailEnd/>
                  </a:ln>
                </p:spPr>
              </p:pic>
              <p:pic>
                <p:nvPicPr>
                  <p:cNvPr id="33814" name="Picture 16"/>
                  <p:cNvPicPr>
                    <a:picLocks noChangeAspect="1"/>
                  </p:cNvPicPr>
                  <p:nvPr/>
                </p:nvPicPr>
                <p:blipFill>
                  <a:blip r:embed="rId6"/>
                  <a:srcRect/>
                  <a:stretch>
                    <a:fillRect/>
                  </a:stretch>
                </p:blipFill>
                <p:spPr bwMode="auto">
                  <a:xfrm>
                    <a:off x="4572001" y="2348880"/>
                    <a:ext cx="2308684" cy="1846947"/>
                  </a:xfrm>
                  <a:prstGeom prst="rect">
                    <a:avLst/>
                  </a:prstGeom>
                  <a:noFill/>
                  <a:ln w="9525">
                    <a:noFill/>
                    <a:miter lim="800000"/>
                    <a:headEnd/>
                    <a:tailEnd/>
                  </a:ln>
                </p:spPr>
              </p:pic>
              <p:pic>
                <p:nvPicPr>
                  <p:cNvPr id="33815" name="Picture 17"/>
                  <p:cNvPicPr>
                    <a:picLocks noChangeAspect="1"/>
                  </p:cNvPicPr>
                  <p:nvPr/>
                </p:nvPicPr>
                <p:blipFill>
                  <a:blip r:embed="rId7"/>
                  <a:srcRect/>
                  <a:stretch>
                    <a:fillRect/>
                  </a:stretch>
                </p:blipFill>
                <p:spPr bwMode="auto">
                  <a:xfrm>
                    <a:off x="6880685" y="2348880"/>
                    <a:ext cx="2263315" cy="1846947"/>
                  </a:xfrm>
                  <a:prstGeom prst="rect">
                    <a:avLst/>
                  </a:prstGeom>
                  <a:noFill/>
                  <a:ln w="9525">
                    <a:noFill/>
                    <a:miter lim="800000"/>
                    <a:headEnd/>
                    <a:tailEnd/>
                  </a:ln>
                </p:spPr>
              </p:pic>
            </p:grpSp>
            <p:grpSp>
              <p:nvGrpSpPr>
                <p:cNvPr id="33807" name="Group 18"/>
                <p:cNvGrpSpPr>
                  <a:grpSpLocks/>
                </p:cNvGrpSpPr>
                <p:nvPr/>
              </p:nvGrpSpPr>
              <p:grpSpPr bwMode="auto">
                <a:xfrm>
                  <a:off x="4168420" y="548680"/>
                  <a:ext cx="3635896" cy="908720"/>
                  <a:chOff x="0" y="2348880"/>
                  <a:chExt cx="9144000" cy="1846947"/>
                </a:xfrm>
              </p:grpSpPr>
              <p:pic>
                <p:nvPicPr>
                  <p:cNvPr id="33808" name="Picture 19"/>
                  <p:cNvPicPr>
                    <a:picLocks noChangeAspect="1"/>
                  </p:cNvPicPr>
                  <p:nvPr/>
                </p:nvPicPr>
                <p:blipFill>
                  <a:blip r:embed="rId4"/>
                  <a:srcRect/>
                  <a:stretch>
                    <a:fillRect/>
                  </a:stretch>
                </p:blipFill>
                <p:spPr bwMode="auto">
                  <a:xfrm>
                    <a:off x="0" y="2348880"/>
                    <a:ext cx="2308685" cy="1846947"/>
                  </a:xfrm>
                  <a:prstGeom prst="rect">
                    <a:avLst/>
                  </a:prstGeom>
                  <a:noFill/>
                  <a:ln w="9525">
                    <a:noFill/>
                    <a:miter lim="800000"/>
                    <a:headEnd/>
                    <a:tailEnd/>
                  </a:ln>
                </p:spPr>
              </p:pic>
              <p:pic>
                <p:nvPicPr>
                  <p:cNvPr id="33809" name="Picture 20"/>
                  <p:cNvPicPr>
                    <a:picLocks noChangeAspect="1"/>
                  </p:cNvPicPr>
                  <p:nvPr/>
                </p:nvPicPr>
                <p:blipFill>
                  <a:blip r:embed="rId5"/>
                  <a:srcRect/>
                  <a:stretch>
                    <a:fillRect/>
                  </a:stretch>
                </p:blipFill>
                <p:spPr bwMode="auto">
                  <a:xfrm>
                    <a:off x="2308685" y="2348880"/>
                    <a:ext cx="2263316" cy="1846947"/>
                  </a:xfrm>
                  <a:prstGeom prst="rect">
                    <a:avLst/>
                  </a:prstGeom>
                  <a:noFill/>
                  <a:ln w="9525">
                    <a:noFill/>
                    <a:miter lim="800000"/>
                    <a:headEnd/>
                    <a:tailEnd/>
                  </a:ln>
                </p:spPr>
              </p:pic>
              <p:pic>
                <p:nvPicPr>
                  <p:cNvPr id="33810" name="Picture 21"/>
                  <p:cNvPicPr>
                    <a:picLocks noChangeAspect="1"/>
                  </p:cNvPicPr>
                  <p:nvPr/>
                </p:nvPicPr>
                <p:blipFill>
                  <a:blip r:embed="rId6"/>
                  <a:srcRect/>
                  <a:stretch>
                    <a:fillRect/>
                  </a:stretch>
                </p:blipFill>
                <p:spPr bwMode="auto">
                  <a:xfrm>
                    <a:off x="4572001" y="2348880"/>
                    <a:ext cx="2308684" cy="1846947"/>
                  </a:xfrm>
                  <a:prstGeom prst="rect">
                    <a:avLst/>
                  </a:prstGeom>
                  <a:noFill/>
                  <a:ln w="9525">
                    <a:noFill/>
                    <a:miter lim="800000"/>
                    <a:headEnd/>
                    <a:tailEnd/>
                  </a:ln>
                </p:spPr>
              </p:pic>
              <p:pic>
                <p:nvPicPr>
                  <p:cNvPr id="33811" name="Picture 22"/>
                  <p:cNvPicPr>
                    <a:picLocks noChangeAspect="1"/>
                  </p:cNvPicPr>
                  <p:nvPr/>
                </p:nvPicPr>
                <p:blipFill>
                  <a:blip r:embed="rId7"/>
                  <a:srcRect/>
                  <a:stretch>
                    <a:fillRect/>
                  </a:stretch>
                </p:blipFill>
                <p:spPr bwMode="auto">
                  <a:xfrm>
                    <a:off x="6880685" y="2348880"/>
                    <a:ext cx="2263315" cy="1846947"/>
                  </a:xfrm>
                  <a:prstGeom prst="rect">
                    <a:avLst/>
                  </a:prstGeom>
                  <a:noFill/>
                  <a:ln w="9525">
                    <a:noFill/>
                    <a:miter lim="800000"/>
                    <a:headEnd/>
                    <a:tailEnd/>
                  </a:ln>
                </p:spPr>
              </p:pic>
            </p:grpSp>
          </p:grpSp>
          <p:pic>
            <p:nvPicPr>
              <p:cNvPr id="33804" name="Picture 23"/>
              <p:cNvPicPr>
                <a:picLocks noChangeAspect="1"/>
              </p:cNvPicPr>
              <p:nvPr/>
            </p:nvPicPr>
            <p:blipFill>
              <a:blip r:embed="rId4"/>
              <a:srcRect/>
              <a:stretch>
                <a:fillRect/>
              </a:stretch>
            </p:blipFill>
            <p:spPr bwMode="auto">
              <a:xfrm>
                <a:off x="7294206" y="548680"/>
                <a:ext cx="917994" cy="908720"/>
              </a:xfrm>
              <a:prstGeom prst="rect">
                <a:avLst/>
              </a:prstGeom>
              <a:noFill/>
              <a:ln w="9525">
                <a:noFill/>
                <a:miter lim="800000"/>
                <a:headEnd/>
                <a:tailEnd/>
              </a:ln>
            </p:spPr>
          </p:pic>
          <p:pic>
            <p:nvPicPr>
              <p:cNvPr id="33805" name="Picture 24"/>
              <p:cNvPicPr>
                <a:picLocks noChangeAspect="1"/>
              </p:cNvPicPr>
              <p:nvPr/>
            </p:nvPicPr>
            <p:blipFill>
              <a:blip r:embed="rId5"/>
              <a:srcRect/>
              <a:stretch>
                <a:fillRect/>
              </a:stretch>
            </p:blipFill>
            <p:spPr bwMode="auto">
              <a:xfrm>
                <a:off x="8212200" y="548680"/>
                <a:ext cx="899954" cy="908720"/>
              </a:xfrm>
              <a:prstGeom prst="rect">
                <a:avLst/>
              </a:prstGeom>
              <a:noFill/>
              <a:ln w="9525">
                <a:noFill/>
                <a:miter lim="800000"/>
                <a:headEnd/>
                <a:tailEnd/>
              </a:ln>
            </p:spPr>
          </p:pic>
        </p:grpSp>
        <p:pic>
          <p:nvPicPr>
            <p:cNvPr id="33801" name="Picture 25"/>
            <p:cNvPicPr>
              <a:picLocks noChangeAspect="1"/>
            </p:cNvPicPr>
            <p:nvPr/>
          </p:nvPicPr>
          <p:blipFill>
            <a:blip r:embed="rId6"/>
            <a:srcRect/>
            <a:stretch>
              <a:fillRect/>
            </a:stretch>
          </p:blipFill>
          <p:spPr bwMode="auto">
            <a:xfrm>
              <a:off x="7884368" y="548680"/>
              <a:ext cx="793804" cy="648072"/>
            </a:xfrm>
            <a:prstGeom prst="rect">
              <a:avLst/>
            </a:prstGeom>
            <a:noFill/>
            <a:ln w="9525">
              <a:noFill/>
              <a:miter lim="800000"/>
              <a:headEnd/>
              <a:tailEnd/>
            </a:ln>
          </p:spPr>
        </p:pic>
        <p:pic>
          <p:nvPicPr>
            <p:cNvPr id="33802" name="Picture 26"/>
            <p:cNvPicPr>
              <a:picLocks noChangeAspect="1"/>
            </p:cNvPicPr>
            <p:nvPr/>
          </p:nvPicPr>
          <p:blipFill>
            <a:blip r:embed="rId7"/>
            <a:srcRect/>
            <a:stretch>
              <a:fillRect/>
            </a:stretch>
          </p:blipFill>
          <p:spPr bwMode="auto">
            <a:xfrm>
              <a:off x="8678172" y="548680"/>
              <a:ext cx="778205" cy="648072"/>
            </a:xfrm>
            <a:prstGeom prst="rect">
              <a:avLst/>
            </a:prstGeom>
            <a:noFill/>
            <a:ln w="9525">
              <a:noFill/>
              <a:miter lim="800000"/>
              <a:headEnd/>
              <a:tailEnd/>
            </a:ln>
          </p:spPr>
        </p:pic>
      </p:grpSp>
      <p:sp>
        <p:nvSpPr>
          <p:cNvPr id="2" name="TextBox 1"/>
          <p:cNvSpPr txBox="1"/>
          <p:nvPr/>
        </p:nvSpPr>
        <p:spPr>
          <a:xfrm>
            <a:off x="323528" y="2204864"/>
            <a:ext cx="8640960" cy="461665"/>
          </a:xfrm>
          <a:prstGeom prst="rect">
            <a:avLst/>
          </a:prstGeom>
          <a:noFill/>
        </p:spPr>
        <p:txBody>
          <a:bodyPr wrap="square" rtlCol="0">
            <a:spAutoFit/>
          </a:bodyPr>
          <a:lstStyle/>
          <a:p>
            <a:pPr algn="ctr"/>
            <a:r>
              <a:rPr lang="el-GR" sz="2400" b="0" dirty="0" smtClean="0">
                <a:latin typeface="+mn-lt"/>
              </a:rPr>
              <a:t>Μελέτη των περιοχών και του ποσοστού ενεργοποίησης</a:t>
            </a:r>
            <a:endParaRPr lang="el-GR" sz="2400" b="0" dirty="0">
              <a:latin typeface="+mn-lt"/>
            </a:endParaRPr>
          </a:p>
        </p:txBody>
      </p:sp>
    </p:spTree>
  </p:cSld>
  <p:clrMapOvr>
    <a:masterClrMapping/>
  </p:clrMapOvr>
  <p:transition advTm="15000"/>
  <p:timing>
    <p:tnLst>
      <p:par>
        <p:cTn id="1" dur="indefinite" restart="never" nodeType="tmRoot">
          <p:childTnLst>
            <p:video>
              <p:cMediaNode>
                <p:cTn id="2" fill="remove" display="0">
                  <p:stCondLst>
                    <p:cond delay="indefinite"/>
                  </p:stCondLst>
                  <p:endCondLst>
                    <p:cond evt="onNext" delay="0">
                      <p:tgtEl>
                        <p:sldTgt/>
                      </p:tgtEl>
                    </p:cond>
                    <p:cond evt="onPrev" delay="0">
                      <p:tgtEl>
                        <p:sldTgt/>
                      </p:tgtEl>
                    </p:cond>
                  </p:endCondLst>
                </p:cTn>
                <p:tgtEl>
                  <p:spTgt spid="2458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StillShot (30)"/>
          <p:cNvPicPr>
            <a:picLocks noChangeAspect="1" noChangeArrowheads="1"/>
          </p:cNvPicPr>
          <p:nvPr/>
        </p:nvPicPr>
        <p:blipFill>
          <a:blip r:embed="rId2"/>
          <a:srcRect/>
          <a:stretch>
            <a:fillRect/>
          </a:stretch>
        </p:blipFill>
        <p:spPr bwMode="auto">
          <a:xfrm>
            <a:off x="-4763" y="1998166"/>
            <a:ext cx="9147176" cy="5175250"/>
          </a:xfrm>
          <a:prstGeom prst="rect">
            <a:avLst/>
          </a:prstGeom>
          <a:noFill/>
          <a:ln w="9525">
            <a:noFill/>
            <a:miter lim="800000"/>
            <a:headEnd/>
            <a:tailEnd/>
          </a:ln>
        </p:spPr>
      </p:pic>
      <p:sp>
        <p:nvSpPr>
          <p:cNvPr id="33" name="Rectangle 32"/>
          <p:cNvSpPr/>
          <p:nvPr/>
        </p:nvSpPr>
        <p:spPr>
          <a:xfrm>
            <a:off x="1065807" y="1257821"/>
            <a:ext cx="7041617"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err="1">
                <a:solidFill>
                  <a:srgbClr val="333333"/>
                </a:solidFill>
              </a:rPr>
              <a:t>Οπτικοποίηση</a:t>
            </a:r>
            <a:r>
              <a:rPr lang="el-GR" sz="2300" dirty="0">
                <a:solidFill>
                  <a:srgbClr val="333333"/>
                </a:solidFill>
              </a:rPr>
              <a:t> των εσωτερικών </a:t>
            </a:r>
            <a:r>
              <a:rPr lang="el-GR" sz="2300" dirty="0" smtClean="0">
                <a:solidFill>
                  <a:srgbClr val="333333"/>
                </a:solidFill>
              </a:rPr>
              <a:t>διεργασιών (Μ</a:t>
            </a:r>
            <a:r>
              <a:rPr lang="en-US" sz="2300" dirty="0" smtClean="0">
                <a:solidFill>
                  <a:srgbClr val="333333"/>
                </a:solidFill>
              </a:rPr>
              <a:t>RI)</a:t>
            </a:r>
            <a:endParaRPr lang="el-GR" sz="2300" dirty="0">
              <a:solidFill>
                <a:srgbClr val="333333"/>
              </a:solidFill>
            </a:endParaRPr>
          </a:p>
        </p:txBody>
      </p:sp>
      <p:grpSp>
        <p:nvGrpSpPr>
          <p:cNvPr id="4" name="Group 27"/>
          <p:cNvGrpSpPr>
            <a:grpSpLocks/>
          </p:cNvGrpSpPr>
          <p:nvPr/>
        </p:nvGrpSpPr>
        <p:grpSpPr bwMode="auto">
          <a:xfrm>
            <a:off x="-1588" y="365125"/>
            <a:ext cx="9144001" cy="719138"/>
            <a:chOff x="36512" y="548680"/>
            <a:chExt cx="9419865" cy="648072"/>
          </a:xfrm>
        </p:grpSpPr>
        <p:grpSp>
          <p:nvGrpSpPr>
            <p:cNvPr id="5" name="Group 2"/>
            <p:cNvGrpSpPr>
              <a:grpSpLocks/>
            </p:cNvGrpSpPr>
            <p:nvPr/>
          </p:nvGrpSpPr>
          <p:grpSpPr bwMode="auto">
            <a:xfrm>
              <a:off x="36512" y="548680"/>
              <a:ext cx="7847856" cy="648072"/>
              <a:chOff x="36512" y="548680"/>
              <a:chExt cx="9075642" cy="908720"/>
            </a:xfrm>
          </p:grpSpPr>
          <p:grpSp>
            <p:nvGrpSpPr>
              <p:cNvPr id="8" name="Group 1"/>
              <p:cNvGrpSpPr>
                <a:grpSpLocks/>
              </p:cNvGrpSpPr>
              <p:nvPr/>
            </p:nvGrpSpPr>
            <p:grpSpPr bwMode="auto">
              <a:xfrm>
                <a:off x="36512" y="548680"/>
                <a:ext cx="7271792" cy="908720"/>
                <a:chOff x="532524" y="548680"/>
                <a:chExt cx="7271792" cy="908720"/>
              </a:xfrm>
            </p:grpSpPr>
            <p:grpSp>
              <p:nvGrpSpPr>
                <p:cNvPr id="11" name="Group 13"/>
                <p:cNvGrpSpPr>
                  <a:grpSpLocks/>
                </p:cNvGrpSpPr>
                <p:nvPr/>
              </p:nvGrpSpPr>
              <p:grpSpPr bwMode="auto">
                <a:xfrm>
                  <a:off x="532524" y="548680"/>
                  <a:ext cx="3635896" cy="908720"/>
                  <a:chOff x="0" y="2348880"/>
                  <a:chExt cx="9144000" cy="1846947"/>
                </a:xfrm>
              </p:grpSpPr>
              <p:pic>
                <p:nvPicPr>
                  <p:cNvPr id="17"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8"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9"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20"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2" name="Group 18"/>
                <p:cNvGrpSpPr>
                  <a:grpSpLocks/>
                </p:cNvGrpSpPr>
                <p:nvPr/>
              </p:nvGrpSpPr>
              <p:grpSpPr bwMode="auto">
                <a:xfrm>
                  <a:off x="4168420" y="548680"/>
                  <a:ext cx="3635896" cy="908720"/>
                  <a:chOff x="0" y="2348880"/>
                  <a:chExt cx="9144000" cy="1846947"/>
                </a:xfrm>
              </p:grpSpPr>
              <p:pic>
                <p:nvPicPr>
                  <p:cNvPr id="13"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4"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6"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9"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10"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6"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7"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V:\iptil\ARISTEIA\HCII2014\Allscreenshots\gender diffs\Screen shot 2014-04-08 at 11.22.02 AM.png"/>
          <p:cNvPicPr>
            <a:picLocks noChangeAspect="1" noChangeArrowheads="1"/>
          </p:cNvPicPr>
          <p:nvPr/>
        </p:nvPicPr>
        <p:blipFill>
          <a:blip r:embed="rId3"/>
          <a:srcRect/>
          <a:stretch>
            <a:fillRect/>
          </a:stretch>
        </p:blipFill>
        <p:spPr bwMode="auto">
          <a:xfrm>
            <a:off x="525463" y="1770063"/>
            <a:ext cx="8093075" cy="4322762"/>
          </a:xfrm>
          <a:prstGeom prst="rect">
            <a:avLst/>
          </a:prstGeom>
          <a:noFill/>
          <a:ln w="9525">
            <a:noFill/>
            <a:miter lim="800000"/>
            <a:headEnd/>
            <a:tailEnd/>
          </a:ln>
        </p:spPr>
      </p:pic>
      <p:sp>
        <p:nvSpPr>
          <p:cNvPr id="6" name="5 - Έλλειψη"/>
          <p:cNvSpPr/>
          <p:nvPr/>
        </p:nvSpPr>
        <p:spPr>
          <a:xfrm>
            <a:off x="357188" y="2143125"/>
            <a:ext cx="4071937" cy="3714750"/>
          </a:xfrm>
          <a:prstGeom prst="ellipse">
            <a:avLst/>
          </a:prstGeom>
          <a:no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4" name="Rectangle 32"/>
          <p:cNvSpPr/>
          <p:nvPr/>
        </p:nvSpPr>
        <p:spPr>
          <a:xfrm>
            <a:off x="0" y="3857625"/>
            <a:ext cx="1500188" cy="52863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l-GR" sz="2800" b="0" dirty="0">
                <a:solidFill>
                  <a:srgbClr val="554A62"/>
                </a:solidFill>
              </a:rPr>
              <a:t>Άνδρες</a:t>
            </a:r>
          </a:p>
        </p:txBody>
      </p:sp>
      <p:sp>
        <p:nvSpPr>
          <p:cNvPr id="5" name="Rectangle 32"/>
          <p:cNvSpPr/>
          <p:nvPr/>
        </p:nvSpPr>
        <p:spPr>
          <a:xfrm>
            <a:off x="0" y="1643063"/>
            <a:ext cx="1500188" cy="5286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l-GR" sz="2800" b="0" dirty="0">
                <a:solidFill>
                  <a:srgbClr val="554A62"/>
                </a:solidFill>
              </a:rPr>
              <a:t>Γυναίκες</a:t>
            </a:r>
          </a:p>
        </p:txBody>
      </p:sp>
      <p:sp>
        <p:nvSpPr>
          <p:cNvPr id="11" name="10 - Έλλειψη"/>
          <p:cNvSpPr/>
          <p:nvPr/>
        </p:nvSpPr>
        <p:spPr>
          <a:xfrm>
            <a:off x="4643438" y="2143125"/>
            <a:ext cx="4071937" cy="3714750"/>
          </a:xfrm>
          <a:prstGeom prst="ellipse">
            <a:avLst/>
          </a:prstGeom>
          <a:noFill/>
          <a:ln>
            <a:solidFill>
              <a:srgbClr val="FF0066"/>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33" name="Rectangle 32"/>
          <p:cNvSpPr/>
          <p:nvPr/>
        </p:nvSpPr>
        <p:spPr>
          <a:xfrm>
            <a:off x="2127078" y="1151955"/>
            <a:ext cx="4894195"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a:solidFill>
                  <a:srgbClr val="333333"/>
                </a:solidFill>
              </a:rPr>
              <a:t>Ανίχνευση διαφορών λόγω φύλου</a:t>
            </a:r>
          </a:p>
        </p:txBody>
      </p:sp>
      <p:grpSp>
        <p:nvGrpSpPr>
          <p:cNvPr id="27657" name="Group 27"/>
          <p:cNvGrpSpPr>
            <a:grpSpLocks/>
          </p:cNvGrpSpPr>
          <p:nvPr/>
        </p:nvGrpSpPr>
        <p:grpSpPr bwMode="auto">
          <a:xfrm>
            <a:off x="3175" y="366713"/>
            <a:ext cx="9144000" cy="719137"/>
            <a:chOff x="36512" y="548680"/>
            <a:chExt cx="9419865" cy="648072"/>
          </a:xfrm>
        </p:grpSpPr>
        <p:grpSp>
          <p:nvGrpSpPr>
            <p:cNvPr id="27659" name="Group 2"/>
            <p:cNvGrpSpPr>
              <a:grpSpLocks/>
            </p:cNvGrpSpPr>
            <p:nvPr/>
          </p:nvGrpSpPr>
          <p:grpSpPr bwMode="auto">
            <a:xfrm>
              <a:off x="36512" y="548680"/>
              <a:ext cx="7847856" cy="648072"/>
              <a:chOff x="36512" y="548680"/>
              <a:chExt cx="9075642" cy="908720"/>
            </a:xfrm>
          </p:grpSpPr>
          <p:grpSp>
            <p:nvGrpSpPr>
              <p:cNvPr id="27662" name="Group 1"/>
              <p:cNvGrpSpPr>
                <a:grpSpLocks/>
              </p:cNvGrpSpPr>
              <p:nvPr/>
            </p:nvGrpSpPr>
            <p:grpSpPr bwMode="auto">
              <a:xfrm>
                <a:off x="36512" y="548680"/>
                <a:ext cx="7271792" cy="908720"/>
                <a:chOff x="532524" y="548680"/>
                <a:chExt cx="7271792" cy="908720"/>
              </a:xfrm>
            </p:grpSpPr>
            <p:grpSp>
              <p:nvGrpSpPr>
                <p:cNvPr id="27665" name="Group 13"/>
                <p:cNvGrpSpPr>
                  <a:grpSpLocks/>
                </p:cNvGrpSpPr>
                <p:nvPr/>
              </p:nvGrpSpPr>
              <p:grpSpPr bwMode="auto">
                <a:xfrm>
                  <a:off x="532524" y="548680"/>
                  <a:ext cx="3635896" cy="908720"/>
                  <a:chOff x="0" y="2348880"/>
                  <a:chExt cx="9144000" cy="1846947"/>
                </a:xfrm>
              </p:grpSpPr>
              <p:pic>
                <p:nvPicPr>
                  <p:cNvPr id="27671" name="Picture 14"/>
                  <p:cNvPicPr>
                    <a:picLocks noChangeAspect="1"/>
                  </p:cNvPicPr>
                  <p:nvPr/>
                </p:nvPicPr>
                <p:blipFill>
                  <a:blip r:embed="rId4"/>
                  <a:srcRect/>
                  <a:stretch>
                    <a:fillRect/>
                  </a:stretch>
                </p:blipFill>
                <p:spPr bwMode="auto">
                  <a:xfrm>
                    <a:off x="0" y="2348880"/>
                    <a:ext cx="2308685" cy="1846947"/>
                  </a:xfrm>
                  <a:prstGeom prst="rect">
                    <a:avLst/>
                  </a:prstGeom>
                  <a:noFill/>
                  <a:ln w="9525">
                    <a:noFill/>
                    <a:miter lim="800000"/>
                    <a:headEnd/>
                    <a:tailEnd/>
                  </a:ln>
                </p:spPr>
              </p:pic>
              <p:pic>
                <p:nvPicPr>
                  <p:cNvPr id="27672" name="Picture 15"/>
                  <p:cNvPicPr>
                    <a:picLocks noChangeAspect="1"/>
                  </p:cNvPicPr>
                  <p:nvPr/>
                </p:nvPicPr>
                <p:blipFill>
                  <a:blip r:embed="rId5"/>
                  <a:srcRect/>
                  <a:stretch>
                    <a:fillRect/>
                  </a:stretch>
                </p:blipFill>
                <p:spPr bwMode="auto">
                  <a:xfrm>
                    <a:off x="2308685" y="2348880"/>
                    <a:ext cx="2263316" cy="1846947"/>
                  </a:xfrm>
                  <a:prstGeom prst="rect">
                    <a:avLst/>
                  </a:prstGeom>
                  <a:noFill/>
                  <a:ln w="9525">
                    <a:noFill/>
                    <a:miter lim="800000"/>
                    <a:headEnd/>
                    <a:tailEnd/>
                  </a:ln>
                </p:spPr>
              </p:pic>
              <p:pic>
                <p:nvPicPr>
                  <p:cNvPr id="27673" name="Picture 16"/>
                  <p:cNvPicPr>
                    <a:picLocks noChangeAspect="1"/>
                  </p:cNvPicPr>
                  <p:nvPr/>
                </p:nvPicPr>
                <p:blipFill>
                  <a:blip r:embed="rId6"/>
                  <a:srcRect/>
                  <a:stretch>
                    <a:fillRect/>
                  </a:stretch>
                </p:blipFill>
                <p:spPr bwMode="auto">
                  <a:xfrm>
                    <a:off x="4572001" y="2348880"/>
                    <a:ext cx="2308684" cy="1846947"/>
                  </a:xfrm>
                  <a:prstGeom prst="rect">
                    <a:avLst/>
                  </a:prstGeom>
                  <a:noFill/>
                  <a:ln w="9525">
                    <a:noFill/>
                    <a:miter lim="800000"/>
                    <a:headEnd/>
                    <a:tailEnd/>
                  </a:ln>
                </p:spPr>
              </p:pic>
              <p:pic>
                <p:nvPicPr>
                  <p:cNvPr id="27674" name="Picture 17"/>
                  <p:cNvPicPr>
                    <a:picLocks noChangeAspect="1"/>
                  </p:cNvPicPr>
                  <p:nvPr/>
                </p:nvPicPr>
                <p:blipFill>
                  <a:blip r:embed="rId7"/>
                  <a:srcRect/>
                  <a:stretch>
                    <a:fillRect/>
                  </a:stretch>
                </p:blipFill>
                <p:spPr bwMode="auto">
                  <a:xfrm>
                    <a:off x="6880685" y="2348880"/>
                    <a:ext cx="2263315" cy="1846947"/>
                  </a:xfrm>
                  <a:prstGeom prst="rect">
                    <a:avLst/>
                  </a:prstGeom>
                  <a:noFill/>
                  <a:ln w="9525">
                    <a:noFill/>
                    <a:miter lim="800000"/>
                    <a:headEnd/>
                    <a:tailEnd/>
                  </a:ln>
                </p:spPr>
              </p:pic>
            </p:grpSp>
            <p:grpSp>
              <p:nvGrpSpPr>
                <p:cNvPr id="27666" name="Group 18"/>
                <p:cNvGrpSpPr>
                  <a:grpSpLocks/>
                </p:cNvGrpSpPr>
                <p:nvPr/>
              </p:nvGrpSpPr>
              <p:grpSpPr bwMode="auto">
                <a:xfrm>
                  <a:off x="4168420" y="548680"/>
                  <a:ext cx="3635896" cy="908720"/>
                  <a:chOff x="0" y="2348880"/>
                  <a:chExt cx="9144000" cy="1846947"/>
                </a:xfrm>
              </p:grpSpPr>
              <p:pic>
                <p:nvPicPr>
                  <p:cNvPr id="27667" name="Picture 19"/>
                  <p:cNvPicPr>
                    <a:picLocks noChangeAspect="1"/>
                  </p:cNvPicPr>
                  <p:nvPr/>
                </p:nvPicPr>
                <p:blipFill>
                  <a:blip r:embed="rId4"/>
                  <a:srcRect/>
                  <a:stretch>
                    <a:fillRect/>
                  </a:stretch>
                </p:blipFill>
                <p:spPr bwMode="auto">
                  <a:xfrm>
                    <a:off x="0" y="2348880"/>
                    <a:ext cx="2308685" cy="1846947"/>
                  </a:xfrm>
                  <a:prstGeom prst="rect">
                    <a:avLst/>
                  </a:prstGeom>
                  <a:noFill/>
                  <a:ln w="9525">
                    <a:noFill/>
                    <a:miter lim="800000"/>
                    <a:headEnd/>
                    <a:tailEnd/>
                  </a:ln>
                </p:spPr>
              </p:pic>
              <p:pic>
                <p:nvPicPr>
                  <p:cNvPr id="27668" name="Picture 20"/>
                  <p:cNvPicPr>
                    <a:picLocks noChangeAspect="1"/>
                  </p:cNvPicPr>
                  <p:nvPr/>
                </p:nvPicPr>
                <p:blipFill>
                  <a:blip r:embed="rId5"/>
                  <a:srcRect/>
                  <a:stretch>
                    <a:fillRect/>
                  </a:stretch>
                </p:blipFill>
                <p:spPr bwMode="auto">
                  <a:xfrm>
                    <a:off x="2308685" y="2348880"/>
                    <a:ext cx="2263316" cy="1846947"/>
                  </a:xfrm>
                  <a:prstGeom prst="rect">
                    <a:avLst/>
                  </a:prstGeom>
                  <a:noFill/>
                  <a:ln w="9525">
                    <a:noFill/>
                    <a:miter lim="800000"/>
                    <a:headEnd/>
                    <a:tailEnd/>
                  </a:ln>
                </p:spPr>
              </p:pic>
              <p:pic>
                <p:nvPicPr>
                  <p:cNvPr id="27669" name="Picture 21"/>
                  <p:cNvPicPr>
                    <a:picLocks noChangeAspect="1"/>
                  </p:cNvPicPr>
                  <p:nvPr/>
                </p:nvPicPr>
                <p:blipFill>
                  <a:blip r:embed="rId6"/>
                  <a:srcRect/>
                  <a:stretch>
                    <a:fillRect/>
                  </a:stretch>
                </p:blipFill>
                <p:spPr bwMode="auto">
                  <a:xfrm>
                    <a:off x="4572001" y="2348880"/>
                    <a:ext cx="2308684" cy="1846947"/>
                  </a:xfrm>
                  <a:prstGeom prst="rect">
                    <a:avLst/>
                  </a:prstGeom>
                  <a:noFill/>
                  <a:ln w="9525">
                    <a:noFill/>
                    <a:miter lim="800000"/>
                    <a:headEnd/>
                    <a:tailEnd/>
                  </a:ln>
                </p:spPr>
              </p:pic>
              <p:pic>
                <p:nvPicPr>
                  <p:cNvPr id="27670" name="Picture 22"/>
                  <p:cNvPicPr>
                    <a:picLocks noChangeAspect="1"/>
                  </p:cNvPicPr>
                  <p:nvPr/>
                </p:nvPicPr>
                <p:blipFill>
                  <a:blip r:embed="rId7"/>
                  <a:srcRect/>
                  <a:stretch>
                    <a:fillRect/>
                  </a:stretch>
                </p:blipFill>
                <p:spPr bwMode="auto">
                  <a:xfrm>
                    <a:off x="6880685" y="2348880"/>
                    <a:ext cx="2263315" cy="1846947"/>
                  </a:xfrm>
                  <a:prstGeom prst="rect">
                    <a:avLst/>
                  </a:prstGeom>
                  <a:noFill/>
                  <a:ln w="9525">
                    <a:noFill/>
                    <a:miter lim="800000"/>
                    <a:headEnd/>
                    <a:tailEnd/>
                  </a:ln>
                </p:spPr>
              </p:pic>
            </p:grpSp>
          </p:grpSp>
          <p:pic>
            <p:nvPicPr>
              <p:cNvPr id="27663" name="Picture 23"/>
              <p:cNvPicPr>
                <a:picLocks noChangeAspect="1"/>
              </p:cNvPicPr>
              <p:nvPr/>
            </p:nvPicPr>
            <p:blipFill>
              <a:blip r:embed="rId4"/>
              <a:srcRect/>
              <a:stretch>
                <a:fillRect/>
              </a:stretch>
            </p:blipFill>
            <p:spPr bwMode="auto">
              <a:xfrm>
                <a:off x="7294206" y="548680"/>
                <a:ext cx="917994" cy="908720"/>
              </a:xfrm>
              <a:prstGeom prst="rect">
                <a:avLst/>
              </a:prstGeom>
              <a:noFill/>
              <a:ln w="9525">
                <a:noFill/>
                <a:miter lim="800000"/>
                <a:headEnd/>
                <a:tailEnd/>
              </a:ln>
            </p:spPr>
          </p:pic>
          <p:pic>
            <p:nvPicPr>
              <p:cNvPr id="27664" name="Picture 24"/>
              <p:cNvPicPr>
                <a:picLocks noChangeAspect="1"/>
              </p:cNvPicPr>
              <p:nvPr/>
            </p:nvPicPr>
            <p:blipFill>
              <a:blip r:embed="rId5"/>
              <a:srcRect/>
              <a:stretch>
                <a:fillRect/>
              </a:stretch>
            </p:blipFill>
            <p:spPr bwMode="auto">
              <a:xfrm>
                <a:off x="8212200" y="548680"/>
                <a:ext cx="899954" cy="908720"/>
              </a:xfrm>
              <a:prstGeom prst="rect">
                <a:avLst/>
              </a:prstGeom>
              <a:noFill/>
              <a:ln w="9525">
                <a:noFill/>
                <a:miter lim="800000"/>
                <a:headEnd/>
                <a:tailEnd/>
              </a:ln>
            </p:spPr>
          </p:pic>
        </p:grpSp>
        <p:pic>
          <p:nvPicPr>
            <p:cNvPr id="27660" name="Picture 25"/>
            <p:cNvPicPr>
              <a:picLocks noChangeAspect="1"/>
            </p:cNvPicPr>
            <p:nvPr/>
          </p:nvPicPr>
          <p:blipFill>
            <a:blip r:embed="rId6"/>
            <a:srcRect/>
            <a:stretch>
              <a:fillRect/>
            </a:stretch>
          </p:blipFill>
          <p:spPr bwMode="auto">
            <a:xfrm>
              <a:off x="7884368" y="548680"/>
              <a:ext cx="793804" cy="648072"/>
            </a:xfrm>
            <a:prstGeom prst="rect">
              <a:avLst/>
            </a:prstGeom>
            <a:noFill/>
            <a:ln w="9525">
              <a:noFill/>
              <a:miter lim="800000"/>
              <a:headEnd/>
              <a:tailEnd/>
            </a:ln>
          </p:spPr>
        </p:pic>
        <p:pic>
          <p:nvPicPr>
            <p:cNvPr id="27661" name="Picture 26"/>
            <p:cNvPicPr>
              <a:picLocks noChangeAspect="1"/>
            </p:cNvPicPr>
            <p:nvPr/>
          </p:nvPicPr>
          <p:blipFill>
            <a:blip r:embed="rId7"/>
            <a:srcRect/>
            <a:stretch>
              <a:fillRect/>
            </a:stretch>
          </p:blipFill>
          <p:spPr bwMode="auto">
            <a:xfrm>
              <a:off x="8678172" y="548680"/>
              <a:ext cx="778205" cy="648072"/>
            </a:xfrm>
            <a:prstGeom prst="rect">
              <a:avLst/>
            </a:prstGeom>
            <a:noFill/>
            <a:ln w="9525">
              <a:noFill/>
              <a:miter lim="800000"/>
              <a:headEnd/>
              <a:tailEnd/>
            </a:ln>
          </p:spPr>
        </p:pic>
      </p:grpSp>
      <p:sp>
        <p:nvSpPr>
          <p:cNvPr id="30" name="TextBox 29"/>
          <p:cNvSpPr txBox="1"/>
          <p:nvPr/>
        </p:nvSpPr>
        <p:spPr>
          <a:xfrm>
            <a:off x="3711575" y="46038"/>
            <a:ext cx="5634038" cy="366712"/>
          </a:xfrm>
          <a:prstGeom prst="rect">
            <a:avLst/>
          </a:prstGeom>
          <a:noFill/>
        </p:spPr>
        <p:txBody>
          <a:bodyPr>
            <a:spAutoFit/>
          </a:bodyPr>
          <a:lstStyle/>
          <a:p>
            <a:pPr>
              <a:defRPr/>
            </a:pPr>
            <a:r>
              <a:rPr lang="en-US" b="0" i="1">
                <a:solidFill>
                  <a:srgbClr val="D9D9D9"/>
                </a:solidFill>
                <a:effectLst>
                  <a:outerShdw blurRad="38100" dist="38100" dir="2700000" algn="tl">
                    <a:srgbClr val="000000"/>
                  </a:outerShdw>
                </a:effectLst>
                <a:latin typeface="Calibri" pitchFamily="34" charset="0"/>
                <a:ea typeface="Aparajita"/>
                <a:cs typeface="Aparajita"/>
              </a:rPr>
              <a:t>CBP - </a:t>
            </a:r>
            <a:r>
              <a:rPr lang="el-GR" b="0" i="1">
                <a:solidFill>
                  <a:srgbClr val="D9D9D9"/>
                </a:solidFill>
                <a:effectLst>
                  <a:outerShdw blurRad="38100" dist="38100" dir="2700000" algn="tl">
                    <a:srgbClr val="000000"/>
                  </a:outerShdw>
                </a:effectLst>
                <a:latin typeface="Calibri" pitchFamily="34" charset="0"/>
                <a:ea typeface="Aparajita"/>
                <a:cs typeface="Aparajita"/>
              </a:rPr>
              <a:t>Εργαστήριο επεξεργασίας νοητικών διεργασιών</a:t>
            </a:r>
          </a:p>
        </p:txBody>
      </p:sp>
    </p:spTree>
  </p:cSld>
  <p:clrMapOvr>
    <a:masterClrMapping/>
  </p:clrMapOvr>
  <p:transition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Εικόνα 15"/>
          <p:cNvPicPr>
            <a:picLocks noChangeAspect="1"/>
          </p:cNvPicPr>
          <p:nvPr/>
        </p:nvPicPr>
        <p:blipFill>
          <a:blip r:embed="rId3"/>
          <a:srcRect r="7318" b="51135"/>
          <a:stretch>
            <a:fillRect/>
          </a:stretch>
        </p:blipFill>
        <p:spPr bwMode="auto">
          <a:xfrm>
            <a:off x="742950" y="2759174"/>
            <a:ext cx="7472363" cy="957262"/>
          </a:xfrm>
          <a:prstGeom prst="rect">
            <a:avLst/>
          </a:prstGeom>
          <a:noFill/>
          <a:ln w="9525">
            <a:noFill/>
            <a:miter lim="800000"/>
            <a:headEnd/>
            <a:tailEnd/>
          </a:ln>
        </p:spPr>
      </p:pic>
      <p:sp>
        <p:nvSpPr>
          <p:cNvPr id="5" name="Rectangle 32"/>
          <p:cNvSpPr/>
          <p:nvPr/>
        </p:nvSpPr>
        <p:spPr>
          <a:xfrm>
            <a:off x="107950" y="2243236"/>
            <a:ext cx="1500188" cy="5286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l-GR" sz="2800" b="0">
                <a:solidFill>
                  <a:srgbClr val="554A62"/>
                </a:solidFill>
              </a:rPr>
              <a:t>Νέοι</a:t>
            </a:r>
          </a:p>
        </p:txBody>
      </p:sp>
      <p:pic>
        <p:nvPicPr>
          <p:cNvPr id="29699" name="Εικόνα 15"/>
          <p:cNvPicPr>
            <a:picLocks noChangeAspect="1"/>
          </p:cNvPicPr>
          <p:nvPr/>
        </p:nvPicPr>
        <p:blipFill>
          <a:blip r:embed="rId3"/>
          <a:srcRect t="47812" r="7318"/>
          <a:stretch>
            <a:fillRect/>
          </a:stretch>
        </p:blipFill>
        <p:spPr bwMode="auto">
          <a:xfrm>
            <a:off x="755650" y="4292699"/>
            <a:ext cx="7472363" cy="1022350"/>
          </a:xfrm>
          <a:prstGeom prst="rect">
            <a:avLst/>
          </a:prstGeom>
          <a:noFill/>
          <a:ln w="9525">
            <a:noFill/>
            <a:miter lim="800000"/>
            <a:headEnd/>
            <a:tailEnd/>
          </a:ln>
        </p:spPr>
      </p:pic>
      <p:sp>
        <p:nvSpPr>
          <p:cNvPr id="4" name="Rectangle 32"/>
          <p:cNvSpPr/>
          <p:nvPr/>
        </p:nvSpPr>
        <p:spPr>
          <a:xfrm>
            <a:off x="47625" y="3835499"/>
            <a:ext cx="2724150" cy="52863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l-GR" sz="2800" b="0">
                <a:solidFill>
                  <a:srgbClr val="554A62"/>
                </a:solidFill>
              </a:rPr>
              <a:t>Ηλικιωμένοι</a:t>
            </a:r>
          </a:p>
        </p:txBody>
      </p:sp>
      <p:sp>
        <p:nvSpPr>
          <p:cNvPr id="6" name="5 - Έλλειψη"/>
          <p:cNvSpPr/>
          <p:nvPr/>
        </p:nvSpPr>
        <p:spPr>
          <a:xfrm>
            <a:off x="420688" y="2646461"/>
            <a:ext cx="4071937" cy="1285875"/>
          </a:xfrm>
          <a:prstGeom prst="ellipse">
            <a:avLst/>
          </a:prstGeom>
          <a:no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11" name="10 - Έλλειψη"/>
          <p:cNvSpPr/>
          <p:nvPr/>
        </p:nvSpPr>
        <p:spPr>
          <a:xfrm>
            <a:off x="436563" y="4148236"/>
            <a:ext cx="4071937" cy="1296988"/>
          </a:xfrm>
          <a:prstGeom prst="ellipse">
            <a:avLst/>
          </a:prstGeom>
          <a:noFill/>
          <a:ln>
            <a:solidFill>
              <a:srgbClr val="FF0066"/>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33" name="Rectangle 32"/>
          <p:cNvSpPr/>
          <p:nvPr/>
        </p:nvSpPr>
        <p:spPr>
          <a:xfrm>
            <a:off x="2198996" y="1406860"/>
            <a:ext cx="4751345"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a:solidFill>
                  <a:srgbClr val="333333"/>
                </a:solidFill>
              </a:rPr>
              <a:t>Ανίχνευση διαφορών λόγω ηλικίας</a:t>
            </a:r>
          </a:p>
        </p:txBody>
      </p:sp>
      <p:grpSp>
        <p:nvGrpSpPr>
          <p:cNvPr id="29706" name="Group 27"/>
          <p:cNvGrpSpPr>
            <a:grpSpLocks/>
          </p:cNvGrpSpPr>
          <p:nvPr/>
        </p:nvGrpSpPr>
        <p:grpSpPr bwMode="auto">
          <a:xfrm>
            <a:off x="-1588" y="365125"/>
            <a:ext cx="9144001" cy="719138"/>
            <a:chOff x="36512" y="548680"/>
            <a:chExt cx="9419865" cy="648072"/>
          </a:xfrm>
        </p:grpSpPr>
        <p:grpSp>
          <p:nvGrpSpPr>
            <p:cNvPr id="29708" name="Group 2"/>
            <p:cNvGrpSpPr>
              <a:grpSpLocks/>
            </p:cNvGrpSpPr>
            <p:nvPr/>
          </p:nvGrpSpPr>
          <p:grpSpPr bwMode="auto">
            <a:xfrm>
              <a:off x="36512" y="548680"/>
              <a:ext cx="7847856" cy="648072"/>
              <a:chOff x="36512" y="548680"/>
              <a:chExt cx="9075642" cy="908720"/>
            </a:xfrm>
          </p:grpSpPr>
          <p:grpSp>
            <p:nvGrpSpPr>
              <p:cNvPr id="29711" name="Group 1"/>
              <p:cNvGrpSpPr>
                <a:grpSpLocks/>
              </p:cNvGrpSpPr>
              <p:nvPr/>
            </p:nvGrpSpPr>
            <p:grpSpPr bwMode="auto">
              <a:xfrm>
                <a:off x="36512" y="548680"/>
                <a:ext cx="7271792" cy="908720"/>
                <a:chOff x="532524" y="548680"/>
                <a:chExt cx="7271792" cy="908720"/>
              </a:xfrm>
            </p:grpSpPr>
            <p:grpSp>
              <p:nvGrpSpPr>
                <p:cNvPr id="29714" name="Group 13"/>
                <p:cNvGrpSpPr>
                  <a:grpSpLocks/>
                </p:cNvGrpSpPr>
                <p:nvPr/>
              </p:nvGrpSpPr>
              <p:grpSpPr bwMode="auto">
                <a:xfrm>
                  <a:off x="532524" y="548680"/>
                  <a:ext cx="3635896" cy="908720"/>
                  <a:chOff x="0" y="2348880"/>
                  <a:chExt cx="9144000" cy="1846947"/>
                </a:xfrm>
              </p:grpSpPr>
              <p:pic>
                <p:nvPicPr>
                  <p:cNvPr id="29720" name="Picture 14"/>
                  <p:cNvPicPr>
                    <a:picLocks noChangeAspect="1"/>
                  </p:cNvPicPr>
                  <p:nvPr/>
                </p:nvPicPr>
                <p:blipFill>
                  <a:blip r:embed="rId4"/>
                  <a:srcRect/>
                  <a:stretch>
                    <a:fillRect/>
                  </a:stretch>
                </p:blipFill>
                <p:spPr bwMode="auto">
                  <a:xfrm>
                    <a:off x="0" y="2348880"/>
                    <a:ext cx="2308685" cy="1846947"/>
                  </a:xfrm>
                  <a:prstGeom prst="rect">
                    <a:avLst/>
                  </a:prstGeom>
                  <a:noFill/>
                  <a:ln w="9525">
                    <a:noFill/>
                    <a:miter lim="800000"/>
                    <a:headEnd/>
                    <a:tailEnd/>
                  </a:ln>
                </p:spPr>
              </p:pic>
              <p:pic>
                <p:nvPicPr>
                  <p:cNvPr id="29721" name="Picture 15"/>
                  <p:cNvPicPr>
                    <a:picLocks noChangeAspect="1"/>
                  </p:cNvPicPr>
                  <p:nvPr/>
                </p:nvPicPr>
                <p:blipFill>
                  <a:blip r:embed="rId5"/>
                  <a:srcRect/>
                  <a:stretch>
                    <a:fillRect/>
                  </a:stretch>
                </p:blipFill>
                <p:spPr bwMode="auto">
                  <a:xfrm>
                    <a:off x="2308685" y="2348880"/>
                    <a:ext cx="2263316" cy="1846947"/>
                  </a:xfrm>
                  <a:prstGeom prst="rect">
                    <a:avLst/>
                  </a:prstGeom>
                  <a:noFill/>
                  <a:ln w="9525">
                    <a:noFill/>
                    <a:miter lim="800000"/>
                    <a:headEnd/>
                    <a:tailEnd/>
                  </a:ln>
                </p:spPr>
              </p:pic>
              <p:pic>
                <p:nvPicPr>
                  <p:cNvPr id="29722" name="Picture 16"/>
                  <p:cNvPicPr>
                    <a:picLocks noChangeAspect="1"/>
                  </p:cNvPicPr>
                  <p:nvPr/>
                </p:nvPicPr>
                <p:blipFill>
                  <a:blip r:embed="rId6"/>
                  <a:srcRect/>
                  <a:stretch>
                    <a:fillRect/>
                  </a:stretch>
                </p:blipFill>
                <p:spPr bwMode="auto">
                  <a:xfrm>
                    <a:off x="4572001" y="2348880"/>
                    <a:ext cx="2308684" cy="1846947"/>
                  </a:xfrm>
                  <a:prstGeom prst="rect">
                    <a:avLst/>
                  </a:prstGeom>
                  <a:noFill/>
                  <a:ln w="9525">
                    <a:noFill/>
                    <a:miter lim="800000"/>
                    <a:headEnd/>
                    <a:tailEnd/>
                  </a:ln>
                </p:spPr>
              </p:pic>
              <p:pic>
                <p:nvPicPr>
                  <p:cNvPr id="29723" name="Picture 17"/>
                  <p:cNvPicPr>
                    <a:picLocks noChangeAspect="1"/>
                  </p:cNvPicPr>
                  <p:nvPr/>
                </p:nvPicPr>
                <p:blipFill>
                  <a:blip r:embed="rId7"/>
                  <a:srcRect/>
                  <a:stretch>
                    <a:fillRect/>
                  </a:stretch>
                </p:blipFill>
                <p:spPr bwMode="auto">
                  <a:xfrm>
                    <a:off x="6880685" y="2348880"/>
                    <a:ext cx="2263315" cy="1846947"/>
                  </a:xfrm>
                  <a:prstGeom prst="rect">
                    <a:avLst/>
                  </a:prstGeom>
                  <a:noFill/>
                  <a:ln w="9525">
                    <a:noFill/>
                    <a:miter lim="800000"/>
                    <a:headEnd/>
                    <a:tailEnd/>
                  </a:ln>
                </p:spPr>
              </p:pic>
            </p:grpSp>
            <p:grpSp>
              <p:nvGrpSpPr>
                <p:cNvPr id="29715" name="Group 18"/>
                <p:cNvGrpSpPr>
                  <a:grpSpLocks/>
                </p:cNvGrpSpPr>
                <p:nvPr/>
              </p:nvGrpSpPr>
              <p:grpSpPr bwMode="auto">
                <a:xfrm>
                  <a:off x="4168420" y="548680"/>
                  <a:ext cx="3635896" cy="908720"/>
                  <a:chOff x="0" y="2348880"/>
                  <a:chExt cx="9144000" cy="1846947"/>
                </a:xfrm>
              </p:grpSpPr>
              <p:pic>
                <p:nvPicPr>
                  <p:cNvPr id="29716" name="Picture 19"/>
                  <p:cNvPicPr>
                    <a:picLocks noChangeAspect="1"/>
                  </p:cNvPicPr>
                  <p:nvPr/>
                </p:nvPicPr>
                <p:blipFill>
                  <a:blip r:embed="rId4"/>
                  <a:srcRect/>
                  <a:stretch>
                    <a:fillRect/>
                  </a:stretch>
                </p:blipFill>
                <p:spPr bwMode="auto">
                  <a:xfrm>
                    <a:off x="0" y="2348880"/>
                    <a:ext cx="2308685" cy="1846947"/>
                  </a:xfrm>
                  <a:prstGeom prst="rect">
                    <a:avLst/>
                  </a:prstGeom>
                  <a:noFill/>
                  <a:ln w="9525">
                    <a:noFill/>
                    <a:miter lim="800000"/>
                    <a:headEnd/>
                    <a:tailEnd/>
                  </a:ln>
                </p:spPr>
              </p:pic>
              <p:pic>
                <p:nvPicPr>
                  <p:cNvPr id="29717" name="Picture 20"/>
                  <p:cNvPicPr>
                    <a:picLocks noChangeAspect="1"/>
                  </p:cNvPicPr>
                  <p:nvPr/>
                </p:nvPicPr>
                <p:blipFill>
                  <a:blip r:embed="rId5"/>
                  <a:srcRect/>
                  <a:stretch>
                    <a:fillRect/>
                  </a:stretch>
                </p:blipFill>
                <p:spPr bwMode="auto">
                  <a:xfrm>
                    <a:off x="2308685" y="2348880"/>
                    <a:ext cx="2263316" cy="1846947"/>
                  </a:xfrm>
                  <a:prstGeom prst="rect">
                    <a:avLst/>
                  </a:prstGeom>
                  <a:noFill/>
                  <a:ln w="9525">
                    <a:noFill/>
                    <a:miter lim="800000"/>
                    <a:headEnd/>
                    <a:tailEnd/>
                  </a:ln>
                </p:spPr>
              </p:pic>
              <p:pic>
                <p:nvPicPr>
                  <p:cNvPr id="29718" name="Picture 21"/>
                  <p:cNvPicPr>
                    <a:picLocks noChangeAspect="1"/>
                  </p:cNvPicPr>
                  <p:nvPr/>
                </p:nvPicPr>
                <p:blipFill>
                  <a:blip r:embed="rId6"/>
                  <a:srcRect/>
                  <a:stretch>
                    <a:fillRect/>
                  </a:stretch>
                </p:blipFill>
                <p:spPr bwMode="auto">
                  <a:xfrm>
                    <a:off x="4572001" y="2348880"/>
                    <a:ext cx="2308684" cy="1846947"/>
                  </a:xfrm>
                  <a:prstGeom prst="rect">
                    <a:avLst/>
                  </a:prstGeom>
                  <a:noFill/>
                  <a:ln w="9525">
                    <a:noFill/>
                    <a:miter lim="800000"/>
                    <a:headEnd/>
                    <a:tailEnd/>
                  </a:ln>
                </p:spPr>
              </p:pic>
              <p:pic>
                <p:nvPicPr>
                  <p:cNvPr id="29719" name="Picture 22"/>
                  <p:cNvPicPr>
                    <a:picLocks noChangeAspect="1"/>
                  </p:cNvPicPr>
                  <p:nvPr/>
                </p:nvPicPr>
                <p:blipFill>
                  <a:blip r:embed="rId7"/>
                  <a:srcRect/>
                  <a:stretch>
                    <a:fillRect/>
                  </a:stretch>
                </p:blipFill>
                <p:spPr bwMode="auto">
                  <a:xfrm>
                    <a:off x="6880685" y="2348880"/>
                    <a:ext cx="2263315" cy="1846947"/>
                  </a:xfrm>
                  <a:prstGeom prst="rect">
                    <a:avLst/>
                  </a:prstGeom>
                  <a:noFill/>
                  <a:ln w="9525">
                    <a:noFill/>
                    <a:miter lim="800000"/>
                    <a:headEnd/>
                    <a:tailEnd/>
                  </a:ln>
                </p:spPr>
              </p:pic>
            </p:grpSp>
          </p:grpSp>
          <p:pic>
            <p:nvPicPr>
              <p:cNvPr id="29712" name="Picture 23"/>
              <p:cNvPicPr>
                <a:picLocks noChangeAspect="1"/>
              </p:cNvPicPr>
              <p:nvPr/>
            </p:nvPicPr>
            <p:blipFill>
              <a:blip r:embed="rId4"/>
              <a:srcRect/>
              <a:stretch>
                <a:fillRect/>
              </a:stretch>
            </p:blipFill>
            <p:spPr bwMode="auto">
              <a:xfrm>
                <a:off x="7294206" y="548680"/>
                <a:ext cx="917994" cy="908720"/>
              </a:xfrm>
              <a:prstGeom prst="rect">
                <a:avLst/>
              </a:prstGeom>
              <a:noFill/>
              <a:ln w="9525">
                <a:noFill/>
                <a:miter lim="800000"/>
                <a:headEnd/>
                <a:tailEnd/>
              </a:ln>
            </p:spPr>
          </p:pic>
          <p:pic>
            <p:nvPicPr>
              <p:cNvPr id="29713" name="Picture 24"/>
              <p:cNvPicPr>
                <a:picLocks noChangeAspect="1"/>
              </p:cNvPicPr>
              <p:nvPr/>
            </p:nvPicPr>
            <p:blipFill>
              <a:blip r:embed="rId5"/>
              <a:srcRect/>
              <a:stretch>
                <a:fillRect/>
              </a:stretch>
            </p:blipFill>
            <p:spPr bwMode="auto">
              <a:xfrm>
                <a:off x="8212200" y="548680"/>
                <a:ext cx="899954" cy="908720"/>
              </a:xfrm>
              <a:prstGeom prst="rect">
                <a:avLst/>
              </a:prstGeom>
              <a:noFill/>
              <a:ln w="9525">
                <a:noFill/>
                <a:miter lim="800000"/>
                <a:headEnd/>
                <a:tailEnd/>
              </a:ln>
            </p:spPr>
          </p:pic>
        </p:grpSp>
        <p:pic>
          <p:nvPicPr>
            <p:cNvPr id="29709" name="Picture 25"/>
            <p:cNvPicPr>
              <a:picLocks noChangeAspect="1"/>
            </p:cNvPicPr>
            <p:nvPr/>
          </p:nvPicPr>
          <p:blipFill>
            <a:blip r:embed="rId6"/>
            <a:srcRect/>
            <a:stretch>
              <a:fillRect/>
            </a:stretch>
          </p:blipFill>
          <p:spPr bwMode="auto">
            <a:xfrm>
              <a:off x="7884368" y="548680"/>
              <a:ext cx="793804" cy="648072"/>
            </a:xfrm>
            <a:prstGeom prst="rect">
              <a:avLst/>
            </a:prstGeom>
            <a:noFill/>
            <a:ln w="9525">
              <a:noFill/>
              <a:miter lim="800000"/>
              <a:headEnd/>
              <a:tailEnd/>
            </a:ln>
          </p:spPr>
        </p:pic>
        <p:pic>
          <p:nvPicPr>
            <p:cNvPr id="29710" name="Picture 26"/>
            <p:cNvPicPr>
              <a:picLocks noChangeAspect="1"/>
            </p:cNvPicPr>
            <p:nvPr/>
          </p:nvPicPr>
          <p:blipFill>
            <a:blip r:embed="rId7"/>
            <a:srcRect/>
            <a:stretch>
              <a:fillRect/>
            </a:stretch>
          </p:blipFill>
          <p:spPr bwMode="auto">
            <a:xfrm>
              <a:off x="8678172" y="548680"/>
              <a:ext cx="778205" cy="648072"/>
            </a:xfrm>
            <a:prstGeom prst="rect">
              <a:avLst/>
            </a:prstGeom>
            <a:noFill/>
            <a:ln w="9525">
              <a:noFill/>
              <a:miter lim="800000"/>
              <a:headEnd/>
              <a:tailEnd/>
            </a:ln>
          </p:spPr>
        </p:pic>
      </p:grpSp>
    </p:spTree>
  </p:cSld>
  <p:clrMapOvr>
    <a:masterClrMapping/>
  </p:clrMapOvr>
  <p:transition advTm="1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J:\My life\in work\ARISTEIA\data\EEG\65+\EC vs AD screenshots\Screen shot 2014-07-23 at 2.49.07 PM.png"/>
          <p:cNvPicPr>
            <a:picLocks noChangeAspect="1" noChangeArrowheads="1"/>
          </p:cNvPicPr>
          <p:nvPr/>
        </p:nvPicPr>
        <p:blipFill>
          <a:blip r:embed="rId3"/>
          <a:srcRect/>
          <a:stretch>
            <a:fillRect/>
          </a:stretch>
        </p:blipFill>
        <p:spPr bwMode="auto">
          <a:xfrm>
            <a:off x="1071563" y="2236242"/>
            <a:ext cx="7000875" cy="3857625"/>
          </a:xfrm>
          <a:prstGeom prst="rect">
            <a:avLst/>
          </a:prstGeom>
          <a:noFill/>
          <a:ln w="9525">
            <a:noFill/>
            <a:miter lim="800000"/>
            <a:headEnd/>
            <a:tailEnd/>
          </a:ln>
        </p:spPr>
      </p:pic>
      <p:sp>
        <p:nvSpPr>
          <p:cNvPr id="5" name="Rectangle 32"/>
          <p:cNvSpPr/>
          <p:nvPr/>
        </p:nvSpPr>
        <p:spPr>
          <a:xfrm>
            <a:off x="107950" y="2094954"/>
            <a:ext cx="1500188" cy="5286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l-GR" sz="2800" b="0">
                <a:solidFill>
                  <a:srgbClr val="554A62"/>
                </a:solidFill>
              </a:rPr>
              <a:t>Υγιής</a:t>
            </a:r>
          </a:p>
        </p:txBody>
      </p:sp>
      <p:sp>
        <p:nvSpPr>
          <p:cNvPr id="4" name="Rectangle 32"/>
          <p:cNvSpPr/>
          <p:nvPr/>
        </p:nvSpPr>
        <p:spPr>
          <a:xfrm>
            <a:off x="192088" y="4079329"/>
            <a:ext cx="1211262" cy="52863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2800" b="0">
                <a:solidFill>
                  <a:srgbClr val="554A62"/>
                </a:solidFill>
              </a:rPr>
              <a:t>AD</a:t>
            </a:r>
            <a:endParaRPr lang="el-GR" sz="2800" b="0">
              <a:solidFill>
                <a:srgbClr val="554A62"/>
              </a:solidFill>
            </a:endParaRPr>
          </a:p>
        </p:txBody>
      </p:sp>
      <p:sp>
        <p:nvSpPr>
          <p:cNvPr id="6" name="5 - Έλλειψη"/>
          <p:cNvSpPr/>
          <p:nvPr/>
        </p:nvSpPr>
        <p:spPr>
          <a:xfrm>
            <a:off x="357188" y="2450554"/>
            <a:ext cx="4071937" cy="3714750"/>
          </a:xfrm>
          <a:prstGeom prst="ellipse">
            <a:avLst/>
          </a:prstGeom>
          <a:no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11" name="10 - Έλλειψη"/>
          <p:cNvSpPr/>
          <p:nvPr/>
        </p:nvSpPr>
        <p:spPr>
          <a:xfrm>
            <a:off x="4427538" y="2450554"/>
            <a:ext cx="4071937" cy="3714750"/>
          </a:xfrm>
          <a:prstGeom prst="ellipse">
            <a:avLst/>
          </a:prstGeom>
          <a:noFill/>
          <a:ln>
            <a:solidFill>
              <a:srgbClr val="FF0066"/>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2" name="5 - Έλλειψη"/>
          <p:cNvSpPr/>
          <p:nvPr/>
        </p:nvSpPr>
        <p:spPr>
          <a:xfrm>
            <a:off x="6804025" y="2152104"/>
            <a:ext cx="766763" cy="504825"/>
          </a:xfrm>
          <a:prstGeom prst="ellipse">
            <a:avLst/>
          </a:prstGeom>
          <a:no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3" name="10 - Έλλειψη"/>
          <p:cNvSpPr/>
          <p:nvPr/>
        </p:nvSpPr>
        <p:spPr>
          <a:xfrm>
            <a:off x="6804025" y="4096792"/>
            <a:ext cx="750888" cy="433387"/>
          </a:xfrm>
          <a:prstGeom prst="ellipse">
            <a:avLst/>
          </a:prstGeom>
          <a:noFill/>
          <a:ln>
            <a:solidFill>
              <a:srgbClr val="FF0066"/>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33" name="Rectangle 32"/>
          <p:cNvSpPr/>
          <p:nvPr/>
        </p:nvSpPr>
        <p:spPr>
          <a:xfrm>
            <a:off x="780961" y="1334852"/>
            <a:ext cx="7567992"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a:solidFill>
                  <a:srgbClr val="333333"/>
                </a:solidFill>
              </a:rPr>
              <a:t>Ανίχνευση διαφορών λόγω </a:t>
            </a:r>
            <a:r>
              <a:rPr lang="el-GR" sz="2300" dirty="0" err="1">
                <a:solidFill>
                  <a:srgbClr val="333333"/>
                </a:solidFill>
              </a:rPr>
              <a:t>νευροεκφυλιστικών</a:t>
            </a:r>
            <a:r>
              <a:rPr lang="el-GR" sz="2300" dirty="0">
                <a:solidFill>
                  <a:srgbClr val="333333"/>
                </a:solidFill>
              </a:rPr>
              <a:t> ασθενειών</a:t>
            </a:r>
          </a:p>
        </p:txBody>
      </p:sp>
      <p:grpSp>
        <p:nvGrpSpPr>
          <p:cNvPr id="31755" name="Group 27"/>
          <p:cNvGrpSpPr>
            <a:grpSpLocks/>
          </p:cNvGrpSpPr>
          <p:nvPr/>
        </p:nvGrpSpPr>
        <p:grpSpPr bwMode="auto">
          <a:xfrm>
            <a:off x="3175" y="365125"/>
            <a:ext cx="9144000" cy="719138"/>
            <a:chOff x="36512" y="548680"/>
            <a:chExt cx="9419865" cy="648072"/>
          </a:xfrm>
        </p:grpSpPr>
        <p:grpSp>
          <p:nvGrpSpPr>
            <p:cNvPr id="31757" name="Group 2"/>
            <p:cNvGrpSpPr>
              <a:grpSpLocks/>
            </p:cNvGrpSpPr>
            <p:nvPr/>
          </p:nvGrpSpPr>
          <p:grpSpPr bwMode="auto">
            <a:xfrm>
              <a:off x="36512" y="548680"/>
              <a:ext cx="7847856" cy="648072"/>
              <a:chOff x="36512" y="548680"/>
              <a:chExt cx="9075642" cy="908720"/>
            </a:xfrm>
          </p:grpSpPr>
          <p:grpSp>
            <p:nvGrpSpPr>
              <p:cNvPr id="31760" name="Group 1"/>
              <p:cNvGrpSpPr>
                <a:grpSpLocks/>
              </p:cNvGrpSpPr>
              <p:nvPr/>
            </p:nvGrpSpPr>
            <p:grpSpPr bwMode="auto">
              <a:xfrm>
                <a:off x="36512" y="548680"/>
                <a:ext cx="7271792" cy="908720"/>
                <a:chOff x="532524" y="548680"/>
                <a:chExt cx="7271792" cy="908720"/>
              </a:xfrm>
            </p:grpSpPr>
            <p:grpSp>
              <p:nvGrpSpPr>
                <p:cNvPr id="31763" name="Group 13"/>
                <p:cNvGrpSpPr>
                  <a:grpSpLocks/>
                </p:cNvGrpSpPr>
                <p:nvPr/>
              </p:nvGrpSpPr>
              <p:grpSpPr bwMode="auto">
                <a:xfrm>
                  <a:off x="532524" y="548680"/>
                  <a:ext cx="3635896" cy="908720"/>
                  <a:chOff x="0" y="2348880"/>
                  <a:chExt cx="9144000" cy="1846947"/>
                </a:xfrm>
              </p:grpSpPr>
              <p:pic>
                <p:nvPicPr>
                  <p:cNvPr id="31769" name="Picture 14"/>
                  <p:cNvPicPr>
                    <a:picLocks noChangeAspect="1"/>
                  </p:cNvPicPr>
                  <p:nvPr/>
                </p:nvPicPr>
                <p:blipFill>
                  <a:blip r:embed="rId4"/>
                  <a:srcRect/>
                  <a:stretch>
                    <a:fillRect/>
                  </a:stretch>
                </p:blipFill>
                <p:spPr bwMode="auto">
                  <a:xfrm>
                    <a:off x="0" y="2348880"/>
                    <a:ext cx="2308685" cy="1846947"/>
                  </a:xfrm>
                  <a:prstGeom prst="rect">
                    <a:avLst/>
                  </a:prstGeom>
                  <a:noFill/>
                  <a:ln w="9525">
                    <a:noFill/>
                    <a:miter lim="800000"/>
                    <a:headEnd/>
                    <a:tailEnd/>
                  </a:ln>
                </p:spPr>
              </p:pic>
              <p:pic>
                <p:nvPicPr>
                  <p:cNvPr id="31770" name="Picture 15"/>
                  <p:cNvPicPr>
                    <a:picLocks noChangeAspect="1"/>
                  </p:cNvPicPr>
                  <p:nvPr/>
                </p:nvPicPr>
                <p:blipFill>
                  <a:blip r:embed="rId5"/>
                  <a:srcRect/>
                  <a:stretch>
                    <a:fillRect/>
                  </a:stretch>
                </p:blipFill>
                <p:spPr bwMode="auto">
                  <a:xfrm>
                    <a:off x="2308685" y="2348880"/>
                    <a:ext cx="2263316" cy="1846947"/>
                  </a:xfrm>
                  <a:prstGeom prst="rect">
                    <a:avLst/>
                  </a:prstGeom>
                  <a:noFill/>
                  <a:ln w="9525">
                    <a:noFill/>
                    <a:miter lim="800000"/>
                    <a:headEnd/>
                    <a:tailEnd/>
                  </a:ln>
                </p:spPr>
              </p:pic>
              <p:pic>
                <p:nvPicPr>
                  <p:cNvPr id="31771" name="Picture 16"/>
                  <p:cNvPicPr>
                    <a:picLocks noChangeAspect="1"/>
                  </p:cNvPicPr>
                  <p:nvPr/>
                </p:nvPicPr>
                <p:blipFill>
                  <a:blip r:embed="rId6"/>
                  <a:srcRect/>
                  <a:stretch>
                    <a:fillRect/>
                  </a:stretch>
                </p:blipFill>
                <p:spPr bwMode="auto">
                  <a:xfrm>
                    <a:off x="4572001" y="2348880"/>
                    <a:ext cx="2308684" cy="1846947"/>
                  </a:xfrm>
                  <a:prstGeom prst="rect">
                    <a:avLst/>
                  </a:prstGeom>
                  <a:noFill/>
                  <a:ln w="9525">
                    <a:noFill/>
                    <a:miter lim="800000"/>
                    <a:headEnd/>
                    <a:tailEnd/>
                  </a:ln>
                </p:spPr>
              </p:pic>
              <p:pic>
                <p:nvPicPr>
                  <p:cNvPr id="31772" name="Picture 17"/>
                  <p:cNvPicPr>
                    <a:picLocks noChangeAspect="1"/>
                  </p:cNvPicPr>
                  <p:nvPr/>
                </p:nvPicPr>
                <p:blipFill>
                  <a:blip r:embed="rId7"/>
                  <a:srcRect/>
                  <a:stretch>
                    <a:fillRect/>
                  </a:stretch>
                </p:blipFill>
                <p:spPr bwMode="auto">
                  <a:xfrm>
                    <a:off x="6880685" y="2348880"/>
                    <a:ext cx="2263315" cy="1846947"/>
                  </a:xfrm>
                  <a:prstGeom prst="rect">
                    <a:avLst/>
                  </a:prstGeom>
                  <a:noFill/>
                  <a:ln w="9525">
                    <a:noFill/>
                    <a:miter lim="800000"/>
                    <a:headEnd/>
                    <a:tailEnd/>
                  </a:ln>
                </p:spPr>
              </p:pic>
            </p:grpSp>
            <p:grpSp>
              <p:nvGrpSpPr>
                <p:cNvPr id="31764" name="Group 18"/>
                <p:cNvGrpSpPr>
                  <a:grpSpLocks/>
                </p:cNvGrpSpPr>
                <p:nvPr/>
              </p:nvGrpSpPr>
              <p:grpSpPr bwMode="auto">
                <a:xfrm>
                  <a:off x="4168420" y="548680"/>
                  <a:ext cx="3635896" cy="908720"/>
                  <a:chOff x="0" y="2348880"/>
                  <a:chExt cx="9144000" cy="1846947"/>
                </a:xfrm>
              </p:grpSpPr>
              <p:pic>
                <p:nvPicPr>
                  <p:cNvPr id="31765" name="Picture 19"/>
                  <p:cNvPicPr>
                    <a:picLocks noChangeAspect="1"/>
                  </p:cNvPicPr>
                  <p:nvPr/>
                </p:nvPicPr>
                <p:blipFill>
                  <a:blip r:embed="rId4"/>
                  <a:srcRect/>
                  <a:stretch>
                    <a:fillRect/>
                  </a:stretch>
                </p:blipFill>
                <p:spPr bwMode="auto">
                  <a:xfrm>
                    <a:off x="0" y="2348880"/>
                    <a:ext cx="2308685" cy="1846947"/>
                  </a:xfrm>
                  <a:prstGeom prst="rect">
                    <a:avLst/>
                  </a:prstGeom>
                  <a:noFill/>
                  <a:ln w="9525">
                    <a:noFill/>
                    <a:miter lim="800000"/>
                    <a:headEnd/>
                    <a:tailEnd/>
                  </a:ln>
                </p:spPr>
              </p:pic>
              <p:pic>
                <p:nvPicPr>
                  <p:cNvPr id="31766" name="Picture 20"/>
                  <p:cNvPicPr>
                    <a:picLocks noChangeAspect="1"/>
                  </p:cNvPicPr>
                  <p:nvPr/>
                </p:nvPicPr>
                <p:blipFill>
                  <a:blip r:embed="rId5"/>
                  <a:srcRect/>
                  <a:stretch>
                    <a:fillRect/>
                  </a:stretch>
                </p:blipFill>
                <p:spPr bwMode="auto">
                  <a:xfrm>
                    <a:off x="2308685" y="2348880"/>
                    <a:ext cx="2263316" cy="1846947"/>
                  </a:xfrm>
                  <a:prstGeom prst="rect">
                    <a:avLst/>
                  </a:prstGeom>
                  <a:noFill/>
                  <a:ln w="9525">
                    <a:noFill/>
                    <a:miter lim="800000"/>
                    <a:headEnd/>
                    <a:tailEnd/>
                  </a:ln>
                </p:spPr>
              </p:pic>
              <p:pic>
                <p:nvPicPr>
                  <p:cNvPr id="31767" name="Picture 21"/>
                  <p:cNvPicPr>
                    <a:picLocks noChangeAspect="1"/>
                  </p:cNvPicPr>
                  <p:nvPr/>
                </p:nvPicPr>
                <p:blipFill>
                  <a:blip r:embed="rId6"/>
                  <a:srcRect/>
                  <a:stretch>
                    <a:fillRect/>
                  </a:stretch>
                </p:blipFill>
                <p:spPr bwMode="auto">
                  <a:xfrm>
                    <a:off x="4572001" y="2348880"/>
                    <a:ext cx="2308684" cy="1846947"/>
                  </a:xfrm>
                  <a:prstGeom prst="rect">
                    <a:avLst/>
                  </a:prstGeom>
                  <a:noFill/>
                  <a:ln w="9525">
                    <a:noFill/>
                    <a:miter lim="800000"/>
                    <a:headEnd/>
                    <a:tailEnd/>
                  </a:ln>
                </p:spPr>
              </p:pic>
              <p:pic>
                <p:nvPicPr>
                  <p:cNvPr id="31768" name="Picture 22"/>
                  <p:cNvPicPr>
                    <a:picLocks noChangeAspect="1"/>
                  </p:cNvPicPr>
                  <p:nvPr/>
                </p:nvPicPr>
                <p:blipFill>
                  <a:blip r:embed="rId7"/>
                  <a:srcRect/>
                  <a:stretch>
                    <a:fillRect/>
                  </a:stretch>
                </p:blipFill>
                <p:spPr bwMode="auto">
                  <a:xfrm>
                    <a:off x="6880685" y="2348880"/>
                    <a:ext cx="2263315" cy="1846947"/>
                  </a:xfrm>
                  <a:prstGeom prst="rect">
                    <a:avLst/>
                  </a:prstGeom>
                  <a:noFill/>
                  <a:ln w="9525">
                    <a:noFill/>
                    <a:miter lim="800000"/>
                    <a:headEnd/>
                    <a:tailEnd/>
                  </a:ln>
                </p:spPr>
              </p:pic>
            </p:grpSp>
          </p:grpSp>
          <p:pic>
            <p:nvPicPr>
              <p:cNvPr id="31761" name="Picture 23"/>
              <p:cNvPicPr>
                <a:picLocks noChangeAspect="1"/>
              </p:cNvPicPr>
              <p:nvPr/>
            </p:nvPicPr>
            <p:blipFill>
              <a:blip r:embed="rId4"/>
              <a:srcRect/>
              <a:stretch>
                <a:fillRect/>
              </a:stretch>
            </p:blipFill>
            <p:spPr bwMode="auto">
              <a:xfrm>
                <a:off x="7294206" y="548680"/>
                <a:ext cx="917994" cy="908720"/>
              </a:xfrm>
              <a:prstGeom prst="rect">
                <a:avLst/>
              </a:prstGeom>
              <a:noFill/>
              <a:ln w="9525">
                <a:noFill/>
                <a:miter lim="800000"/>
                <a:headEnd/>
                <a:tailEnd/>
              </a:ln>
            </p:spPr>
          </p:pic>
          <p:pic>
            <p:nvPicPr>
              <p:cNvPr id="31762" name="Picture 24"/>
              <p:cNvPicPr>
                <a:picLocks noChangeAspect="1"/>
              </p:cNvPicPr>
              <p:nvPr/>
            </p:nvPicPr>
            <p:blipFill>
              <a:blip r:embed="rId5"/>
              <a:srcRect/>
              <a:stretch>
                <a:fillRect/>
              </a:stretch>
            </p:blipFill>
            <p:spPr bwMode="auto">
              <a:xfrm>
                <a:off x="8212200" y="548680"/>
                <a:ext cx="899954" cy="908720"/>
              </a:xfrm>
              <a:prstGeom prst="rect">
                <a:avLst/>
              </a:prstGeom>
              <a:noFill/>
              <a:ln w="9525">
                <a:noFill/>
                <a:miter lim="800000"/>
                <a:headEnd/>
                <a:tailEnd/>
              </a:ln>
            </p:spPr>
          </p:pic>
        </p:grpSp>
        <p:pic>
          <p:nvPicPr>
            <p:cNvPr id="31758" name="Picture 25"/>
            <p:cNvPicPr>
              <a:picLocks noChangeAspect="1"/>
            </p:cNvPicPr>
            <p:nvPr/>
          </p:nvPicPr>
          <p:blipFill>
            <a:blip r:embed="rId6"/>
            <a:srcRect/>
            <a:stretch>
              <a:fillRect/>
            </a:stretch>
          </p:blipFill>
          <p:spPr bwMode="auto">
            <a:xfrm>
              <a:off x="7884368" y="548680"/>
              <a:ext cx="793804" cy="648072"/>
            </a:xfrm>
            <a:prstGeom prst="rect">
              <a:avLst/>
            </a:prstGeom>
            <a:noFill/>
            <a:ln w="9525">
              <a:noFill/>
              <a:miter lim="800000"/>
              <a:headEnd/>
              <a:tailEnd/>
            </a:ln>
          </p:spPr>
        </p:pic>
        <p:pic>
          <p:nvPicPr>
            <p:cNvPr id="31759" name="Picture 26"/>
            <p:cNvPicPr>
              <a:picLocks noChangeAspect="1"/>
            </p:cNvPicPr>
            <p:nvPr/>
          </p:nvPicPr>
          <p:blipFill>
            <a:blip r:embed="rId7"/>
            <a:srcRect/>
            <a:stretch>
              <a:fillRect/>
            </a:stretch>
          </p:blipFill>
          <p:spPr bwMode="auto">
            <a:xfrm>
              <a:off x="8678172" y="548680"/>
              <a:ext cx="778205" cy="648072"/>
            </a:xfrm>
            <a:prstGeom prst="rect">
              <a:avLst/>
            </a:prstGeom>
            <a:noFill/>
            <a:ln w="9525">
              <a:noFill/>
              <a:miter lim="800000"/>
              <a:headEnd/>
              <a:tailEnd/>
            </a:ln>
          </p:spPr>
        </p:pic>
      </p:grpSp>
      <p:sp>
        <p:nvSpPr>
          <p:cNvPr id="30" name="TextBox 29"/>
          <p:cNvSpPr txBox="1"/>
          <p:nvPr/>
        </p:nvSpPr>
        <p:spPr>
          <a:xfrm>
            <a:off x="3711575" y="44450"/>
            <a:ext cx="5634038" cy="366713"/>
          </a:xfrm>
          <a:prstGeom prst="rect">
            <a:avLst/>
          </a:prstGeom>
          <a:noFill/>
        </p:spPr>
        <p:txBody>
          <a:bodyPr>
            <a:spAutoFit/>
          </a:bodyPr>
          <a:lstStyle/>
          <a:p>
            <a:pPr>
              <a:defRPr/>
            </a:pPr>
            <a:r>
              <a:rPr lang="en-US" b="0" i="1">
                <a:solidFill>
                  <a:srgbClr val="D9D9D9"/>
                </a:solidFill>
                <a:effectLst>
                  <a:outerShdw blurRad="38100" dist="38100" dir="2700000" algn="tl">
                    <a:srgbClr val="000000"/>
                  </a:outerShdw>
                </a:effectLst>
                <a:latin typeface="Calibri" pitchFamily="34" charset="0"/>
                <a:ea typeface="Aparajita"/>
                <a:cs typeface="Aparajita"/>
              </a:rPr>
              <a:t>CBP - </a:t>
            </a:r>
            <a:r>
              <a:rPr lang="el-GR" b="0" i="1">
                <a:solidFill>
                  <a:srgbClr val="D9D9D9"/>
                </a:solidFill>
                <a:effectLst>
                  <a:outerShdw blurRad="38100" dist="38100" dir="2700000" algn="tl">
                    <a:srgbClr val="000000"/>
                  </a:outerShdw>
                </a:effectLst>
                <a:latin typeface="Calibri" pitchFamily="34" charset="0"/>
                <a:ea typeface="Aparajita"/>
                <a:cs typeface="Aparajita"/>
              </a:rPr>
              <a:t>Εργαστήριο επεξεργασίας νοητικών διεργασιών</a:t>
            </a:r>
          </a:p>
        </p:txBody>
      </p:sp>
    </p:spTree>
  </p:cSld>
  <p:clrMapOvr>
    <a:masterClrMapping/>
  </p:clrMapOvr>
  <p:transition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5"/>
          <p:cNvSpPr>
            <a:spLocks/>
          </p:cNvSpPr>
          <p:nvPr/>
        </p:nvSpPr>
        <p:spPr bwMode="auto">
          <a:xfrm>
            <a:off x="34925" y="1125538"/>
            <a:ext cx="9037638" cy="493712"/>
          </a:xfrm>
          <a:prstGeom prst="rect">
            <a:avLst/>
          </a:prstGeom>
          <a:noFill/>
          <a:ln w="9525">
            <a:noFill/>
            <a:miter lim="800000"/>
            <a:headEnd/>
            <a:tailEnd/>
          </a:ln>
        </p:spPr>
        <p:txBody>
          <a:bodyPr anchor="ctr"/>
          <a:lstStyle/>
          <a:p>
            <a:pPr algn="ctr" eaLnBrk="0" hangingPunct="0"/>
            <a:r>
              <a:rPr lang="en-US" sz="2800" b="0">
                <a:solidFill>
                  <a:schemeClr val="bg1"/>
                </a:solidFill>
                <a:latin typeface="Calibri" pitchFamily="34" charset="0"/>
              </a:rPr>
              <a:t>Maria’s vision:</a:t>
            </a:r>
          </a:p>
        </p:txBody>
      </p:sp>
      <p:grpSp>
        <p:nvGrpSpPr>
          <p:cNvPr id="15363" name="Group 27"/>
          <p:cNvGrpSpPr>
            <a:grpSpLocks/>
          </p:cNvGrpSpPr>
          <p:nvPr/>
        </p:nvGrpSpPr>
        <p:grpSpPr bwMode="auto">
          <a:xfrm>
            <a:off x="-1588" y="365125"/>
            <a:ext cx="9144001" cy="719138"/>
            <a:chOff x="36512" y="548680"/>
            <a:chExt cx="9419865" cy="648072"/>
          </a:xfrm>
        </p:grpSpPr>
        <p:grpSp>
          <p:nvGrpSpPr>
            <p:cNvPr id="15379" name="Group 2"/>
            <p:cNvGrpSpPr>
              <a:grpSpLocks/>
            </p:cNvGrpSpPr>
            <p:nvPr/>
          </p:nvGrpSpPr>
          <p:grpSpPr bwMode="auto">
            <a:xfrm>
              <a:off x="36512" y="548680"/>
              <a:ext cx="7847856" cy="648072"/>
              <a:chOff x="36512" y="548680"/>
              <a:chExt cx="9075642" cy="908720"/>
            </a:xfrm>
          </p:grpSpPr>
          <p:grpSp>
            <p:nvGrpSpPr>
              <p:cNvPr id="15382" name="Group 1"/>
              <p:cNvGrpSpPr>
                <a:grpSpLocks/>
              </p:cNvGrpSpPr>
              <p:nvPr/>
            </p:nvGrpSpPr>
            <p:grpSpPr bwMode="auto">
              <a:xfrm>
                <a:off x="36512" y="548680"/>
                <a:ext cx="7271792" cy="908720"/>
                <a:chOff x="532524" y="548680"/>
                <a:chExt cx="7271792" cy="908720"/>
              </a:xfrm>
            </p:grpSpPr>
            <p:grpSp>
              <p:nvGrpSpPr>
                <p:cNvPr id="15385" name="Group 13"/>
                <p:cNvGrpSpPr>
                  <a:grpSpLocks/>
                </p:cNvGrpSpPr>
                <p:nvPr/>
              </p:nvGrpSpPr>
              <p:grpSpPr bwMode="auto">
                <a:xfrm>
                  <a:off x="532524" y="548680"/>
                  <a:ext cx="3635896" cy="908720"/>
                  <a:chOff x="0" y="2348880"/>
                  <a:chExt cx="9144000" cy="1846947"/>
                </a:xfrm>
              </p:grpSpPr>
              <p:pic>
                <p:nvPicPr>
                  <p:cNvPr id="15391"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92"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93"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4"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5386" name="Group 18"/>
                <p:cNvGrpSpPr>
                  <a:grpSpLocks/>
                </p:cNvGrpSpPr>
                <p:nvPr/>
              </p:nvGrpSpPr>
              <p:grpSpPr bwMode="auto">
                <a:xfrm>
                  <a:off x="4168420" y="548680"/>
                  <a:ext cx="3635896" cy="908720"/>
                  <a:chOff x="0" y="2348880"/>
                  <a:chExt cx="9144000" cy="1846947"/>
                </a:xfrm>
              </p:grpSpPr>
              <p:pic>
                <p:nvPicPr>
                  <p:cNvPr id="15387"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88"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89"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0"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15383"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15384"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15380"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15381"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
        <p:nvSpPr>
          <p:cNvPr id="4" name="TextBox 3"/>
          <p:cNvSpPr txBox="1"/>
          <p:nvPr/>
        </p:nvSpPr>
        <p:spPr>
          <a:xfrm>
            <a:off x="213508" y="1895247"/>
            <a:ext cx="3822076" cy="1359582"/>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p>
            <a:pPr algn="ctr">
              <a:tabLst>
                <a:tab pos="174625" algn="l"/>
                <a:tab pos="358775" algn="l"/>
              </a:tabLst>
              <a:defRPr/>
            </a:pPr>
            <a:r>
              <a:rPr lang="el-GR" sz="2400" b="0" dirty="0">
                <a:solidFill>
                  <a:schemeClr val="tx1"/>
                </a:solidFill>
              </a:rPr>
              <a:t>Δημιουργία ενός εργαλείου χαρτογράφησης του εγκεφάλου</a:t>
            </a:r>
          </a:p>
        </p:txBody>
      </p:sp>
      <p:sp>
        <p:nvSpPr>
          <p:cNvPr id="5" name="TextBox 4"/>
          <p:cNvSpPr txBox="1"/>
          <p:nvPr/>
        </p:nvSpPr>
        <p:spPr>
          <a:xfrm>
            <a:off x="2535795" y="3014235"/>
            <a:ext cx="3607165" cy="2062364"/>
          </a:xfrm>
          <a:prstGeom prst="rect">
            <a:avLst/>
          </a:prstGeom>
          <a:ln/>
        </p:spPr>
        <p:style>
          <a:lnRef idx="0">
            <a:schemeClr val="accent5"/>
          </a:lnRef>
          <a:fillRef idx="3">
            <a:schemeClr val="accent5"/>
          </a:fillRef>
          <a:effectRef idx="3">
            <a:schemeClr val="accent5"/>
          </a:effectRef>
          <a:fontRef idx="minor">
            <a:schemeClr val="lt1"/>
          </a:fontRef>
        </p:style>
        <p:txBody>
          <a:bodyPr>
            <a:spAutoFit/>
          </a:bodyPr>
          <a:lstStyle/>
          <a:p>
            <a:pPr algn="ctr">
              <a:tabLst>
                <a:tab pos="174625" algn="l"/>
                <a:tab pos="358775" algn="l"/>
              </a:tabLst>
              <a:defRPr/>
            </a:pPr>
            <a:r>
              <a:rPr lang="el-GR" sz="2400" b="0" dirty="0">
                <a:solidFill>
                  <a:schemeClr val="tx1"/>
                </a:solidFill>
              </a:rPr>
              <a:t>Κατανόηση της λειτουργίας του εγκεφάλου σε διάφορες καταστάσεις νοητικών απαιτήσεων και συνθηκών</a:t>
            </a:r>
          </a:p>
        </p:txBody>
      </p:sp>
      <p:sp>
        <p:nvSpPr>
          <p:cNvPr id="6" name="TextBox 5"/>
          <p:cNvSpPr txBox="1"/>
          <p:nvPr/>
        </p:nvSpPr>
        <p:spPr>
          <a:xfrm>
            <a:off x="5207381" y="4944136"/>
            <a:ext cx="3719573" cy="1580611"/>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algn="ctr">
              <a:tabLst>
                <a:tab pos="174625" algn="l"/>
                <a:tab pos="358775" algn="l"/>
              </a:tabLst>
              <a:defRPr/>
            </a:pPr>
            <a:r>
              <a:rPr lang="el-GR" sz="2400" b="0" dirty="0">
                <a:solidFill>
                  <a:schemeClr val="tx1"/>
                </a:solidFill>
              </a:rPr>
              <a:t>Χρήση των αποτελεσμάτων στο σχεδιασμό έξυπνων συστημάτων υποβοήθησης </a:t>
            </a:r>
            <a:r>
              <a:rPr lang="el-GR" sz="2400" b="0" dirty="0" smtClean="0">
                <a:solidFill>
                  <a:schemeClr val="tx1"/>
                </a:solidFill>
              </a:rPr>
              <a:t>ατόμων</a:t>
            </a:r>
            <a:endParaRPr lang="el-GR" sz="2400" b="0" dirty="0">
              <a:solidFill>
                <a:schemeClr val="tx1"/>
              </a:solidFill>
            </a:endParaRPr>
          </a:p>
        </p:txBody>
      </p:sp>
    </p:spTree>
  </p:cSld>
  <p:clrMapOvr>
    <a:masterClrMapping/>
  </p:clrMapOvr>
  <p:transition advTm="2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5"/>
          <p:cNvSpPr>
            <a:spLocks/>
          </p:cNvSpPr>
          <p:nvPr/>
        </p:nvSpPr>
        <p:spPr bwMode="auto">
          <a:xfrm>
            <a:off x="34925" y="1125538"/>
            <a:ext cx="9037638" cy="493712"/>
          </a:xfrm>
          <a:prstGeom prst="rect">
            <a:avLst/>
          </a:prstGeom>
          <a:noFill/>
          <a:ln w="9525">
            <a:noFill/>
            <a:miter lim="800000"/>
            <a:headEnd/>
            <a:tailEnd/>
          </a:ln>
        </p:spPr>
        <p:txBody>
          <a:bodyPr anchor="ctr"/>
          <a:lstStyle/>
          <a:p>
            <a:pPr algn="ctr" eaLnBrk="0" hangingPunct="0"/>
            <a:r>
              <a:rPr lang="en-US" sz="2800" b="0" dirty="0">
                <a:solidFill>
                  <a:schemeClr val="bg1"/>
                </a:solidFill>
                <a:latin typeface="Calibri" pitchFamily="34" charset="0"/>
              </a:rPr>
              <a:t>Maria’s vision:</a:t>
            </a:r>
          </a:p>
        </p:txBody>
      </p:sp>
      <p:grpSp>
        <p:nvGrpSpPr>
          <p:cNvPr id="15363" name="Group 27"/>
          <p:cNvGrpSpPr>
            <a:grpSpLocks/>
          </p:cNvGrpSpPr>
          <p:nvPr/>
        </p:nvGrpSpPr>
        <p:grpSpPr bwMode="auto">
          <a:xfrm>
            <a:off x="-1588" y="365125"/>
            <a:ext cx="9144001" cy="719138"/>
            <a:chOff x="36512" y="548680"/>
            <a:chExt cx="9419865" cy="648072"/>
          </a:xfrm>
        </p:grpSpPr>
        <p:grpSp>
          <p:nvGrpSpPr>
            <p:cNvPr id="15379" name="Group 2"/>
            <p:cNvGrpSpPr>
              <a:grpSpLocks/>
            </p:cNvGrpSpPr>
            <p:nvPr/>
          </p:nvGrpSpPr>
          <p:grpSpPr bwMode="auto">
            <a:xfrm>
              <a:off x="36512" y="548680"/>
              <a:ext cx="7847856" cy="648072"/>
              <a:chOff x="36512" y="548680"/>
              <a:chExt cx="9075642" cy="908720"/>
            </a:xfrm>
          </p:grpSpPr>
          <p:grpSp>
            <p:nvGrpSpPr>
              <p:cNvPr id="15382" name="Group 1"/>
              <p:cNvGrpSpPr>
                <a:grpSpLocks/>
              </p:cNvGrpSpPr>
              <p:nvPr/>
            </p:nvGrpSpPr>
            <p:grpSpPr bwMode="auto">
              <a:xfrm>
                <a:off x="36512" y="548680"/>
                <a:ext cx="7271792" cy="908720"/>
                <a:chOff x="532524" y="548680"/>
                <a:chExt cx="7271792" cy="908720"/>
              </a:xfrm>
            </p:grpSpPr>
            <p:grpSp>
              <p:nvGrpSpPr>
                <p:cNvPr id="15385" name="Group 13"/>
                <p:cNvGrpSpPr>
                  <a:grpSpLocks/>
                </p:cNvGrpSpPr>
                <p:nvPr/>
              </p:nvGrpSpPr>
              <p:grpSpPr bwMode="auto">
                <a:xfrm>
                  <a:off x="532524" y="548680"/>
                  <a:ext cx="3635896" cy="908720"/>
                  <a:chOff x="0" y="2348880"/>
                  <a:chExt cx="9144000" cy="1846947"/>
                </a:xfrm>
              </p:grpSpPr>
              <p:pic>
                <p:nvPicPr>
                  <p:cNvPr id="15391"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92"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93"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4"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5386" name="Group 18"/>
                <p:cNvGrpSpPr>
                  <a:grpSpLocks/>
                </p:cNvGrpSpPr>
                <p:nvPr/>
              </p:nvGrpSpPr>
              <p:grpSpPr bwMode="auto">
                <a:xfrm>
                  <a:off x="4168420" y="548680"/>
                  <a:ext cx="3635896" cy="908720"/>
                  <a:chOff x="0" y="2348880"/>
                  <a:chExt cx="9144000" cy="1846947"/>
                </a:xfrm>
              </p:grpSpPr>
              <p:pic>
                <p:nvPicPr>
                  <p:cNvPr id="15387"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88"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89"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0"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15383"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15384"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15380"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15381"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
        <p:nvSpPr>
          <p:cNvPr id="4" name="TextBox 3"/>
          <p:cNvSpPr txBox="1"/>
          <p:nvPr/>
        </p:nvSpPr>
        <p:spPr>
          <a:xfrm>
            <a:off x="213508" y="1895247"/>
            <a:ext cx="3822076" cy="1359582"/>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p>
            <a:pPr algn="ctr">
              <a:tabLst>
                <a:tab pos="174625" algn="l"/>
                <a:tab pos="358775" algn="l"/>
              </a:tabLst>
              <a:defRPr/>
            </a:pPr>
            <a:r>
              <a:rPr lang="el-GR" sz="2400" b="0" dirty="0">
                <a:solidFill>
                  <a:schemeClr val="tx1"/>
                </a:solidFill>
              </a:rPr>
              <a:t>Δημιουργία ενός εργαλείου χαρτογράφησης του εγκεφάλου</a:t>
            </a:r>
          </a:p>
        </p:txBody>
      </p:sp>
      <p:sp>
        <p:nvSpPr>
          <p:cNvPr id="5" name="TextBox 4"/>
          <p:cNvSpPr txBox="1"/>
          <p:nvPr/>
        </p:nvSpPr>
        <p:spPr>
          <a:xfrm>
            <a:off x="2535795" y="3014235"/>
            <a:ext cx="3607165" cy="2062364"/>
          </a:xfrm>
          <a:prstGeom prst="rect">
            <a:avLst/>
          </a:prstGeom>
          <a:ln/>
        </p:spPr>
        <p:style>
          <a:lnRef idx="0">
            <a:schemeClr val="accent5"/>
          </a:lnRef>
          <a:fillRef idx="3">
            <a:schemeClr val="accent5"/>
          </a:fillRef>
          <a:effectRef idx="3">
            <a:schemeClr val="accent5"/>
          </a:effectRef>
          <a:fontRef idx="minor">
            <a:schemeClr val="lt1"/>
          </a:fontRef>
        </p:style>
        <p:txBody>
          <a:bodyPr>
            <a:spAutoFit/>
          </a:bodyPr>
          <a:lstStyle/>
          <a:p>
            <a:pPr algn="ctr">
              <a:tabLst>
                <a:tab pos="174625" algn="l"/>
                <a:tab pos="358775" algn="l"/>
              </a:tabLst>
              <a:defRPr/>
            </a:pPr>
            <a:r>
              <a:rPr lang="el-GR" sz="2400" b="0" dirty="0">
                <a:solidFill>
                  <a:schemeClr val="tx1"/>
                </a:solidFill>
              </a:rPr>
              <a:t>Κατανόηση της λειτουργίας του εγκεφάλου σε διάφορες καταστάσεις νοητικών απαιτήσεων και συνθηκών</a:t>
            </a:r>
          </a:p>
        </p:txBody>
      </p:sp>
      <p:sp>
        <p:nvSpPr>
          <p:cNvPr id="6" name="TextBox 5"/>
          <p:cNvSpPr txBox="1"/>
          <p:nvPr/>
        </p:nvSpPr>
        <p:spPr>
          <a:xfrm>
            <a:off x="5207381" y="4944136"/>
            <a:ext cx="3719573" cy="1580611"/>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algn="ctr">
              <a:tabLst>
                <a:tab pos="174625" algn="l"/>
                <a:tab pos="358775" algn="l"/>
              </a:tabLst>
              <a:defRPr/>
            </a:pPr>
            <a:r>
              <a:rPr lang="el-GR" sz="2400" b="0" dirty="0">
                <a:solidFill>
                  <a:schemeClr val="tx1"/>
                </a:solidFill>
              </a:rPr>
              <a:t>Χρήση των αποτελεσμάτων στο σχεδιασμό έξυπνων συστημάτων υποβοήθησης </a:t>
            </a:r>
            <a:r>
              <a:rPr lang="el-GR" sz="2400" b="0" dirty="0" smtClean="0">
                <a:solidFill>
                  <a:schemeClr val="tx1"/>
                </a:solidFill>
              </a:rPr>
              <a:t>ατόμων</a:t>
            </a:r>
            <a:endParaRPr lang="el-GR" sz="2400" b="0" dirty="0">
              <a:solidFill>
                <a:schemeClr val="tx1"/>
              </a:solidFill>
            </a:endParaRPr>
          </a:p>
        </p:txBody>
      </p:sp>
      <p:sp>
        <p:nvSpPr>
          <p:cNvPr id="2" name="Oval 1"/>
          <p:cNvSpPr/>
          <p:nvPr/>
        </p:nvSpPr>
        <p:spPr>
          <a:xfrm>
            <a:off x="4885756" y="4798337"/>
            <a:ext cx="4186807" cy="187220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14037076"/>
      </p:ext>
    </p:extLst>
  </p:cSld>
  <p:clrMapOvr>
    <a:masterClrMapping/>
  </p:clrMapOvr>
  <p:transition advTm="2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1588" y="365125"/>
            <a:ext cx="9144001" cy="719138"/>
            <a:chOff x="36512" y="548680"/>
            <a:chExt cx="9419865" cy="648072"/>
          </a:xfrm>
        </p:grpSpPr>
        <p:grpSp>
          <p:nvGrpSpPr>
            <p:cNvPr id="3" name="Group 2"/>
            <p:cNvGrpSpPr>
              <a:grpSpLocks/>
            </p:cNvGrpSpPr>
            <p:nvPr/>
          </p:nvGrpSpPr>
          <p:grpSpPr bwMode="auto">
            <a:xfrm>
              <a:off x="36512" y="548680"/>
              <a:ext cx="7847856" cy="648072"/>
              <a:chOff x="36512" y="548680"/>
              <a:chExt cx="9075642" cy="908720"/>
            </a:xfrm>
          </p:grpSpPr>
          <p:grpSp>
            <p:nvGrpSpPr>
              <p:cNvPr id="6" name="Group 1"/>
              <p:cNvGrpSpPr>
                <a:grpSpLocks/>
              </p:cNvGrpSpPr>
              <p:nvPr/>
            </p:nvGrpSpPr>
            <p:grpSpPr bwMode="auto">
              <a:xfrm>
                <a:off x="36512" y="548680"/>
                <a:ext cx="7271792" cy="908720"/>
                <a:chOff x="532524" y="548680"/>
                <a:chExt cx="7271792" cy="908720"/>
              </a:xfrm>
            </p:grpSpPr>
            <p:grpSp>
              <p:nvGrpSpPr>
                <p:cNvPr id="9" name="Group 13"/>
                <p:cNvGrpSpPr>
                  <a:grpSpLocks/>
                </p:cNvGrpSpPr>
                <p:nvPr/>
              </p:nvGrpSpPr>
              <p:grpSpPr bwMode="auto">
                <a:xfrm>
                  <a:off x="532524" y="548680"/>
                  <a:ext cx="3635896" cy="908720"/>
                  <a:chOff x="0" y="2348880"/>
                  <a:chExt cx="9144000" cy="1846947"/>
                </a:xfrm>
              </p:grpSpPr>
              <p:pic>
                <p:nvPicPr>
                  <p:cNvPr id="15" name="Picture 14"/>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6" name="Picture 15"/>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7" name="Picture 16"/>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8" name="Picture 17"/>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nvGrpSpPr>
                <p:cNvPr id="10" name="Group 18"/>
                <p:cNvGrpSpPr>
                  <a:grpSpLocks/>
                </p:cNvGrpSpPr>
                <p:nvPr/>
              </p:nvGrpSpPr>
              <p:grpSpPr bwMode="auto">
                <a:xfrm>
                  <a:off x="4168420" y="548680"/>
                  <a:ext cx="3635896" cy="908720"/>
                  <a:chOff x="0" y="2348880"/>
                  <a:chExt cx="9144000" cy="1846947"/>
                </a:xfrm>
              </p:grpSpPr>
              <p:pic>
                <p:nvPicPr>
                  <p:cNvPr id="11" name="Picture 19"/>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2" name="Picture 20"/>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3" name="Picture 21"/>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4" name="Picture 22"/>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pic>
            <p:nvPicPr>
              <p:cNvPr id="7" name="Picture 23"/>
              <p:cNvPicPr>
                <a:picLocks noChangeAspect="1"/>
              </p:cNvPicPr>
              <p:nvPr/>
            </p:nvPicPr>
            <p:blipFill>
              <a:blip r:embed="rId2"/>
              <a:srcRect/>
              <a:stretch>
                <a:fillRect/>
              </a:stretch>
            </p:blipFill>
            <p:spPr bwMode="auto">
              <a:xfrm>
                <a:off x="7294206" y="548680"/>
                <a:ext cx="917994" cy="908720"/>
              </a:xfrm>
              <a:prstGeom prst="rect">
                <a:avLst/>
              </a:prstGeom>
              <a:noFill/>
              <a:ln w="9525">
                <a:noFill/>
                <a:miter lim="800000"/>
                <a:headEnd/>
                <a:tailEnd/>
              </a:ln>
            </p:spPr>
          </p:pic>
          <p:pic>
            <p:nvPicPr>
              <p:cNvPr id="8" name="Picture 24"/>
              <p:cNvPicPr>
                <a:picLocks noChangeAspect="1"/>
              </p:cNvPicPr>
              <p:nvPr/>
            </p:nvPicPr>
            <p:blipFill>
              <a:blip r:embed="rId3"/>
              <a:srcRect/>
              <a:stretch>
                <a:fillRect/>
              </a:stretch>
            </p:blipFill>
            <p:spPr bwMode="auto">
              <a:xfrm>
                <a:off x="8212200" y="548680"/>
                <a:ext cx="899954" cy="908720"/>
              </a:xfrm>
              <a:prstGeom prst="rect">
                <a:avLst/>
              </a:prstGeom>
              <a:noFill/>
              <a:ln w="9525">
                <a:noFill/>
                <a:miter lim="800000"/>
                <a:headEnd/>
                <a:tailEnd/>
              </a:ln>
            </p:spPr>
          </p:pic>
        </p:grpSp>
        <p:pic>
          <p:nvPicPr>
            <p:cNvPr id="4" name="Picture 25"/>
            <p:cNvPicPr>
              <a:picLocks noChangeAspect="1"/>
            </p:cNvPicPr>
            <p:nvPr/>
          </p:nvPicPr>
          <p:blipFill>
            <a:blip r:embed="rId4"/>
            <a:srcRect/>
            <a:stretch>
              <a:fillRect/>
            </a:stretch>
          </p:blipFill>
          <p:spPr bwMode="auto">
            <a:xfrm>
              <a:off x="7884368" y="548680"/>
              <a:ext cx="793804" cy="648072"/>
            </a:xfrm>
            <a:prstGeom prst="rect">
              <a:avLst/>
            </a:prstGeom>
            <a:noFill/>
            <a:ln w="9525">
              <a:noFill/>
              <a:miter lim="800000"/>
              <a:headEnd/>
              <a:tailEnd/>
            </a:ln>
          </p:spPr>
        </p:pic>
        <p:pic>
          <p:nvPicPr>
            <p:cNvPr id="5" name="Picture 26"/>
            <p:cNvPicPr>
              <a:picLocks noChangeAspect="1"/>
            </p:cNvPicPr>
            <p:nvPr/>
          </p:nvPicPr>
          <p:blipFill>
            <a:blip r:embed="rId5"/>
            <a:srcRect/>
            <a:stretch>
              <a:fillRect/>
            </a:stretch>
          </p:blipFill>
          <p:spPr bwMode="auto">
            <a:xfrm>
              <a:off x="8678172" y="548680"/>
              <a:ext cx="778205" cy="648072"/>
            </a:xfrm>
            <a:prstGeom prst="rect">
              <a:avLst/>
            </a:prstGeom>
            <a:noFill/>
            <a:ln w="9525">
              <a:noFill/>
              <a:miter lim="800000"/>
              <a:headEnd/>
              <a:tailEnd/>
            </a:ln>
          </p:spPr>
        </p:pic>
      </p:grpSp>
      <p:sp>
        <p:nvSpPr>
          <p:cNvPr id="19" name="TextBox 18"/>
          <p:cNvSpPr txBox="1"/>
          <p:nvPr/>
        </p:nvSpPr>
        <p:spPr>
          <a:xfrm>
            <a:off x="395288" y="1268760"/>
            <a:ext cx="8451850" cy="5463034"/>
          </a:xfrm>
          <a:prstGeom prst="rect">
            <a:avLst/>
          </a:prstGeom>
          <a:noFill/>
        </p:spPr>
        <p:txBody>
          <a:bodyPr>
            <a:spAutoFit/>
          </a:bodyPr>
          <a:lstStyle/>
          <a:p>
            <a:pPr marL="287338" indent="-287338">
              <a:buClr>
                <a:schemeClr val="accent2"/>
              </a:buClr>
              <a:buFont typeface="Wingdings" pitchFamily="2" charset="2"/>
              <a:buChar char="v"/>
            </a:pPr>
            <a:r>
              <a:rPr lang="el-GR" sz="2400" b="0" dirty="0" smtClean="0">
                <a:latin typeface="Calibri" pitchFamily="34" charset="0"/>
              </a:rPr>
              <a:t>Ανάδειξη των περιοχών δυσλειτουργίας</a:t>
            </a:r>
          </a:p>
          <a:p>
            <a:pPr marL="744538" lvl="1" indent="-287338">
              <a:buClr>
                <a:srgbClr val="FFFFFF"/>
              </a:buClr>
              <a:buFont typeface="Arial" panose="020B0604020202020204" pitchFamily="34" charset="0"/>
              <a:buChar char="•"/>
            </a:pPr>
            <a:r>
              <a:rPr lang="el-GR" sz="2000" b="0" dirty="0" smtClean="0">
                <a:latin typeface="+mn-lt"/>
              </a:rPr>
              <a:t>Καλύτερη κατανόηση του τρόπου λειτουργίας του ανθρώπινου εγκεφάλου</a:t>
            </a:r>
          </a:p>
          <a:p>
            <a:pPr marL="744538" lvl="1" indent="-287338">
              <a:buClr>
                <a:srgbClr val="FFFFFF"/>
              </a:buClr>
              <a:buFont typeface="Arial" panose="020B0604020202020204" pitchFamily="34" charset="0"/>
              <a:buChar char="•"/>
            </a:pPr>
            <a:r>
              <a:rPr lang="el-GR" altLang="el-GR" sz="2000" b="0" dirty="0" smtClean="0">
                <a:latin typeface="+mn-lt"/>
              </a:rPr>
              <a:t>Υποβοήθηση </a:t>
            </a:r>
            <a:r>
              <a:rPr lang="el-GR" altLang="el-GR" sz="2000" b="0" dirty="0">
                <a:latin typeface="+mn-lt"/>
              </a:rPr>
              <a:t>ιατρικών και φαρμακευτικών </a:t>
            </a:r>
            <a:r>
              <a:rPr lang="el-GR" altLang="el-GR" sz="2000" b="0" dirty="0" smtClean="0">
                <a:latin typeface="+mn-lt"/>
              </a:rPr>
              <a:t>μελετών</a:t>
            </a:r>
            <a:endParaRPr lang="el-GR" altLang="el-GR" sz="2000" b="0" dirty="0">
              <a:latin typeface="+mn-lt"/>
            </a:endParaRPr>
          </a:p>
          <a:p>
            <a:pPr marL="287338" indent="-287338">
              <a:buClr>
                <a:schemeClr val="accent2"/>
              </a:buClr>
              <a:buFont typeface="Arial" panose="020B0604020202020204" pitchFamily="34" charset="0"/>
              <a:buChar char="•"/>
            </a:pPr>
            <a:endParaRPr lang="en-US" sz="1000" b="0" dirty="0">
              <a:latin typeface="Calibri" pitchFamily="34" charset="0"/>
            </a:endParaRPr>
          </a:p>
          <a:p>
            <a:pPr lvl="1">
              <a:buClr>
                <a:schemeClr val="accent2"/>
              </a:buClr>
            </a:pPr>
            <a:endParaRPr lang="en-US" sz="1100" b="0" dirty="0">
              <a:latin typeface="Calibri" pitchFamily="34" charset="0"/>
            </a:endParaRPr>
          </a:p>
          <a:p>
            <a:pPr marL="287338" indent="-287338">
              <a:buClr>
                <a:schemeClr val="accent2"/>
              </a:buClr>
              <a:buFont typeface="Wingdings" pitchFamily="2" charset="2"/>
              <a:buChar char="v"/>
            </a:pPr>
            <a:r>
              <a:rPr lang="el-GR" sz="2400" b="0" dirty="0" smtClean="0">
                <a:latin typeface="Calibri" pitchFamily="34" charset="0"/>
              </a:rPr>
              <a:t>Δημιουργία </a:t>
            </a:r>
            <a:r>
              <a:rPr lang="el-GR" sz="2400" b="0" dirty="0" err="1" smtClean="0">
                <a:latin typeface="Calibri" pitchFamily="34" charset="0"/>
              </a:rPr>
              <a:t>εξατομίκευμενων</a:t>
            </a:r>
            <a:r>
              <a:rPr lang="el-GR" sz="2400" b="0" dirty="0" smtClean="0">
                <a:latin typeface="Calibri" pitchFamily="34" charset="0"/>
              </a:rPr>
              <a:t> τεστ για κάθε συμμετέχοντα ανάλογα με</a:t>
            </a:r>
            <a:r>
              <a:rPr lang="en-US" sz="2400" b="0" dirty="0" smtClean="0">
                <a:latin typeface="Calibri" pitchFamily="34" charset="0"/>
              </a:rPr>
              <a:t>:</a:t>
            </a:r>
            <a:endParaRPr lang="en-US" sz="2400" b="0" dirty="0" smtClean="0">
              <a:latin typeface="Calibri" pitchFamily="34" charset="0"/>
            </a:endParaRPr>
          </a:p>
          <a:p>
            <a:pPr marL="800100" lvl="1" indent="-342900">
              <a:buClr>
                <a:srgbClr val="FFFFFF"/>
              </a:buClr>
              <a:buFont typeface="Arial" panose="020B0604020202020204" pitchFamily="34" charset="0"/>
              <a:buChar char="•"/>
            </a:pPr>
            <a:r>
              <a:rPr lang="el-GR" sz="2000" b="0" dirty="0" smtClean="0">
                <a:latin typeface="Calibri" pitchFamily="34" charset="0"/>
              </a:rPr>
              <a:t>Ηλικία</a:t>
            </a:r>
          </a:p>
          <a:p>
            <a:pPr marL="800100" lvl="1" indent="-342900">
              <a:buClr>
                <a:srgbClr val="FFFFFF"/>
              </a:buClr>
              <a:buFont typeface="Arial" panose="020B0604020202020204" pitchFamily="34" charset="0"/>
              <a:buChar char="•"/>
            </a:pPr>
            <a:r>
              <a:rPr lang="el-GR" sz="2000" b="0" dirty="0" smtClean="0">
                <a:latin typeface="Calibri" pitchFamily="34" charset="0"/>
              </a:rPr>
              <a:t>Νευρολογικές παθήσει</a:t>
            </a:r>
            <a:r>
              <a:rPr lang="el-GR" sz="2000" b="0" dirty="0" smtClean="0">
                <a:latin typeface="Calibri" pitchFamily="34" charset="0"/>
              </a:rPr>
              <a:t>ς</a:t>
            </a:r>
            <a:endParaRPr lang="en-US" sz="2000" b="0" dirty="0" smtClean="0">
              <a:latin typeface="Calibri" pitchFamily="34" charset="0"/>
            </a:endParaRPr>
          </a:p>
          <a:p>
            <a:pPr marL="800100" lvl="1" indent="-342900">
              <a:buClr>
                <a:srgbClr val="FFFFFF"/>
              </a:buClr>
              <a:buFont typeface="Arial" panose="020B0604020202020204" pitchFamily="34" charset="0"/>
              <a:buChar char="•"/>
            </a:pPr>
            <a:r>
              <a:rPr lang="el-GR" sz="2000" b="0" dirty="0" smtClean="0">
                <a:latin typeface="Calibri" pitchFamily="34" charset="0"/>
              </a:rPr>
              <a:t>Φύλ</a:t>
            </a:r>
            <a:r>
              <a:rPr lang="el-GR" sz="2000" b="0" dirty="0">
                <a:latin typeface="Calibri" pitchFamily="34" charset="0"/>
              </a:rPr>
              <a:t>ο</a:t>
            </a:r>
            <a:endParaRPr lang="el-GR" sz="2000" b="0" dirty="0" smtClean="0">
              <a:latin typeface="Calibri" pitchFamily="34" charset="0"/>
            </a:endParaRPr>
          </a:p>
          <a:p>
            <a:pPr>
              <a:buClr>
                <a:schemeClr val="accent2"/>
              </a:buClr>
            </a:pPr>
            <a:endParaRPr lang="el-GR" sz="2400" b="0" dirty="0" smtClean="0">
              <a:latin typeface="Calibri" pitchFamily="34" charset="0"/>
            </a:endParaRPr>
          </a:p>
          <a:p>
            <a:pPr marL="342900" indent="-342900">
              <a:buClr>
                <a:schemeClr val="accent2"/>
              </a:buClr>
              <a:buFont typeface="Wingdings" panose="05000000000000000000" pitchFamily="2" charset="2"/>
              <a:buChar char="v"/>
            </a:pPr>
            <a:r>
              <a:rPr lang="el-GR" sz="2400" b="0" dirty="0" smtClean="0">
                <a:solidFill>
                  <a:srgbClr val="FFFFFF"/>
                </a:solidFill>
                <a:latin typeface="Calibri" pitchFamily="34" charset="0"/>
              </a:rPr>
              <a:t>Δημιουργία </a:t>
            </a:r>
            <a:r>
              <a:rPr lang="el-GR" sz="2400" b="0" dirty="0" err="1" smtClean="0">
                <a:solidFill>
                  <a:srgbClr val="FFFFFF"/>
                </a:solidFill>
                <a:latin typeface="Calibri" pitchFamily="34" charset="0"/>
              </a:rPr>
              <a:t>διεπαφής</a:t>
            </a:r>
            <a:r>
              <a:rPr lang="el-GR" sz="2400" b="0" dirty="0" smtClean="0">
                <a:solidFill>
                  <a:srgbClr val="FFFFFF"/>
                </a:solidFill>
                <a:latin typeface="Calibri" pitchFamily="34" charset="0"/>
              </a:rPr>
              <a:t> ανθρώπινου εγκεφάλου – ηλεκτρονικού υπολογιστή</a:t>
            </a:r>
          </a:p>
          <a:p>
            <a:pPr marL="800100" lvl="1" indent="-342900">
              <a:buClr>
                <a:srgbClr val="FFFFFF"/>
              </a:buClr>
              <a:buFont typeface="Arial" panose="020B0604020202020204" pitchFamily="34" charset="0"/>
              <a:buChar char="•"/>
            </a:pPr>
            <a:r>
              <a:rPr lang="el-GR" sz="2000" b="0" dirty="0" smtClean="0">
                <a:solidFill>
                  <a:srgbClr val="FFFFFF"/>
                </a:solidFill>
                <a:latin typeface="Calibri" pitchFamily="34" charset="0"/>
              </a:rPr>
              <a:t>Πλοήγηση στον Η/Υ με τη σκέψη και το βλέμμα χωρίς τη χρήση πληκτρολογίου και ποντικιού</a:t>
            </a:r>
          </a:p>
          <a:p>
            <a:endParaRPr lang="el-GR" sz="2400" b="0" dirty="0" smtClean="0">
              <a:latin typeface="Calibri" pitchFamily="34" charset="0"/>
            </a:endParaRPr>
          </a:p>
        </p:txBody>
      </p:sp>
    </p:spTree>
    <p:extLst>
      <p:ext uri="{BB962C8B-B14F-4D97-AF65-F5344CB8AC3E}">
        <p14:creationId xmlns:p14="http://schemas.microsoft.com/office/powerpoint/2010/main" val="3552573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erps.wmv">
            <a:hlinkClick r:id="" action="ppaction://media"/>
          </p:cNvPr>
          <p:cNvPicPr>
            <a:picLocks noGrp="1" noRot="1" noChangeAspect="1" noChangeArrowheads="1"/>
          </p:cNvPicPr>
          <p:nvPr>
            <p:ph idx="1"/>
            <a:videoFile r:link="rId1"/>
          </p:nvPr>
        </p:nvPicPr>
        <p:blipFill>
          <a:blip r:embed="rId4"/>
          <a:srcRect/>
          <a:stretch>
            <a:fillRect/>
          </a:stretch>
        </p:blipFill>
        <p:spPr>
          <a:xfrm>
            <a:off x="0" y="1741488"/>
            <a:ext cx="9144000" cy="5143500"/>
          </a:xfrm>
        </p:spPr>
      </p:pic>
      <p:sp>
        <p:nvSpPr>
          <p:cNvPr id="33" name="Rectangle 32"/>
          <p:cNvSpPr/>
          <p:nvPr/>
        </p:nvSpPr>
        <p:spPr>
          <a:xfrm>
            <a:off x="728327" y="1155130"/>
            <a:ext cx="7937987"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a:solidFill>
                  <a:srgbClr val="333333"/>
                </a:solidFill>
              </a:rPr>
              <a:t>Ανάδειξη των περιοχών δυσλειτουργίας</a:t>
            </a:r>
          </a:p>
        </p:txBody>
      </p:sp>
      <p:grpSp>
        <p:nvGrpSpPr>
          <p:cNvPr id="34821" name="Group 27"/>
          <p:cNvGrpSpPr>
            <a:grpSpLocks/>
          </p:cNvGrpSpPr>
          <p:nvPr/>
        </p:nvGrpSpPr>
        <p:grpSpPr bwMode="auto">
          <a:xfrm>
            <a:off x="-1588" y="365125"/>
            <a:ext cx="9144001" cy="719138"/>
            <a:chOff x="36512" y="548680"/>
            <a:chExt cx="9419865" cy="648072"/>
          </a:xfrm>
        </p:grpSpPr>
        <p:grpSp>
          <p:nvGrpSpPr>
            <p:cNvPr id="34823" name="Group 2"/>
            <p:cNvGrpSpPr>
              <a:grpSpLocks/>
            </p:cNvGrpSpPr>
            <p:nvPr/>
          </p:nvGrpSpPr>
          <p:grpSpPr bwMode="auto">
            <a:xfrm>
              <a:off x="36512" y="548680"/>
              <a:ext cx="7847856" cy="648072"/>
              <a:chOff x="36512" y="548680"/>
              <a:chExt cx="9075642" cy="908720"/>
            </a:xfrm>
          </p:grpSpPr>
          <p:grpSp>
            <p:nvGrpSpPr>
              <p:cNvPr id="34826" name="Group 1"/>
              <p:cNvGrpSpPr>
                <a:grpSpLocks/>
              </p:cNvGrpSpPr>
              <p:nvPr/>
            </p:nvGrpSpPr>
            <p:grpSpPr bwMode="auto">
              <a:xfrm>
                <a:off x="36512" y="548680"/>
                <a:ext cx="7271792" cy="908720"/>
                <a:chOff x="532524" y="548680"/>
                <a:chExt cx="7271792" cy="908720"/>
              </a:xfrm>
            </p:grpSpPr>
            <p:grpSp>
              <p:nvGrpSpPr>
                <p:cNvPr id="34829" name="Group 13"/>
                <p:cNvGrpSpPr>
                  <a:grpSpLocks/>
                </p:cNvGrpSpPr>
                <p:nvPr/>
              </p:nvGrpSpPr>
              <p:grpSpPr bwMode="auto">
                <a:xfrm>
                  <a:off x="532524" y="548680"/>
                  <a:ext cx="3635896" cy="908720"/>
                  <a:chOff x="0" y="2348880"/>
                  <a:chExt cx="9144000" cy="1846947"/>
                </a:xfrm>
              </p:grpSpPr>
              <p:pic>
                <p:nvPicPr>
                  <p:cNvPr id="34835" name="Picture 14"/>
                  <p:cNvPicPr>
                    <a:picLocks noChangeAspect="1"/>
                  </p:cNvPicPr>
                  <p:nvPr/>
                </p:nvPicPr>
                <p:blipFill>
                  <a:blip r:embed="rId5"/>
                  <a:srcRect/>
                  <a:stretch>
                    <a:fillRect/>
                  </a:stretch>
                </p:blipFill>
                <p:spPr bwMode="auto">
                  <a:xfrm>
                    <a:off x="0" y="2348880"/>
                    <a:ext cx="2308685" cy="1846947"/>
                  </a:xfrm>
                  <a:prstGeom prst="rect">
                    <a:avLst/>
                  </a:prstGeom>
                  <a:noFill/>
                  <a:ln w="9525">
                    <a:noFill/>
                    <a:miter lim="800000"/>
                    <a:headEnd/>
                    <a:tailEnd/>
                  </a:ln>
                </p:spPr>
              </p:pic>
              <p:pic>
                <p:nvPicPr>
                  <p:cNvPr id="34836" name="Picture 15"/>
                  <p:cNvPicPr>
                    <a:picLocks noChangeAspect="1"/>
                  </p:cNvPicPr>
                  <p:nvPr/>
                </p:nvPicPr>
                <p:blipFill>
                  <a:blip r:embed="rId6"/>
                  <a:srcRect/>
                  <a:stretch>
                    <a:fillRect/>
                  </a:stretch>
                </p:blipFill>
                <p:spPr bwMode="auto">
                  <a:xfrm>
                    <a:off x="2308685" y="2348880"/>
                    <a:ext cx="2263316" cy="1846947"/>
                  </a:xfrm>
                  <a:prstGeom prst="rect">
                    <a:avLst/>
                  </a:prstGeom>
                  <a:noFill/>
                  <a:ln w="9525">
                    <a:noFill/>
                    <a:miter lim="800000"/>
                    <a:headEnd/>
                    <a:tailEnd/>
                  </a:ln>
                </p:spPr>
              </p:pic>
              <p:pic>
                <p:nvPicPr>
                  <p:cNvPr id="34837" name="Picture 16"/>
                  <p:cNvPicPr>
                    <a:picLocks noChangeAspect="1"/>
                  </p:cNvPicPr>
                  <p:nvPr/>
                </p:nvPicPr>
                <p:blipFill>
                  <a:blip r:embed="rId7"/>
                  <a:srcRect/>
                  <a:stretch>
                    <a:fillRect/>
                  </a:stretch>
                </p:blipFill>
                <p:spPr bwMode="auto">
                  <a:xfrm>
                    <a:off x="4572001" y="2348880"/>
                    <a:ext cx="2308684" cy="1846947"/>
                  </a:xfrm>
                  <a:prstGeom prst="rect">
                    <a:avLst/>
                  </a:prstGeom>
                  <a:noFill/>
                  <a:ln w="9525">
                    <a:noFill/>
                    <a:miter lim="800000"/>
                    <a:headEnd/>
                    <a:tailEnd/>
                  </a:ln>
                </p:spPr>
              </p:pic>
              <p:pic>
                <p:nvPicPr>
                  <p:cNvPr id="34838" name="Picture 17"/>
                  <p:cNvPicPr>
                    <a:picLocks noChangeAspect="1"/>
                  </p:cNvPicPr>
                  <p:nvPr/>
                </p:nvPicPr>
                <p:blipFill>
                  <a:blip r:embed="rId8"/>
                  <a:srcRect/>
                  <a:stretch>
                    <a:fillRect/>
                  </a:stretch>
                </p:blipFill>
                <p:spPr bwMode="auto">
                  <a:xfrm>
                    <a:off x="6880685" y="2348880"/>
                    <a:ext cx="2263315" cy="1846947"/>
                  </a:xfrm>
                  <a:prstGeom prst="rect">
                    <a:avLst/>
                  </a:prstGeom>
                  <a:noFill/>
                  <a:ln w="9525">
                    <a:noFill/>
                    <a:miter lim="800000"/>
                    <a:headEnd/>
                    <a:tailEnd/>
                  </a:ln>
                </p:spPr>
              </p:pic>
            </p:grpSp>
            <p:grpSp>
              <p:nvGrpSpPr>
                <p:cNvPr id="34830" name="Group 18"/>
                <p:cNvGrpSpPr>
                  <a:grpSpLocks/>
                </p:cNvGrpSpPr>
                <p:nvPr/>
              </p:nvGrpSpPr>
              <p:grpSpPr bwMode="auto">
                <a:xfrm>
                  <a:off x="4168420" y="548680"/>
                  <a:ext cx="3635896" cy="908720"/>
                  <a:chOff x="0" y="2348880"/>
                  <a:chExt cx="9144000" cy="1846947"/>
                </a:xfrm>
              </p:grpSpPr>
              <p:pic>
                <p:nvPicPr>
                  <p:cNvPr id="34831" name="Picture 19"/>
                  <p:cNvPicPr>
                    <a:picLocks noChangeAspect="1"/>
                  </p:cNvPicPr>
                  <p:nvPr/>
                </p:nvPicPr>
                <p:blipFill>
                  <a:blip r:embed="rId5"/>
                  <a:srcRect/>
                  <a:stretch>
                    <a:fillRect/>
                  </a:stretch>
                </p:blipFill>
                <p:spPr bwMode="auto">
                  <a:xfrm>
                    <a:off x="0" y="2348880"/>
                    <a:ext cx="2308685" cy="1846947"/>
                  </a:xfrm>
                  <a:prstGeom prst="rect">
                    <a:avLst/>
                  </a:prstGeom>
                  <a:noFill/>
                  <a:ln w="9525">
                    <a:noFill/>
                    <a:miter lim="800000"/>
                    <a:headEnd/>
                    <a:tailEnd/>
                  </a:ln>
                </p:spPr>
              </p:pic>
              <p:pic>
                <p:nvPicPr>
                  <p:cNvPr id="34832" name="Picture 20"/>
                  <p:cNvPicPr>
                    <a:picLocks noChangeAspect="1"/>
                  </p:cNvPicPr>
                  <p:nvPr/>
                </p:nvPicPr>
                <p:blipFill>
                  <a:blip r:embed="rId6"/>
                  <a:srcRect/>
                  <a:stretch>
                    <a:fillRect/>
                  </a:stretch>
                </p:blipFill>
                <p:spPr bwMode="auto">
                  <a:xfrm>
                    <a:off x="2308685" y="2348880"/>
                    <a:ext cx="2263316" cy="1846947"/>
                  </a:xfrm>
                  <a:prstGeom prst="rect">
                    <a:avLst/>
                  </a:prstGeom>
                  <a:noFill/>
                  <a:ln w="9525">
                    <a:noFill/>
                    <a:miter lim="800000"/>
                    <a:headEnd/>
                    <a:tailEnd/>
                  </a:ln>
                </p:spPr>
              </p:pic>
              <p:pic>
                <p:nvPicPr>
                  <p:cNvPr id="34833" name="Picture 21"/>
                  <p:cNvPicPr>
                    <a:picLocks noChangeAspect="1"/>
                  </p:cNvPicPr>
                  <p:nvPr/>
                </p:nvPicPr>
                <p:blipFill>
                  <a:blip r:embed="rId7"/>
                  <a:srcRect/>
                  <a:stretch>
                    <a:fillRect/>
                  </a:stretch>
                </p:blipFill>
                <p:spPr bwMode="auto">
                  <a:xfrm>
                    <a:off x="4572001" y="2348880"/>
                    <a:ext cx="2308684" cy="1846947"/>
                  </a:xfrm>
                  <a:prstGeom prst="rect">
                    <a:avLst/>
                  </a:prstGeom>
                  <a:noFill/>
                  <a:ln w="9525">
                    <a:noFill/>
                    <a:miter lim="800000"/>
                    <a:headEnd/>
                    <a:tailEnd/>
                  </a:ln>
                </p:spPr>
              </p:pic>
              <p:pic>
                <p:nvPicPr>
                  <p:cNvPr id="34834" name="Picture 22"/>
                  <p:cNvPicPr>
                    <a:picLocks noChangeAspect="1"/>
                  </p:cNvPicPr>
                  <p:nvPr/>
                </p:nvPicPr>
                <p:blipFill>
                  <a:blip r:embed="rId8"/>
                  <a:srcRect/>
                  <a:stretch>
                    <a:fillRect/>
                  </a:stretch>
                </p:blipFill>
                <p:spPr bwMode="auto">
                  <a:xfrm>
                    <a:off x="6880685" y="2348880"/>
                    <a:ext cx="2263315" cy="1846947"/>
                  </a:xfrm>
                  <a:prstGeom prst="rect">
                    <a:avLst/>
                  </a:prstGeom>
                  <a:noFill/>
                  <a:ln w="9525">
                    <a:noFill/>
                    <a:miter lim="800000"/>
                    <a:headEnd/>
                    <a:tailEnd/>
                  </a:ln>
                </p:spPr>
              </p:pic>
            </p:grpSp>
          </p:grpSp>
          <p:pic>
            <p:nvPicPr>
              <p:cNvPr id="34827" name="Picture 23"/>
              <p:cNvPicPr>
                <a:picLocks noChangeAspect="1"/>
              </p:cNvPicPr>
              <p:nvPr/>
            </p:nvPicPr>
            <p:blipFill>
              <a:blip r:embed="rId5"/>
              <a:srcRect/>
              <a:stretch>
                <a:fillRect/>
              </a:stretch>
            </p:blipFill>
            <p:spPr bwMode="auto">
              <a:xfrm>
                <a:off x="7294206" y="548680"/>
                <a:ext cx="917994" cy="908720"/>
              </a:xfrm>
              <a:prstGeom prst="rect">
                <a:avLst/>
              </a:prstGeom>
              <a:noFill/>
              <a:ln w="9525">
                <a:noFill/>
                <a:miter lim="800000"/>
                <a:headEnd/>
                <a:tailEnd/>
              </a:ln>
            </p:spPr>
          </p:pic>
          <p:pic>
            <p:nvPicPr>
              <p:cNvPr id="34828" name="Picture 24"/>
              <p:cNvPicPr>
                <a:picLocks noChangeAspect="1"/>
              </p:cNvPicPr>
              <p:nvPr/>
            </p:nvPicPr>
            <p:blipFill>
              <a:blip r:embed="rId6"/>
              <a:srcRect/>
              <a:stretch>
                <a:fillRect/>
              </a:stretch>
            </p:blipFill>
            <p:spPr bwMode="auto">
              <a:xfrm>
                <a:off x="8212200" y="548680"/>
                <a:ext cx="899954" cy="908720"/>
              </a:xfrm>
              <a:prstGeom prst="rect">
                <a:avLst/>
              </a:prstGeom>
              <a:noFill/>
              <a:ln w="9525">
                <a:noFill/>
                <a:miter lim="800000"/>
                <a:headEnd/>
                <a:tailEnd/>
              </a:ln>
            </p:spPr>
          </p:pic>
        </p:grpSp>
        <p:pic>
          <p:nvPicPr>
            <p:cNvPr id="34824" name="Picture 25"/>
            <p:cNvPicPr>
              <a:picLocks noChangeAspect="1"/>
            </p:cNvPicPr>
            <p:nvPr/>
          </p:nvPicPr>
          <p:blipFill>
            <a:blip r:embed="rId7"/>
            <a:srcRect/>
            <a:stretch>
              <a:fillRect/>
            </a:stretch>
          </p:blipFill>
          <p:spPr bwMode="auto">
            <a:xfrm>
              <a:off x="7884368" y="548680"/>
              <a:ext cx="793804" cy="648072"/>
            </a:xfrm>
            <a:prstGeom prst="rect">
              <a:avLst/>
            </a:prstGeom>
            <a:noFill/>
            <a:ln w="9525">
              <a:noFill/>
              <a:miter lim="800000"/>
              <a:headEnd/>
              <a:tailEnd/>
            </a:ln>
          </p:spPr>
        </p:pic>
        <p:pic>
          <p:nvPicPr>
            <p:cNvPr id="34825" name="Picture 26"/>
            <p:cNvPicPr>
              <a:picLocks noChangeAspect="1"/>
            </p:cNvPicPr>
            <p:nvPr/>
          </p:nvPicPr>
          <p:blipFill>
            <a:blip r:embed="rId8"/>
            <a:srcRect/>
            <a:stretch>
              <a:fillRect/>
            </a:stretch>
          </p:blipFill>
          <p:spPr bwMode="auto">
            <a:xfrm>
              <a:off x="8678172" y="548680"/>
              <a:ext cx="778205" cy="648072"/>
            </a:xfrm>
            <a:prstGeom prst="rect">
              <a:avLst/>
            </a:prstGeom>
            <a:noFill/>
            <a:ln w="9525">
              <a:noFill/>
              <a:miter lim="800000"/>
              <a:headEnd/>
              <a:tailEnd/>
            </a:ln>
          </p:spPr>
        </p:pic>
      </p:grpSp>
    </p:spTree>
  </p:cSld>
  <p:clrMapOvr>
    <a:masterClrMapping/>
  </p:clrMapOvr>
  <p:transition advTm="23000"/>
  <p:timing>
    <p:tnLst>
      <p:par>
        <p:cTn id="1" dur="indefinite" restart="never" nodeType="tmRoot">
          <p:childTnLst>
            <p:video>
              <p:cMediaNode>
                <p:cTn id="2" fill="remove" display="0">
                  <p:stCondLst>
                    <p:cond delay="indefinite"/>
                  </p:stCondLst>
                  <p:endCondLst>
                    <p:cond evt="onNext" delay="0">
                      <p:tgtEl>
                        <p:sldTgt/>
                      </p:tgtEl>
                    </p:cond>
                    <p:cond evt="onPrev" delay="0">
                      <p:tgtEl>
                        <p:sldTgt/>
                      </p:tgtEl>
                    </p:cond>
                  </p:endCondLst>
                </p:cTn>
                <p:tgtEl>
                  <p:spTgt spid="2560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a:grpSpLocks/>
          </p:cNvGrpSpPr>
          <p:nvPr/>
        </p:nvGrpSpPr>
        <p:grpSpPr bwMode="auto">
          <a:xfrm>
            <a:off x="-1588" y="365125"/>
            <a:ext cx="9144001" cy="719138"/>
            <a:chOff x="36512" y="548680"/>
            <a:chExt cx="9419865" cy="648072"/>
          </a:xfrm>
        </p:grpSpPr>
        <p:grpSp>
          <p:nvGrpSpPr>
            <p:cNvPr id="5" name="Group 2"/>
            <p:cNvGrpSpPr>
              <a:grpSpLocks/>
            </p:cNvGrpSpPr>
            <p:nvPr/>
          </p:nvGrpSpPr>
          <p:grpSpPr bwMode="auto">
            <a:xfrm>
              <a:off x="36512" y="548680"/>
              <a:ext cx="7847856" cy="648072"/>
              <a:chOff x="36512" y="548680"/>
              <a:chExt cx="9075642" cy="908720"/>
            </a:xfrm>
          </p:grpSpPr>
          <p:grpSp>
            <p:nvGrpSpPr>
              <p:cNvPr id="8" name="Group 1"/>
              <p:cNvGrpSpPr>
                <a:grpSpLocks/>
              </p:cNvGrpSpPr>
              <p:nvPr/>
            </p:nvGrpSpPr>
            <p:grpSpPr bwMode="auto">
              <a:xfrm>
                <a:off x="36512" y="548680"/>
                <a:ext cx="7271792" cy="908720"/>
                <a:chOff x="532524" y="548680"/>
                <a:chExt cx="7271792" cy="908720"/>
              </a:xfrm>
            </p:grpSpPr>
            <p:grpSp>
              <p:nvGrpSpPr>
                <p:cNvPr id="11" name="Group 13"/>
                <p:cNvGrpSpPr>
                  <a:grpSpLocks/>
                </p:cNvGrpSpPr>
                <p:nvPr/>
              </p:nvGrpSpPr>
              <p:grpSpPr bwMode="auto">
                <a:xfrm>
                  <a:off x="532524" y="548680"/>
                  <a:ext cx="3635896" cy="908720"/>
                  <a:chOff x="0" y="2348880"/>
                  <a:chExt cx="9144000" cy="1846947"/>
                </a:xfrm>
              </p:grpSpPr>
              <p:pic>
                <p:nvPicPr>
                  <p:cNvPr id="17" name="Picture 14"/>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8" name="Picture 15"/>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9" name="Picture 16"/>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20" name="Picture 17"/>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nvGrpSpPr>
                <p:cNvPr id="12" name="Group 18"/>
                <p:cNvGrpSpPr>
                  <a:grpSpLocks/>
                </p:cNvGrpSpPr>
                <p:nvPr/>
              </p:nvGrpSpPr>
              <p:grpSpPr bwMode="auto">
                <a:xfrm>
                  <a:off x="4168420" y="548680"/>
                  <a:ext cx="3635896" cy="908720"/>
                  <a:chOff x="0" y="2348880"/>
                  <a:chExt cx="9144000" cy="1846947"/>
                </a:xfrm>
              </p:grpSpPr>
              <p:pic>
                <p:nvPicPr>
                  <p:cNvPr id="13" name="Picture 19"/>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4" name="Picture 20"/>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5" name="Picture 21"/>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6" name="Picture 22"/>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pic>
            <p:nvPicPr>
              <p:cNvPr id="9" name="Picture 23"/>
              <p:cNvPicPr>
                <a:picLocks noChangeAspect="1"/>
              </p:cNvPicPr>
              <p:nvPr/>
            </p:nvPicPr>
            <p:blipFill>
              <a:blip r:embed="rId2"/>
              <a:srcRect/>
              <a:stretch>
                <a:fillRect/>
              </a:stretch>
            </p:blipFill>
            <p:spPr bwMode="auto">
              <a:xfrm>
                <a:off x="7294206" y="548680"/>
                <a:ext cx="917994" cy="908720"/>
              </a:xfrm>
              <a:prstGeom prst="rect">
                <a:avLst/>
              </a:prstGeom>
              <a:noFill/>
              <a:ln w="9525">
                <a:noFill/>
                <a:miter lim="800000"/>
                <a:headEnd/>
                <a:tailEnd/>
              </a:ln>
            </p:spPr>
          </p:pic>
          <p:pic>
            <p:nvPicPr>
              <p:cNvPr id="10" name="Picture 24"/>
              <p:cNvPicPr>
                <a:picLocks noChangeAspect="1"/>
              </p:cNvPicPr>
              <p:nvPr/>
            </p:nvPicPr>
            <p:blipFill>
              <a:blip r:embed="rId3"/>
              <a:srcRect/>
              <a:stretch>
                <a:fillRect/>
              </a:stretch>
            </p:blipFill>
            <p:spPr bwMode="auto">
              <a:xfrm>
                <a:off x="8212200" y="548680"/>
                <a:ext cx="899954" cy="908720"/>
              </a:xfrm>
              <a:prstGeom prst="rect">
                <a:avLst/>
              </a:prstGeom>
              <a:noFill/>
              <a:ln w="9525">
                <a:noFill/>
                <a:miter lim="800000"/>
                <a:headEnd/>
                <a:tailEnd/>
              </a:ln>
            </p:spPr>
          </p:pic>
        </p:grpSp>
        <p:pic>
          <p:nvPicPr>
            <p:cNvPr id="6" name="Picture 25"/>
            <p:cNvPicPr>
              <a:picLocks noChangeAspect="1"/>
            </p:cNvPicPr>
            <p:nvPr/>
          </p:nvPicPr>
          <p:blipFill>
            <a:blip r:embed="rId4"/>
            <a:srcRect/>
            <a:stretch>
              <a:fillRect/>
            </a:stretch>
          </p:blipFill>
          <p:spPr bwMode="auto">
            <a:xfrm>
              <a:off x="7884368" y="548680"/>
              <a:ext cx="793804" cy="648072"/>
            </a:xfrm>
            <a:prstGeom prst="rect">
              <a:avLst/>
            </a:prstGeom>
            <a:noFill/>
            <a:ln w="9525">
              <a:noFill/>
              <a:miter lim="800000"/>
              <a:headEnd/>
              <a:tailEnd/>
            </a:ln>
          </p:spPr>
        </p:pic>
        <p:pic>
          <p:nvPicPr>
            <p:cNvPr id="7" name="Picture 26"/>
            <p:cNvPicPr>
              <a:picLocks noChangeAspect="1"/>
            </p:cNvPicPr>
            <p:nvPr/>
          </p:nvPicPr>
          <p:blipFill>
            <a:blip r:embed="rId5"/>
            <a:srcRect/>
            <a:stretch>
              <a:fillRect/>
            </a:stretch>
          </p:blipFill>
          <p:spPr bwMode="auto">
            <a:xfrm>
              <a:off x="8678172" y="548680"/>
              <a:ext cx="778205" cy="648072"/>
            </a:xfrm>
            <a:prstGeom prst="rect">
              <a:avLst/>
            </a:prstGeom>
            <a:noFill/>
            <a:ln w="9525">
              <a:noFill/>
              <a:miter lim="800000"/>
              <a:headEnd/>
              <a:tailEnd/>
            </a:ln>
          </p:spPr>
        </p:pic>
      </p:grpSp>
      <p:sp>
        <p:nvSpPr>
          <p:cNvPr id="21" name="Rectangle 20"/>
          <p:cNvSpPr/>
          <p:nvPr/>
        </p:nvSpPr>
        <p:spPr>
          <a:xfrm>
            <a:off x="750313" y="2060848"/>
            <a:ext cx="8014391" cy="2831544"/>
          </a:xfrm>
          <a:prstGeom prst="rect">
            <a:avLst/>
          </a:prstGeom>
        </p:spPr>
        <p:txBody>
          <a:bodyPr wrap="square">
            <a:spAutoFit/>
          </a:bodyPr>
          <a:lstStyle/>
          <a:p>
            <a:pPr marL="285750" indent="-285750">
              <a:buClr>
                <a:schemeClr val="accent2"/>
              </a:buClr>
              <a:buFont typeface="Wingdings" panose="05000000000000000000" pitchFamily="2" charset="2"/>
              <a:buChar char="v"/>
            </a:pPr>
            <a:r>
              <a:rPr lang="el-GR" sz="2000" b="0" dirty="0" smtClean="0">
                <a:latin typeface="+mn-lt"/>
              </a:rPr>
              <a:t>Έχει ως απώτερο </a:t>
            </a:r>
            <a:r>
              <a:rPr lang="el-GR" sz="2000" b="0" dirty="0">
                <a:latin typeface="+mn-lt"/>
              </a:rPr>
              <a:t>σκοπό έχουν την επίτευξη αλληλεπίδρασης και επικοινωνίας </a:t>
            </a:r>
            <a:r>
              <a:rPr lang="el-GR" sz="2000" b="0" dirty="0" smtClean="0">
                <a:latin typeface="+mn-lt"/>
              </a:rPr>
              <a:t>μεταξύ </a:t>
            </a:r>
            <a:r>
              <a:rPr lang="el-GR" sz="2000" b="0" dirty="0">
                <a:latin typeface="+mn-lt"/>
              </a:rPr>
              <a:t>του ανθρώπινου νευρικού </a:t>
            </a:r>
            <a:r>
              <a:rPr lang="el-GR" sz="2000" b="0" dirty="0" smtClean="0">
                <a:latin typeface="+mn-lt"/>
              </a:rPr>
              <a:t>και </a:t>
            </a:r>
            <a:r>
              <a:rPr lang="el-GR" sz="2000" b="0" dirty="0">
                <a:latin typeface="+mn-lt"/>
              </a:rPr>
              <a:t>ενός </a:t>
            </a:r>
            <a:r>
              <a:rPr lang="el-GR" sz="2000" b="0" dirty="0" smtClean="0">
                <a:latin typeface="+mn-lt"/>
              </a:rPr>
              <a:t>υπολογιστή</a:t>
            </a:r>
          </a:p>
          <a:p>
            <a:pPr marL="285750" indent="-285750">
              <a:buClr>
                <a:schemeClr val="accent2"/>
              </a:buClr>
              <a:buFont typeface="Wingdings" panose="05000000000000000000" pitchFamily="2" charset="2"/>
              <a:buChar char="v"/>
            </a:pPr>
            <a:endParaRPr lang="el-GR" sz="2000" b="0" dirty="0" smtClean="0">
              <a:latin typeface="+mn-lt"/>
            </a:endParaRPr>
          </a:p>
          <a:p>
            <a:pPr marL="285750" indent="-285750">
              <a:buClr>
                <a:schemeClr val="accent2"/>
              </a:buClr>
              <a:buFont typeface="Wingdings" panose="05000000000000000000" pitchFamily="2" charset="2"/>
              <a:buChar char="v"/>
            </a:pPr>
            <a:r>
              <a:rPr lang="el-GR" sz="2000" b="0" dirty="0" smtClean="0">
                <a:latin typeface="+mn-lt"/>
              </a:rPr>
              <a:t>Το προγραμματιστικό περιβάλλον της </a:t>
            </a:r>
            <a:r>
              <a:rPr lang="el-GR" sz="2000" b="0" dirty="0" err="1" smtClean="0">
                <a:latin typeface="+mn-lt"/>
              </a:rPr>
              <a:t>διεπαφής</a:t>
            </a:r>
            <a:r>
              <a:rPr lang="el-GR" sz="2000" b="0" dirty="0" smtClean="0">
                <a:latin typeface="+mn-lt"/>
              </a:rPr>
              <a:t> θα πρέπει να</a:t>
            </a:r>
            <a:r>
              <a:rPr lang="en-US" sz="2000" b="0" dirty="0" smtClean="0">
                <a:latin typeface="+mn-lt"/>
              </a:rPr>
              <a:t>:</a:t>
            </a:r>
          </a:p>
          <a:p>
            <a:pPr marL="742950" lvl="1" indent="-285750">
              <a:buClr>
                <a:schemeClr val="tx1"/>
              </a:buClr>
              <a:buFont typeface="Arial" panose="020B0604020202020204" pitchFamily="34" charset="0"/>
              <a:buChar char="•"/>
            </a:pPr>
            <a:r>
              <a:rPr lang="el-GR" sz="2000" b="0" dirty="0" smtClean="0">
                <a:latin typeface="+mn-lt"/>
              </a:rPr>
              <a:t>“διαβάσει</a:t>
            </a:r>
            <a:r>
              <a:rPr lang="el-GR" sz="2000" b="0" dirty="0">
                <a:latin typeface="+mn-lt"/>
              </a:rPr>
              <a:t>” την </a:t>
            </a:r>
            <a:r>
              <a:rPr lang="el-GR" sz="2000" b="0" dirty="0" smtClean="0">
                <a:latin typeface="+mn-lt"/>
              </a:rPr>
              <a:t>πυροδότηση </a:t>
            </a:r>
            <a:r>
              <a:rPr lang="el-GR" sz="2000" b="0" dirty="0">
                <a:latin typeface="+mn-lt"/>
              </a:rPr>
              <a:t>των </a:t>
            </a:r>
            <a:r>
              <a:rPr lang="el-GR" sz="2000" b="0" dirty="0" smtClean="0">
                <a:latin typeface="+mn-lt"/>
              </a:rPr>
              <a:t>νευρώνων</a:t>
            </a:r>
            <a:endParaRPr lang="en-US" sz="2000" b="0" dirty="0" smtClean="0">
              <a:latin typeface="+mn-lt"/>
            </a:endParaRPr>
          </a:p>
          <a:p>
            <a:pPr marL="742950" lvl="1" indent="-285750">
              <a:buClr>
                <a:schemeClr val="tx1"/>
              </a:buClr>
              <a:buFont typeface="Arial" panose="020B0604020202020204" pitchFamily="34" charset="0"/>
              <a:buChar char="•"/>
            </a:pPr>
            <a:r>
              <a:rPr lang="el-GR" sz="2000" b="0" dirty="0" smtClean="0">
                <a:latin typeface="+mn-lt"/>
              </a:rPr>
              <a:t>να </a:t>
            </a:r>
            <a:r>
              <a:rPr lang="el-GR" sz="2000" b="0" dirty="0">
                <a:latin typeface="+mn-lt"/>
              </a:rPr>
              <a:t>“ερμηνεύσει” αυτή την </a:t>
            </a:r>
            <a:r>
              <a:rPr lang="el-GR" sz="2000" b="0" dirty="0" smtClean="0">
                <a:latin typeface="+mn-lt"/>
              </a:rPr>
              <a:t>πυροδότηση</a:t>
            </a:r>
            <a:endParaRPr lang="en-US" sz="2000" b="0" dirty="0" smtClean="0">
              <a:latin typeface="+mn-lt"/>
            </a:endParaRPr>
          </a:p>
          <a:p>
            <a:pPr marL="742950" lvl="1" indent="-285750">
              <a:buClr>
                <a:schemeClr val="tx1"/>
              </a:buClr>
              <a:buFont typeface="Arial" panose="020B0604020202020204" pitchFamily="34" charset="0"/>
              <a:buChar char="•"/>
            </a:pPr>
            <a:r>
              <a:rPr lang="el-GR" sz="2000" b="0" dirty="0" smtClean="0">
                <a:latin typeface="+mn-lt"/>
              </a:rPr>
              <a:t>να </a:t>
            </a:r>
            <a:r>
              <a:rPr lang="el-GR" sz="2000" b="0" dirty="0">
                <a:latin typeface="+mn-lt"/>
              </a:rPr>
              <a:t>εκτελέσει την αντίστοιχη λειτουργία που συνδέεται με την ερμηνεία της πυροδότησής </a:t>
            </a:r>
            <a:r>
              <a:rPr lang="el-GR" sz="2000" b="0" dirty="0" smtClean="0">
                <a:latin typeface="+mn-lt"/>
              </a:rPr>
              <a:t>τους</a:t>
            </a:r>
            <a:endParaRPr lang="en-US" sz="2000" b="0" dirty="0" smtClean="0">
              <a:latin typeface="+mn-lt"/>
            </a:endParaRPr>
          </a:p>
          <a:p>
            <a:pPr marL="285750" indent="-285750">
              <a:buClr>
                <a:schemeClr val="accent2"/>
              </a:buClr>
              <a:buFont typeface="Wingdings" panose="05000000000000000000" pitchFamily="2" charset="2"/>
              <a:buChar char="v"/>
            </a:pPr>
            <a:endParaRPr lang="el-GR" dirty="0"/>
          </a:p>
        </p:txBody>
      </p:sp>
      <p:sp>
        <p:nvSpPr>
          <p:cNvPr id="22" name="Rectangle 21"/>
          <p:cNvSpPr/>
          <p:nvPr/>
        </p:nvSpPr>
        <p:spPr>
          <a:xfrm>
            <a:off x="750314" y="1268760"/>
            <a:ext cx="7937987"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smtClean="0">
                <a:solidFill>
                  <a:srgbClr val="333333"/>
                </a:solidFill>
              </a:rPr>
              <a:t>Δημιουργία </a:t>
            </a:r>
            <a:r>
              <a:rPr lang="el-GR" sz="2300" dirty="0" err="1" smtClean="0">
                <a:solidFill>
                  <a:srgbClr val="333333"/>
                </a:solidFill>
              </a:rPr>
              <a:t>διεπαφής</a:t>
            </a:r>
            <a:r>
              <a:rPr lang="el-GR" sz="2300" dirty="0" smtClean="0">
                <a:solidFill>
                  <a:srgbClr val="333333"/>
                </a:solidFill>
              </a:rPr>
              <a:t> ανθρώπου/υπολογιστή</a:t>
            </a:r>
            <a:endParaRPr lang="el-GR" sz="2300" dirty="0">
              <a:solidFill>
                <a:srgbClr val="333333"/>
              </a:solidFill>
            </a:endParaRPr>
          </a:p>
        </p:txBody>
      </p:sp>
      <p:pic>
        <p:nvPicPr>
          <p:cNvPr id="6146" name="Picture 2" descr="http://www.tech-faq.com/wp-content/uploads/Brain-Computer-Interfa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6356" y="4612096"/>
            <a:ext cx="3246057" cy="225010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750313" y="4865955"/>
            <a:ext cx="4800978" cy="1323439"/>
          </a:xfrm>
          <a:prstGeom prst="rect">
            <a:avLst/>
          </a:prstGeom>
        </p:spPr>
        <p:txBody>
          <a:bodyPr wrap="square">
            <a:spAutoFit/>
          </a:bodyPr>
          <a:lstStyle/>
          <a:p>
            <a:pPr marL="285750" lvl="0" indent="-285750">
              <a:buClr>
                <a:srgbClr val="9CB084"/>
              </a:buClr>
              <a:buFont typeface="Wingdings" panose="05000000000000000000" pitchFamily="2" charset="2"/>
              <a:buChar char="v"/>
            </a:pPr>
            <a:r>
              <a:rPr lang="el-GR" sz="2000" b="0" dirty="0">
                <a:solidFill>
                  <a:prstClr val="white"/>
                </a:solidFill>
                <a:latin typeface="+mn-lt"/>
              </a:rPr>
              <a:t>Στις πρώτες έρευνας (1999) ο Δρ. </a:t>
            </a:r>
            <a:r>
              <a:rPr lang="en-US" sz="2000" b="0" dirty="0">
                <a:solidFill>
                  <a:prstClr val="white"/>
                </a:solidFill>
                <a:latin typeface="+mn-lt"/>
              </a:rPr>
              <a:t>Chapin </a:t>
            </a:r>
            <a:r>
              <a:rPr lang="el-GR" sz="2000" b="0" dirty="0">
                <a:solidFill>
                  <a:prstClr val="white"/>
                </a:solidFill>
                <a:latin typeface="+mn-lt"/>
              </a:rPr>
              <a:t>εκπαίδευσε ποντίκια ώστε  να κινούν ένα στοιχειώδες τεχνητό “χέρι” προκειμένου να λάβουν νερό.</a:t>
            </a:r>
          </a:p>
        </p:txBody>
      </p:sp>
    </p:spTree>
    <p:extLst>
      <p:ext uri="{BB962C8B-B14F-4D97-AF65-F5344CB8AC3E}">
        <p14:creationId xmlns:p14="http://schemas.microsoft.com/office/powerpoint/2010/main" val="1076877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a:grpSpLocks/>
          </p:cNvGrpSpPr>
          <p:nvPr/>
        </p:nvGrpSpPr>
        <p:grpSpPr bwMode="auto">
          <a:xfrm>
            <a:off x="-1588" y="365125"/>
            <a:ext cx="9144001" cy="719138"/>
            <a:chOff x="36512" y="548680"/>
            <a:chExt cx="9419865" cy="648072"/>
          </a:xfrm>
        </p:grpSpPr>
        <p:grpSp>
          <p:nvGrpSpPr>
            <p:cNvPr id="5" name="Group 2"/>
            <p:cNvGrpSpPr>
              <a:grpSpLocks/>
            </p:cNvGrpSpPr>
            <p:nvPr/>
          </p:nvGrpSpPr>
          <p:grpSpPr bwMode="auto">
            <a:xfrm>
              <a:off x="36512" y="548680"/>
              <a:ext cx="7847856" cy="648072"/>
              <a:chOff x="36512" y="548680"/>
              <a:chExt cx="9075642" cy="908720"/>
            </a:xfrm>
          </p:grpSpPr>
          <p:grpSp>
            <p:nvGrpSpPr>
              <p:cNvPr id="8" name="Group 1"/>
              <p:cNvGrpSpPr>
                <a:grpSpLocks/>
              </p:cNvGrpSpPr>
              <p:nvPr/>
            </p:nvGrpSpPr>
            <p:grpSpPr bwMode="auto">
              <a:xfrm>
                <a:off x="36512" y="548680"/>
                <a:ext cx="7271792" cy="908720"/>
                <a:chOff x="532524" y="548680"/>
                <a:chExt cx="7271792" cy="908720"/>
              </a:xfrm>
            </p:grpSpPr>
            <p:grpSp>
              <p:nvGrpSpPr>
                <p:cNvPr id="11" name="Group 13"/>
                <p:cNvGrpSpPr>
                  <a:grpSpLocks/>
                </p:cNvGrpSpPr>
                <p:nvPr/>
              </p:nvGrpSpPr>
              <p:grpSpPr bwMode="auto">
                <a:xfrm>
                  <a:off x="532524" y="548680"/>
                  <a:ext cx="3635896" cy="908720"/>
                  <a:chOff x="0" y="2348880"/>
                  <a:chExt cx="9144000" cy="1846947"/>
                </a:xfrm>
              </p:grpSpPr>
              <p:pic>
                <p:nvPicPr>
                  <p:cNvPr id="17" name="Picture 14"/>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8" name="Picture 15"/>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9" name="Picture 16"/>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20" name="Picture 17"/>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nvGrpSpPr>
                <p:cNvPr id="12" name="Group 18"/>
                <p:cNvGrpSpPr>
                  <a:grpSpLocks/>
                </p:cNvGrpSpPr>
                <p:nvPr/>
              </p:nvGrpSpPr>
              <p:grpSpPr bwMode="auto">
                <a:xfrm>
                  <a:off x="4168420" y="548680"/>
                  <a:ext cx="3635896" cy="908720"/>
                  <a:chOff x="0" y="2348880"/>
                  <a:chExt cx="9144000" cy="1846947"/>
                </a:xfrm>
              </p:grpSpPr>
              <p:pic>
                <p:nvPicPr>
                  <p:cNvPr id="13" name="Picture 19"/>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4" name="Picture 20"/>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5" name="Picture 21"/>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6" name="Picture 22"/>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pic>
            <p:nvPicPr>
              <p:cNvPr id="9" name="Picture 23"/>
              <p:cNvPicPr>
                <a:picLocks noChangeAspect="1"/>
              </p:cNvPicPr>
              <p:nvPr/>
            </p:nvPicPr>
            <p:blipFill>
              <a:blip r:embed="rId2"/>
              <a:srcRect/>
              <a:stretch>
                <a:fillRect/>
              </a:stretch>
            </p:blipFill>
            <p:spPr bwMode="auto">
              <a:xfrm>
                <a:off x="7294206" y="548680"/>
                <a:ext cx="917994" cy="908720"/>
              </a:xfrm>
              <a:prstGeom prst="rect">
                <a:avLst/>
              </a:prstGeom>
              <a:noFill/>
              <a:ln w="9525">
                <a:noFill/>
                <a:miter lim="800000"/>
                <a:headEnd/>
                <a:tailEnd/>
              </a:ln>
            </p:spPr>
          </p:pic>
          <p:pic>
            <p:nvPicPr>
              <p:cNvPr id="10" name="Picture 24"/>
              <p:cNvPicPr>
                <a:picLocks noChangeAspect="1"/>
              </p:cNvPicPr>
              <p:nvPr/>
            </p:nvPicPr>
            <p:blipFill>
              <a:blip r:embed="rId3"/>
              <a:srcRect/>
              <a:stretch>
                <a:fillRect/>
              </a:stretch>
            </p:blipFill>
            <p:spPr bwMode="auto">
              <a:xfrm>
                <a:off x="8212200" y="548680"/>
                <a:ext cx="899954" cy="908720"/>
              </a:xfrm>
              <a:prstGeom prst="rect">
                <a:avLst/>
              </a:prstGeom>
              <a:noFill/>
              <a:ln w="9525">
                <a:noFill/>
                <a:miter lim="800000"/>
                <a:headEnd/>
                <a:tailEnd/>
              </a:ln>
            </p:spPr>
          </p:pic>
        </p:grpSp>
        <p:pic>
          <p:nvPicPr>
            <p:cNvPr id="6" name="Picture 25"/>
            <p:cNvPicPr>
              <a:picLocks noChangeAspect="1"/>
            </p:cNvPicPr>
            <p:nvPr/>
          </p:nvPicPr>
          <p:blipFill>
            <a:blip r:embed="rId4"/>
            <a:srcRect/>
            <a:stretch>
              <a:fillRect/>
            </a:stretch>
          </p:blipFill>
          <p:spPr bwMode="auto">
            <a:xfrm>
              <a:off x="7884368" y="548680"/>
              <a:ext cx="793804" cy="648072"/>
            </a:xfrm>
            <a:prstGeom prst="rect">
              <a:avLst/>
            </a:prstGeom>
            <a:noFill/>
            <a:ln w="9525">
              <a:noFill/>
              <a:miter lim="800000"/>
              <a:headEnd/>
              <a:tailEnd/>
            </a:ln>
          </p:spPr>
        </p:pic>
        <p:pic>
          <p:nvPicPr>
            <p:cNvPr id="7" name="Picture 26"/>
            <p:cNvPicPr>
              <a:picLocks noChangeAspect="1"/>
            </p:cNvPicPr>
            <p:nvPr/>
          </p:nvPicPr>
          <p:blipFill>
            <a:blip r:embed="rId5"/>
            <a:srcRect/>
            <a:stretch>
              <a:fillRect/>
            </a:stretch>
          </p:blipFill>
          <p:spPr bwMode="auto">
            <a:xfrm>
              <a:off x="8678172" y="548680"/>
              <a:ext cx="778205" cy="648072"/>
            </a:xfrm>
            <a:prstGeom prst="rect">
              <a:avLst/>
            </a:prstGeom>
            <a:noFill/>
            <a:ln w="9525">
              <a:noFill/>
              <a:miter lim="800000"/>
              <a:headEnd/>
              <a:tailEnd/>
            </a:ln>
          </p:spPr>
        </p:pic>
      </p:grpSp>
      <p:sp>
        <p:nvSpPr>
          <p:cNvPr id="21" name="Rectangle 20"/>
          <p:cNvSpPr/>
          <p:nvPr/>
        </p:nvSpPr>
        <p:spPr>
          <a:xfrm>
            <a:off x="750314" y="1268760"/>
            <a:ext cx="7937987"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smtClean="0">
                <a:solidFill>
                  <a:srgbClr val="333333"/>
                </a:solidFill>
              </a:rPr>
              <a:t>Το μέλλον…</a:t>
            </a:r>
            <a:endParaRPr lang="el-GR" sz="2300" dirty="0">
              <a:solidFill>
                <a:srgbClr val="333333"/>
              </a:solidFill>
            </a:endParaRPr>
          </a:p>
        </p:txBody>
      </p:sp>
      <p:sp>
        <p:nvSpPr>
          <p:cNvPr id="22" name="Rectangle 21"/>
          <p:cNvSpPr/>
          <p:nvPr/>
        </p:nvSpPr>
        <p:spPr>
          <a:xfrm>
            <a:off x="750313" y="1988840"/>
            <a:ext cx="7937987" cy="2585323"/>
          </a:xfrm>
          <a:prstGeom prst="rect">
            <a:avLst/>
          </a:prstGeom>
        </p:spPr>
        <p:txBody>
          <a:bodyPr wrap="square">
            <a:spAutoFit/>
          </a:bodyPr>
          <a:lstStyle/>
          <a:p>
            <a:pPr marL="285750" indent="-285750">
              <a:buClr>
                <a:schemeClr val="accent2"/>
              </a:buClr>
              <a:buFont typeface="Wingdings" panose="05000000000000000000" pitchFamily="2" charset="2"/>
              <a:buChar char="v"/>
            </a:pPr>
            <a:r>
              <a:rPr lang="el-GR" sz="2400" b="0" dirty="0" smtClean="0">
                <a:latin typeface="+mn-lt"/>
              </a:rPr>
              <a:t>Επιταχύνει την απόκτηση γνώσης</a:t>
            </a:r>
          </a:p>
          <a:p>
            <a:pPr marL="800100" lvl="1" indent="-342900">
              <a:buClr>
                <a:srgbClr val="FFFFFF"/>
              </a:buClr>
              <a:buFont typeface="Arial" panose="020B0604020202020204" pitchFamily="34" charset="0"/>
              <a:buChar char="•"/>
            </a:pPr>
            <a:r>
              <a:rPr lang="el-GR" sz="2000" b="0" dirty="0" smtClean="0">
                <a:latin typeface="+mn-lt"/>
              </a:rPr>
              <a:t>Ερευνητές μελέτησαν τον τρόπο λειτουργίας του εγκεφάλου έμπειρων πιλοτών κατά τη διάρκεια της πτήσης και με κατάλληλες μεθόδους διέγειραν τον εγκέφαλο εκπαιδευόμενων, ώστε να αναπτύξουν γρηγορότερα τις δεξιότητές τους στην πτήση αεροσκαφών</a:t>
            </a:r>
          </a:p>
          <a:p>
            <a:pPr marL="742950" lvl="1" indent="-285750">
              <a:buClr>
                <a:schemeClr val="accent2"/>
              </a:buClr>
              <a:buFont typeface="Wingdings" panose="05000000000000000000" pitchFamily="2" charset="2"/>
              <a:buChar char="v"/>
            </a:pPr>
            <a:endParaRPr lang="el-GR" sz="2000" b="0" dirty="0" smtClean="0">
              <a:latin typeface="+mn-lt"/>
            </a:endParaRPr>
          </a:p>
          <a:p>
            <a:pPr>
              <a:buClr>
                <a:schemeClr val="accent2"/>
              </a:buClr>
            </a:pPr>
            <a:endParaRPr lang="el-GR" b="0" dirty="0"/>
          </a:p>
        </p:txBody>
      </p:sp>
      <p:pic>
        <p:nvPicPr>
          <p:cNvPr id="8194" name="Picture 2" descr="http://www.technovelgy.com/graphics/content12/brain-controlled-airpla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8445" y="4011540"/>
            <a:ext cx="4283968" cy="284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396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a:grpSpLocks/>
          </p:cNvGrpSpPr>
          <p:nvPr/>
        </p:nvGrpSpPr>
        <p:grpSpPr bwMode="auto">
          <a:xfrm>
            <a:off x="-1588" y="365125"/>
            <a:ext cx="9144001" cy="719138"/>
            <a:chOff x="36512" y="548680"/>
            <a:chExt cx="9419865" cy="648072"/>
          </a:xfrm>
        </p:grpSpPr>
        <p:grpSp>
          <p:nvGrpSpPr>
            <p:cNvPr id="5" name="Group 2"/>
            <p:cNvGrpSpPr>
              <a:grpSpLocks/>
            </p:cNvGrpSpPr>
            <p:nvPr/>
          </p:nvGrpSpPr>
          <p:grpSpPr bwMode="auto">
            <a:xfrm>
              <a:off x="36512" y="548680"/>
              <a:ext cx="7847856" cy="648072"/>
              <a:chOff x="36512" y="548680"/>
              <a:chExt cx="9075642" cy="908720"/>
            </a:xfrm>
          </p:grpSpPr>
          <p:grpSp>
            <p:nvGrpSpPr>
              <p:cNvPr id="8" name="Group 1"/>
              <p:cNvGrpSpPr>
                <a:grpSpLocks/>
              </p:cNvGrpSpPr>
              <p:nvPr/>
            </p:nvGrpSpPr>
            <p:grpSpPr bwMode="auto">
              <a:xfrm>
                <a:off x="36512" y="548680"/>
                <a:ext cx="7271792" cy="908720"/>
                <a:chOff x="532524" y="548680"/>
                <a:chExt cx="7271792" cy="908720"/>
              </a:xfrm>
            </p:grpSpPr>
            <p:grpSp>
              <p:nvGrpSpPr>
                <p:cNvPr id="11" name="Group 13"/>
                <p:cNvGrpSpPr>
                  <a:grpSpLocks/>
                </p:cNvGrpSpPr>
                <p:nvPr/>
              </p:nvGrpSpPr>
              <p:grpSpPr bwMode="auto">
                <a:xfrm>
                  <a:off x="532524" y="548680"/>
                  <a:ext cx="3635896" cy="908720"/>
                  <a:chOff x="0" y="2348880"/>
                  <a:chExt cx="9144000" cy="1846947"/>
                </a:xfrm>
              </p:grpSpPr>
              <p:pic>
                <p:nvPicPr>
                  <p:cNvPr id="17" name="Picture 14"/>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8" name="Picture 15"/>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9" name="Picture 16"/>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20" name="Picture 17"/>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nvGrpSpPr>
                <p:cNvPr id="12" name="Group 18"/>
                <p:cNvGrpSpPr>
                  <a:grpSpLocks/>
                </p:cNvGrpSpPr>
                <p:nvPr/>
              </p:nvGrpSpPr>
              <p:grpSpPr bwMode="auto">
                <a:xfrm>
                  <a:off x="4168420" y="548680"/>
                  <a:ext cx="3635896" cy="908720"/>
                  <a:chOff x="0" y="2348880"/>
                  <a:chExt cx="9144000" cy="1846947"/>
                </a:xfrm>
              </p:grpSpPr>
              <p:pic>
                <p:nvPicPr>
                  <p:cNvPr id="13" name="Picture 19"/>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4" name="Picture 20"/>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5" name="Picture 21"/>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6" name="Picture 22"/>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pic>
            <p:nvPicPr>
              <p:cNvPr id="9" name="Picture 23"/>
              <p:cNvPicPr>
                <a:picLocks noChangeAspect="1"/>
              </p:cNvPicPr>
              <p:nvPr/>
            </p:nvPicPr>
            <p:blipFill>
              <a:blip r:embed="rId2"/>
              <a:srcRect/>
              <a:stretch>
                <a:fillRect/>
              </a:stretch>
            </p:blipFill>
            <p:spPr bwMode="auto">
              <a:xfrm>
                <a:off x="7294206" y="548680"/>
                <a:ext cx="917994" cy="908720"/>
              </a:xfrm>
              <a:prstGeom prst="rect">
                <a:avLst/>
              </a:prstGeom>
              <a:noFill/>
              <a:ln w="9525">
                <a:noFill/>
                <a:miter lim="800000"/>
                <a:headEnd/>
                <a:tailEnd/>
              </a:ln>
            </p:spPr>
          </p:pic>
          <p:pic>
            <p:nvPicPr>
              <p:cNvPr id="10" name="Picture 24"/>
              <p:cNvPicPr>
                <a:picLocks noChangeAspect="1"/>
              </p:cNvPicPr>
              <p:nvPr/>
            </p:nvPicPr>
            <p:blipFill>
              <a:blip r:embed="rId3"/>
              <a:srcRect/>
              <a:stretch>
                <a:fillRect/>
              </a:stretch>
            </p:blipFill>
            <p:spPr bwMode="auto">
              <a:xfrm>
                <a:off x="8212200" y="548680"/>
                <a:ext cx="899954" cy="908720"/>
              </a:xfrm>
              <a:prstGeom prst="rect">
                <a:avLst/>
              </a:prstGeom>
              <a:noFill/>
              <a:ln w="9525">
                <a:noFill/>
                <a:miter lim="800000"/>
                <a:headEnd/>
                <a:tailEnd/>
              </a:ln>
            </p:spPr>
          </p:pic>
        </p:grpSp>
        <p:pic>
          <p:nvPicPr>
            <p:cNvPr id="6" name="Picture 25"/>
            <p:cNvPicPr>
              <a:picLocks noChangeAspect="1"/>
            </p:cNvPicPr>
            <p:nvPr/>
          </p:nvPicPr>
          <p:blipFill>
            <a:blip r:embed="rId4"/>
            <a:srcRect/>
            <a:stretch>
              <a:fillRect/>
            </a:stretch>
          </p:blipFill>
          <p:spPr bwMode="auto">
            <a:xfrm>
              <a:off x="7884368" y="548680"/>
              <a:ext cx="793804" cy="648072"/>
            </a:xfrm>
            <a:prstGeom prst="rect">
              <a:avLst/>
            </a:prstGeom>
            <a:noFill/>
            <a:ln w="9525">
              <a:noFill/>
              <a:miter lim="800000"/>
              <a:headEnd/>
              <a:tailEnd/>
            </a:ln>
          </p:spPr>
        </p:pic>
        <p:pic>
          <p:nvPicPr>
            <p:cNvPr id="7" name="Picture 26"/>
            <p:cNvPicPr>
              <a:picLocks noChangeAspect="1"/>
            </p:cNvPicPr>
            <p:nvPr/>
          </p:nvPicPr>
          <p:blipFill>
            <a:blip r:embed="rId5"/>
            <a:srcRect/>
            <a:stretch>
              <a:fillRect/>
            </a:stretch>
          </p:blipFill>
          <p:spPr bwMode="auto">
            <a:xfrm>
              <a:off x="8678172" y="548680"/>
              <a:ext cx="778205" cy="648072"/>
            </a:xfrm>
            <a:prstGeom prst="rect">
              <a:avLst/>
            </a:prstGeom>
            <a:noFill/>
            <a:ln w="9525">
              <a:noFill/>
              <a:miter lim="800000"/>
              <a:headEnd/>
              <a:tailEnd/>
            </a:ln>
          </p:spPr>
        </p:pic>
      </p:grpSp>
      <p:sp>
        <p:nvSpPr>
          <p:cNvPr id="21" name="Rectangle 20"/>
          <p:cNvSpPr/>
          <p:nvPr/>
        </p:nvSpPr>
        <p:spPr>
          <a:xfrm>
            <a:off x="1148583" y="1340768"/>
            <a:ext cx="7041617" cy="792088"/>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smtClean="0">
                <a:solidFill>
                  <a:srgbClr val="333333"/>
                </a:solidFill>
              </a:rPr>
              <a:t>Το εργαστήριο επεξεργασίας του γνωστικού σήματος (ΕΚΕΤΑ/ΙΠΤΗΛ)</a:t>
            </a:r>
            <a:endParaRPr lang="el-GR" sz="2300" dirty="0">
              <a:solidFill>
                <a:srgbClr val="333333"/>
              </a:solidFill>
            </a:endParaRPr>
          </a:p>
        </p:txBody>
      </p:sp>
      <p:sp>
        <p:nvSpPr>
          <p:cNvPr id="22" name="Rectangle 21"/>
          <p:cNvSpPr/>
          <p:nvPr/>
        </p:nvSpPr>
        <p:spPr>
          <a:xfrm>
            <a:off x="1350" y="2348880"/>
            <a:ext cx="7272808" cy="2769989"/>
          </a:xfrm>
          <a:prstGeom prst="rect">
            <a:avLst/>
          </a:prstGeom>
        </p:spPr>
        <p:txBody>
          <a:bodyPr wrap="square">
            <a:spAutoFit/>
          </a:bodyPr>
          <a:lstStyle/>
          <a:p>
            <a:pPr marL="287338" indent="-287338">
              <a:buClr>
                <a:schemeClr val="accent2"/>
              </a:buClr>
              <a:buFont typeface="Wingdings" pitchFamily="2" charset="2"/>
              <a:buChar char="v"/>
            </a:pPr>
            <a:r>
              <a:rPr lang="el-GR" sz="2400" b="0" dirty="0" smtClean="0">
                <a:latin typeface="+mn-lt"/>
              </a:rPr>
              <a:t>Εξοπλισμός εργαστήριου</a:t>
            </a:r>
            <a:endParaRPr lang="en-US" sz="2400" b="0" dirty="0" smtClean="0">
              <a:latin typeface="+mn-lt"/>
            </a:endParaRPr>
          </a:p>
          <a:p>
            <a:pPr marL="287338" indent="-287338"/>
            <a:endParaRPr lang="en-US" sz="1000" b="0" dirty="0">
              <a:latin typeface="+mn-lt"/>
            </a:endParaRPr>
          </a:p>
          <a:p>
            <a:pPr marL="739775" lvl="1" indent="-282575">
              <a:buFont typeface="Arial" charset="0"/>
              <a:buChar char="•"/>
            </a:pPr>
            <a:r>
              <a:rPr lang="el-GR" sz="2000" b="0" dirty="0" smtClean="0">
                <a:latin typeface="+mn-lt"/>
              </a:rPr>
              <a:t>Εγκεφαλογράφος υψηλής συχνότητας (</a:t>
            </a:r>
            <a:r>
              <a:rPr lang="en-US" sz="2000" b="0" dirty="0" smtClean="0">
                <a:latin typeface="+mn-lt"/>
              </a:rPr>
              <a:t>Geodesic EEG System – GES 300) </a:t>
            </a:r>
            <a:endParaRPr lang="en-US" sz="2000" b="0" dirty="0">
              <a:latin typeface="+mn-lt"/>
            </a:endParaRPr>
          </a:p>
          <a:p>
            <a:pPr marL="739775" lvl="1" indent="-282575">
              <a:buFont typeface="Arial" charset="0"/>
              <a:buChar char="•"/>
            </a:pPr>
            <a:r>
              <a:rPr lang="el-GR" sz="2000" b="0" dirty="0">
                <a:latin typeface="+mn-lt"/>
              </a:rPr>
              <a:t>Α</a:t>
            </a:r>
            <a:r>
              <a:rPr lang="el-GR" sz="2000" b="0" dirty="0" smtClean="0">
                <a:latin typeface="+mn-lt"/>
              </a:rPr>
              <a:t>νιχνευτής οφθαλμικών κινήσεων </a:t>
            </a:r>
            <a:r>
              <a:rPr lang="en-US" sz="2000" b="0" dirty="0" smtClean="0">
                <a:latin typeface="+mn-lt"/>
              </a:rPr>
              <a:t>(SMI </a:t>
            </a:r>
            <a:r>
              <a:rPr lang="en-US" sz="2000" b="0" dirty="0" err="1" smtClean="0">
                <a:latin typeface="+mn-lt"/>
              </a:rPr>
              <a:t>REDn</a:t>
            </a:r>
            <a:r>
              <a:rPr lang="en-US" sz="2000" b="0" dirty="0" smtClean="0">
                <a:latin typeface="+mn-lt"/>
              </a:rPr>
              <a:t>)</a:t>
            </a:r>
            <a:endParaRPr lang="el-GR" sz="2000" b="0" dirty="0" smtClean="0">
              <a:latin typeface="+mn-lt"/>
            </a:endParaRPr>
          </a:p>
          <a:p>
            <a:pPr marL="739775" lvl="1" indent="-282575">
              <a:buFont typeface="Arial" charset="0"/>
              <a:buChar char="•"/>
            </a:pPr>
            <a:r>
              <a:rPr lang="el-GR" sz="2000" b="0" dirty="0" smtClean="0">
                <a:latin typeface="+mn-lt"/>
              </a:rPr>
              <a:t>Εγκεφαλογράφος </a:t>
            </a:r>
            <a:r>
              <a:rPr lang="en-US" sz="2000" b="0" dirty="0" err="1" smtClean="0">
                <a:latin typeface="+mn-lt"/>
              </a:rPr>
              <a:t>Emotiv</a:t>
            </a:r>
            <a:r>
              <a:rPr lang="en-US" sz="2000" b="0" dirty="0" smtClean="0">
                <a:latin typeface="+mn-lt"/>
              </a:rPr>
              <a:t> </a:t>
            </a:r>
            <a:r>
              <a:rPr lang="en-US" sz="2000" b="0" dirty="0" err="1" smtClean="0">
                <a:latin typeface="+mn-lt"/>
              </a:rPr>
              <a:t>Epoc</a:t>
            </a:r>
            <a:endParaRPr lang="en-US" sz="2000" b="0" dirty="0" smtClean="0">
              <a:latin typeface="+mn-lt"/>
            </a:endParaRPr>
          </a:p>
          <a:p>
            <a:pPr marL="739775" lvl="1" indent="-282575">
              <a:buFont typeface="Arial" charset="0"/>
              <a:buChar char="•"/>
            </a:pPr>
            <a:r>
              <a:rPr lang="el-GR" sz="2000" b="0" dirty="0" smtClean="0">
                <a:latin typeface="+mn-lt"/>
              </a:rPr>
              <a:t>Εγκεφαλογράφος </a:t>
            </a:r>
            <a:r>
              <a:rPr lang="en-US" sz="2000" b="0" dirty="0" err="1" smtClean="0">
                <a:latin typeface="+mn-lt"/>
              </a:rPr>
              <a:t>Emotiv</a:t>
            </a:r>
            <a:r>
              <a:rPr lang="en-US" sz="2000" b="0" dirty="0" smtClean="0">
                <a:latin typeface="+mn-lt"/>
              </a:rPr>
              <a:t> Insight</a:t>
            </a:r>
          </a:p>
          <a:p>
            <a:pPr marL="739775" lvl="1" indent="-282575">
              <a:buFont typeface="Arial" charset="0"/>
              <a:buChar char="•"/>
            </a:pPr>
            <a:r>
              <a:rPr lang="el-GR" sz="2000" b="0" dirty="0" smtClean="0">
                <a:latin typeface="+mn-lt"/>
              </a:rPr>
              <a:t>Αισθητήρας </a:t>
            </a:r>
            <a:r>
              <a:rPr lang="en-US" sz="2000" b="0" dirty="0">
                <a:latin typeface="+mn-lt"/>
              </a:rPr>
              <a:t>Shimmer3 GSR+ </a:t>
            </a:r>
            <a:br>
              <a:rPr lang="en-US" sz="2000" b="0" dirty="0">
                <a:latin typeface="+mn-lt"/>
              </a:rPr>
            </a:br>
            <a:endParaRPr lang="en-US" sz="2000" b="0" dirty="0">
              <a:latin typeface="+mn-lt"/>
            </a:endParaRPr>
          </a:p>
        </p:txBody>
      </p:sp>
      <p:pic>
        <p:nvPicPr>
          <p:cNvPr id="23" name="Picture 33" descr="CAM00093"/>
          <p:cNvPicPr>
            <a:picLocks noChangeAspect="1" noChangeArrowheads="1"/>
          </p:cNvPicPr>
          <p:nvPr/>
        </p:nvPicPr>
        <p:blipFill>
          <a:blip r:embed="rId6"/>
          <a:srcRect l="44859" t="15450" r="11580" b="51169"/>
          <a:stretch>
            <a:fillRect/>
          </a:stretch>
        </p:blipFill>
        <p:spPr bwMode="auto">
          <a:xfrm>
            <a:off x="7427132" y="2327460"/>
            <a:ext cx="1319366" cy="1365548"/>
          </a:xfrm>
          <a:prstGeom prst="rect">
            <a:avLst/>
          </a:prstGeom>
          <a:noFill/>
          <a:ln w="9525">
            <a:noFill/>
            <a:miter lim="800000"/>
            <a:headEnd/>
            <a:tailEnd/>
          </a:ln>
        </p:spPr>
      </p:pic>
      <p:pic>
        <p:nvPicPr>
          <p:cNvPr id="24" name="Picture 12" descr="http://4.bp.blogspot.com/_0MxvFtwMtYQ/TOGAFUJfRcI/AAAAAAAAArE/jDSe2KD6xJE/s1600/smiRed5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0487" y="3284984"/>
            <a:ext cx="1376908" cy="99613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hplusmagazine.com/wp-content/uploads/2010/09/emotiv-headse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9193" y="4437112"/>
            <a:ext cx="1855243" cy="107826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dzmlsvv5f118.cloudfront.net/wp-content/uploads/2013/04/emotiv1.jpg?cc475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61608" y="4869160"/>
            <a:ext cx="2009908" cy="18030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shimmersensing.com/assets/images/content/product_images/1134/shimmer-gsr-photo-being-wor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0" y="4937511"/>
            <a:ext cx="3718067" cy="192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082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a:grpSpLocks/>
          </p:cNvGrpSpPr>
          <p:nvPr/>
        </p:nvGrpSpPr>
        <p:grpSpPr bwMode="auto">
          <a:xfrm>
            <a:off x="-1588" y="365125"/>
            <a:ext cx="9144001" cy="719138"/>
            <a:chOff x="36512" y="548680"/>
            <a:chExt cx="9419865" cy="648072"/>
          </a:xfrm>
        </p:grpSpPr>
        <p:grpSp>
          <p:nvGrpSpPr>
            <p:cNvPr id="5" name="Group 2"/>
            <p:cNvGrpSpPr>
              <a:grpSpLocks/>
            </p:cNvGrpSpPr>
            <p:nvPr/>
          </p:nvGrpSpPr>
          <p:grpSpPr bwMode="auto">
            <a:xfrm>
              <a:off x="36512" y="548680"/>
              <a:ext cx="7847856" cy="648072"/>
              <a:chOff x="36512" y="548680"/>
              <a:chExt cx="9075642" cy="908720"/>
            </a:xfrm>
          </p:grpSpPr>
          <p:grpSp>
            <p:nvGrpSpPr>
              <p:cNvPr id="8" name="Group 1"/>
              <p:cNvGrpSpPr>
                <a:grpSpLocks/>
              </p:cNvGrpSpPr>
              <p:nvPr/>
            </p:nvGrpSpPr>
            <p:grpSpPr bwMode="auto">
              <a:xfrm>
                <a:off x="36512" y="548680"/>
                <a:ext cx="7271792" cy="908720"/>
                <a:chOff x="532524" y="548680"/>
                <a:chExt cx="7271792" cy="908720"/>
              </a:xfrm>
            </p:grpSpPr>
            <p:grpSp>
              <p:nvGrpSpPr>
                <p:cNvPr id="11" name="Group 13"/>
                <p:cNvGrpSpPr>
                  <a:grpSpLocks/>
                </p:cNvGrpSpPr>
                <p:nvPr/>
              </p:nvGrpSpPr>
              <p:grpSpPr bwMode="auto">
                <a:xfrm>
                  <a:off x="532524" y="548680"/>
                  <a:ext cx="3635896" cy="908720"/>
                  <a:chOff x="0" y="2348880"/>
                  <a:chExt cx="9144000" cy="1846947"/>
                </a:xfrm>
              </p:grpSpPr>
              <p:pic>
                <p:nvPicPr>
                  <p:cNvPr id="17" name="Picture 14"/>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8" name="Picture 15"/>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9" name="Picture 16"/>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20" name="Picture 17"/>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nvGrpSpPr>
                <p:cNvPr id="12" name="Group 18"/>
                <p:cNvGrpSpPr>
                  <a:grpSpLocks/>
                </p:cNvGrpSpPr>
                <p:nvPr/>
              </p:nvGrpSpPr>
              <p:grpSpPr bwMode="auto">
                <a:xfrm>
                  <a:off x="4168420" y="548680"/>
                  <a:ext cx="3635896" cy="908720"/>
                  <a:chOff x="0" y="2348880"/>
                  <a:chExt cx="9144000" cy="1846947"/>
                </a:xfrm>
              </p:grpSpPr>
              <p:pic>
                <p:nvPicPr>
                  <p:cNvPr id="13" name="Picture 19"/>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4" name="Picture 20"/>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5" name="Picture 21"/>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6" name="Picture 22"/>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pic>
            <p:nvPicPr>
              <p:cNvPr id="9" name="Picture 23"/>
              <p:cNvPicPr>
                <a:picLocks noChangeAspect="1"/>
              </p:cNvPicPr>
              <p:nvPr/>
            </p:nvPicPr>
            <p:blipFill>
              <a:blip r:embed="rId2"/>
              <a:srcRect/>
              <a:stretch>
                <a:fillRect/>
              </a:stretch>
            </p:blipFill>
            <p:spPr bwMode="auto">
              <a:xfrm>
                <a:off x="7294206" y="548680"/>
                <a:ext cx="917994" cy="908720"/>
              </a:xfrm>
              <a:prstGeom prst="rect">
                <a:avLst/>
              </a:prstGeom>
              <a:noFill/>
              <a:ln w="9525">
                <a:noFill/>
                <a:miter lim="800000"/>
                <a:headEnd/>
                <a:tailEnd/>
              </a:ln>
            </p:spPr>
          </p:pic>
          <p:pic>
            <p:nvPicPr>
              <p:cNvPr id="10" name="Picture 24"/>
              <p:cNvPicPr>
                <a:picLocks noChangeAspect="1"/>
              </p:cNvPicPr>
              <p:nvPr/>
            </p:nvPicPr>
            <p:blipFill>
              <a:blip r:embed="rId3"/>
              <a:srcRect/>
              <a:stretch>
                <a:fillRect/>
              </a:stretch>
            </p:blipFill>
            <p:spPr bwMode="auto">
              <a:xfrm>
                <a:off x="8212200" y="548680"/>
                <a:ext cx="899954" cy="908720"/>
              </a:xfrm>
              <a:prstGeom prst="rect">
                <a:avLst/>
              </a:prstGeom>
              <a:noFill/>
              <a:ln w="9525">
                <a:noFill/>
                <a:miter lim="800000"/>
                <a:headEnd/>
                <a:tailEnd/>
              </a:ln>
            </p:spPr>
          </p:pic>
        </p:grpSp>
        <p:pic>
          <p:nvPicPr>
            <p:cNvPr id="6" name="Picture 25"/>
            <p:cNvPicPr>
              <a:picLocks noChangeAspect="1"/>
            </p:cNvPicPr>
            <p:nvPr/>
          </p:nvPicPr>
          <p:blipFill>
            <a:blip r:embed="rId4"/>
            <a:srcRect/>
            <a:stretch>
              <a:fillRect/>
            </a:stretch>
          </p:blipFill>
          <p:spPr bwMode="auto">
            <a:xfrm>
              <a:off x="7884368" y="548680"/>
              <a:ext cx="793804" cy="648072"/>
            </a:xfrm>
            <a:prstGeom prst="rect">
              <a:avLst/>
            </a:prstGeom>
            <a:noFill/>
            <a:ln w="9525">
              <a:noFill/>
              <a:miter lim="800000"/>
              <a:headEnd/>
              <a:tailEnd/>
            </a:ln>
          </p:spPr>
        </p:pic>
        <p:pic>
          <p:nvPicPr>
            <p:cNvPr id="7" name="Picture 26"/>
            <p:cNvPicPr>
              <a:picLocks noChangeAspect="1"/>
            </p:cNvPicPr>
            <p:nvPr/>
          </p:nvPicPr>
          <p:blipFill>
            <a:blip r:embed="rId5"/>
            <a:srcRect/>
            <a:stretch>
              <a:fillRect/>
            </a:stretch>
          </p:blipFill>
          <p:spPr bwMode="auto">
            <a:xfrm>
              <a:off x="8678172" y="548680"/>
              <a:ext cx="778205" cy="648072"/>
            </a:xfrm>
            <a:prstGeom prst="rect">
              <a:avLst/>
            </a:prstGeom>
            <a:noFill/>
            <a:ln w="9525">
              <a:noFill/>
              <a:miter lim="800000"/>
              <a:headEnd/>
              <a:tailEnd/>
            </a:ln>
          </p:spPr>
        </p:pic>
      </p:grpSp>
      <p:sp>
        <p:nvSpPr>
          <p:cNvPr id="21" name="Rectangle 20"/>
          <p:cNvSpPr/>
          <p:nvPr/>
        </p:nvSpPr>
        <p:spPr>
          <a:xfrm>
            <a:off x="1148583" y="1340768"/>
            <a:ext cx="7041617" cy="5760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smtClean="0">
                <a:solidFill>
                  <a:srgbClr val="333333"/>
                </a:solidFill>
              </a:rPr>
              <a:t>Τα επιδοτούμενα προγράμματα του εργαστηρίου</a:t>
            </a:r>
            <a:endParaRPr lang="el-GR" sz="2300" dirty="0">
              <a:solidFill>
                <a:srgbClr val="333333"/>
              </a:solidFill>
            </a:endParaRPr>
          </a:p>
        </p:txBody>
      </p:sp>
      <p:sp>
        <p:nvSpPr>
          <p:cNvPr id="22" name="TextBox 21"/>
          <p:cNvSpPr txBox="1"/>
          <p:nvPr/>
        </p:nvSpPr>
        <p:spPr>
          <a:xfrm>
            <a:off x="539552" y="2132856"/>
            <a:ext cx="8451850" cy="6586418"/>
          </a:xfrm>
          <a:prstGeom prst="rect">
            <a:avLst/>
          </a:prstGeom>
          <a:noFill/>
        </p:spPr>
        <p:txBody>
          <a:bodyPr>
            <a:spAutoFit/>
          </a:bodyPr>
          <a:lstStyle/>
          <a:p>
            <a:pPr marL="287338" indent="-287338">
              <a:buClr>
                <a:schemeClr val="accent2"/>
              </a:buClr>
              <a:buFont typeface="Wingdings" pitchFamily="2" charset="2"/>
              <a:buChar char="v"/>
            </a:pPr>
            <a:r>
              <a:rPr lang="en-US" sz="2400" b="0" dirty="0" smtClean="0">
                <a:latin typeface="Calibri" pitchFamily="34" charset="0"/>
              </a:rPr>
              <a:t>CBP (Cognitive Signal Brain Processing)</a:t>
            </a:r>
            <a:endParaRPr lang="en-US" sz="2400" b="0" u="sng" dirty="0" smtClean="0">
              <a:latin typeface="Calibri" pitchFamily="34" charset="0"/>
            </a:endParaRPr>
          </a:p>
          <a:p>
            <a:pPr marL="800100" lvl="1" indent="-342900">
              <a:buClr>
                <a:schemeClr val="tx1"/>
              </a:buClr>
              <a:buFont typeface="Arial" panose="020B0604020202020204" pitchFamily="34" charset="0"/>
              <a:buChar char="•"/>
            </a:pPr>
            <a:r>
              <a:rPr lang="en-US" sz="2000" b="0" u="sng" dirty="0" smtClean="0">
                <a:solidFill>
                  <a:srgbClr val="00B050"/>
                </a:solidFill>
                <a:latin typeface="+mn-lt"/>
                <a:hlinkClick r:id="rId6"/>
              </a:rPr>
              <a:t>http</a:t>
            </a:r>
            <a:r>
              <a:rPr lang="en-US" sz="2000" b="0" u="sng" dirty="0">
                <a:solidFill>
                  <a:srgbClr val="00B050"/>
                </a:solidFill>
                <a:latin typeface="+mn-lt"/>
                <a:hlinkClick r:id="rId6"/>
              </a:rPr>
              <a:t>://cbp.iti.gr</a:t>
            </a:r>
            <a:r>
              <a:rPr lang="en-US" sz="2000" b="0" u="sng" dirty="0" smtClean="0">
                <a:solidFill>
                  <a:srgbClr val="00B050"/>
                </a:solidFill>
                <a:latin typeface="+mn-lt"/>
                <a:hlinkClick r:id="rId6"/>
              </a:rPr>
              <a:t>/</a:t>
            </a:r>
            <a:endParaRPr lang="en-US" sz="2000" b="0" u="sng" dirty="0" smtClean="0">
              <a:solidFill>
                <a:srgbClr val="00B050"/>
              </a:solidFill>
              <a:latin typeface="+mn-lt"/>
            </a:endParaRPr>
          </a:p>
          <a:p>
            <a:pPr marL="800100" lvl="1" indent="-342900">
              <a:buClr>
                <a:schemeClr val="tx1"/>
              </a:buClr>
              <a:buFont typeface="Arial" panose="020B0604020202020204" pitchFamily="34" charset="0"/>
              <a:buChar char="•"/>
            </a:pPr>
            <a:r>
              <a:rPr lang="en-US" sz="2000" b="0" dirty="0">
                <a:latin typeface="+mn-lt"/>
              </a:rPr>
              <a:t>X</a:t>
            </a:r>
            <a:r>
              <a:rPr lang="el-GR" sz="2000" b="0" dirty="0" err="1" smtClean="0">
                <a:latin typeface="+mn-lt"/>
              </a:rPr>
              <a:t>ρηματοδοτήθηκε</a:t>
            </a:r>
            <a:r>
              <a:rPr lang="el-GR" sz="2000" b="0" dirty="0" smtClean="0">
                <a:latin typeface="+mn-lt"/>
              </a:rPr>
              <a:t> </a:t>
            </a:r>
            <a:r>
              <a:rPr lang="el-GR" sz="2000" b="0" dirty="0">
                <a:latin typeface="+mn-lt"/>
              </a:rPr>
              <a:t>από την Γενική Γραμματεία Έρευνας και Τεχνολογίας, στα πλαίσια της δράσης ΑΡΙΣΤΕΙΑ, ΕΣΠΑ </a:t>
            </a:r>
            <a:r>
              <a:rPr lang="el-GR" sz="2000" b="0" dirty="0" smtClean="0">
                <a:latin typeface="+mn-lt"/>
              </a:rPr>
              <a:t>2007-2013</a:t>
            </a:r>
            <a:endParaRPr lang="en-US" sz="2000" b="0" dirty="0" smtClean="0">
              <a:latin typeface="+mn-lt"/>
            </a:endParaRPr>
          </a:p>
          <a:p>
            <a:pPr marL="800100" lvl="1" indent="-342900">
              <a:buClr>
                <a:schemeClr val="tx1"/>
              </a:buClr>
              <a:buFont typeface="Arial" panose="020B0604020202020204" pitchFamily="34" charset="0"/>
              <a:buChar char="•"/>
            </a:pPr>
            <a:r>
              <a:rPr lang="el-GR" sz="2000" b="0" dirty="0" smtClean="0">
                <a:latin typeface="+mn-lt"/>
              </a:rPr>
              <a:t>Στόχευε στη δημιουργία εξατομικευμένων τεστ για άτομα πάσχοντα από άνοια </a:t>
            </a:r>
            <a:r>
              <a:rPr lang="en-US" sz="2000" b="0" dirty="0" smtClean="0">
                <a:latin typeface="+mn-lt"/>
              </a:rPr>
              <a:t>(Alzheimer) </a:t>
            </a:r>
            <a:r>
              <a:rPr lang="el-GR" sz="2000" b="0" dirty="0" smtClean="0">
                <a:latin typeface="+mn-lt"/>
              </a:rPr>
              <a:t>και Ήπια Νοητική Διαταραχή </a:t>
            </a:r>
            <a:r>
              <a:rPr lang="en-US" sz="2000" b="0" dirty="0" smtClean="0">
                <a:latin typeface="+mn-lt"/>
              </a:rPr>
              <a:t>(MCI)</a:t>
            </a:r>
            <a:endParaRPr lang="en-US" sz="2400" b="0" dirty="0">
              <a:latin typeface="+mn-lt"/>
            </a:endParaRPr>
          </a:p>
          <a:p>
            <a:pPr marL="739775" lvl="1" indent="-282575">
              <a:buFont typeface="Arial" charset="0"/>
              <a:buChar char="•"/>
            </a:pPr>
            <a:endParaRPr lang="en-US" sz="1100" b="0" dirty="0" smtClean="0">
              <a:latin typeface="Calibri" pitchFamily="34" charset="0"/>
            </a:endParaRPr>
          </a:p>
          <a:p>
            <a:pPr marL="739775" lvl="1" indent="-282575">
              <a:buFont typeface="Arial" charset="0"/>
              <a:buChar char="•"/>
            </a:pPr>
            <a:endParaRPr lang="en-US" sz="1100" b="0" dirty="0">
              <a:latin typeface="Calibri" pitchFamily="34" charset="0"/>
            </a:endParaRPr>
          </a:p>
          <a:p>
            <a:pPr marL="287338" indent="-287338">
              <a:buClr>
                <a:schemeClr val="accent2"/>
              </a:buClr>
              <a:buFont typeface="Wingdings" pitchFamily="2" charset="2"/>
              <a:buChar char="v"/>
            </a:pPr>
            <a:r>
              <a:rPr lang="en-US" sz="2400" b="0" dirty="0" smtClean="0">
                <a:latin typeface="Calibri" pitchFamily="34" charset="0"/>
              </a:rPr>
              <a:t>MAMEM </a:t>
            </a:r>
            <a:r>
              <a:rPr lang="en-US" sz="2400" b="0" dirty="0" smtClean="0">
                <a:latin typeface="+mj-lt"/>
              </a:rPr>
              <a:t>(</a:t>
            </a:r>
            <a:r>
              <a:rPr lang="en-US" sz="2400" b="0" dirty="0">
                <a:latin typeface="+mj-lt"/>
              </a:rPr>
              <a:t>Multimedia Authoring &amp; Management </a:t>
            </a:r>
            <a:br>
              <a:rPr lang="en-US" sz="2400" b="0" dirty="0">
                <a:latin typeface="+mj-lt"/>
              </a:rPr>
            </a:br>
            <a:r>
              <a:rPr lang="en-US" sz="2400" b="0" dirty="0">
                <a:latin typeface="+mj-lt"/>
              </a:rPr>
              <a:t>using your Eyes &amp; </a:t>
            </a:r>
            <a:r>
              <a:rPr lang="en-US" sz="2400" b="0" dirty="0" smtClean="0">
                <a:latin typeface="+mj-lt"/>
              </a:rPr>
              <a:t>Mind)</a:t>
            </a:r>
            <a:endParaRPr lang="en-US" sz="2400" b="0" dirty="0">
              <a:latin typeface="+mj-lt"/>
            </a:endParaRPr>
          </a:p>
          <a:p>
            <a:pPr marL="342900" indent="-342900">
              <a:buClr>
                <a:srgbClr val="FFFFFF"/>
              </a:buClr>
              <a:buFont typeface="Arial" panose="020B0604020202020204" pitchFamily="34" charset="0"/>
              <a:buChar char="•"/>
            </a:pPr>
            <a:r>
              <a:rPr lang="en-US" sz="2000" b="0" dirty="0">
                <a:solidFill>
                  <a:srgbClr val="00B050"/>
                </a:solidFill>
                <a:latin typeface="+mn-lt"/>
                <a:hlinkClick r:id="rId7"/>
              </a:rPr>
              <a:t>http://www.mamem.eu</a:t>
            </a:r>
            <a:r>
              <a:rPr lang="en-US" sz="2000" b="0" dirty="0" smtClean="0">
                <a:solidFill>
                  <a:srgbClr val="00B050"/>
                </a:solidFill>
                <a:latin typeface="+mn-lt"/>
                <a:hlinkClick r:id="rId7"/>
              </a:rPr>
              <a:t>/</a:t>
            </a:r>
            <a:endParaRPr lang="en-US" sz="2000" b="0" dirty="0" smtClean="0">
              <a:solidFill>
                <a:srgbClr val="00B050"/>
              </a:solidFill>
              <a:latin typeface="+mn-lt"/>
            </a:endParaRPr>
          </a:p>
          <a:p>
            <a:pPr marL="342900" lvl="1" indent="-342900">
              <a:buClr>
                <a:srgbClr val="FFFFFF"/>
              </a:buClr>
              <a:buFont typeface="Arial" panose="020B0604020202020204" pitchFamily="34" charset="0"/>
              <a:buChar char="•"/>
            </a:pPr>
            <a:r>
              <a:rPr lang="en-US" sz="2000" b="0" dirty="0">
                <a:latin typeface="+mn-lt"/>
              </a:rPr>
              <a:t>X</a:t>
            </a:r>
            <a:r>
              <a:rPr lang="el-GR" sz="2000" b="0" dirty="0" err="1" smtClean="0">
                <a:latin typeface="+mn-lt"/>
              </a:rPr>
              <a:t>ρηματοδοτείται</a:t>
            </a:r>
            <a:r>
              <a:rPr lang="el-GR" sz="2000" b="0" dirty="0" smtClean="0">
                <a:latin typeface="+mn-lt"/>
              </a:rPr>
              <a:t> από την Ευρωπαϊκή Ένωση στα πλαίσια του προγράμματος </a:t>
            </a:r>
            <a:r>
              <a:rPr lang="en-US" sz="2000" b="0" dirty="0" smtClean="0">
                <a:latin typeface="+mn-lt"/>
              </a:rPr>
              <a:t>Horizon 2020</a:t>
            </a:r>
          </a:p>
          <a:p>
            <a:pPr marL="342900" lvl="1" indent="-342900">
              <a:buClr>
                <a:srgbClr val="FFFFFF"/>
              </a:buClr>
              <a:buFont typeface="Arial" panose="020B0604020202020204" pitchFamily="34" charset="0"/>
              <a:buChar char="•"/>
            </a:pPr>
            <a:r>
              <a:rPr lang="el-GR" sz="2000" b="0" dirty="0" smtClean="0">
                <a:latin typeface="+mn-lt"/>
              </a:rPr>
              <a:t>Στοχεύει στη δημιουργία </a:t>
            </a:r>
            <a:r>
              <a:rPr lang="el-GR" sz="2000" b="0" dirty="0" err="1" smtClean="0">
                <a:latin typeface="+mn-lt"/>
              </a:rPr>
              <a:t>διεπαφής</a:t>
            </a:r>
            <a:r>
              <a:rPr lang="el-GR" sz="2000" b="0" dirty="0" smtClean="0">
                <a:latin typeface="+mn-lt"/>
              </a:rPr>
              <a:t> ανθρώπινου εγκεφάλου-υπολογιστή</a:t>
            </a:r>
            <a:endParaRPr lang="en-US" sz="2000" b="0" dirty="0" smtClean="0">
              <a:latin typeface="+mn-lt"/>
            </a:endParaRPr>
          </a:p>
          <a:p>
            <a:pPr marL="342900" indent="-342900">
              <a:buClr>
                <a:srgbClr val="FFFFFF"/>
              </a:buClr>
              <a:buFont typeface="Arial" panose="020B0604020202020204" pitchFamily="34" charset="0"/>
              <a:buChar char="•"/>
            </a:pPr>
            <a:endParaRPr lang="en-US" sz="2400" b="0" dirty="0" smtClean="0">
              <a:latin typeface="Calibri" pitchFamily="34" charset="0"/>
            </a:endParaRPr>
          </a:p>
          <a:p>
            <a:pPr marL="342900" indent="-342900">
              <a:buClr>
                <a:srgbClr val="FFFFFF"/>
              </a:buClr>
              <a:buFont typeface="Arial" panose="020B0604020202020204" pitchFamily="34" charset="0"/>
              <a:buChar char="•"/>
            </a:pPr>
            <a:endParaRPr lang="en-US" sz="2400" b="0" dirty="0" smtClean="0">
              <a:latin typeface="Calibri" pitchFamily="34" charset="0"/>
            </a:endParaRPr>
          </a:p>
          <a:p>
            <a:pPr marL="342900" indent="-342900">
              <a:buClr>
                <a:schemeClr val="accent2"/>
              </a:buClr>
              <a:buFont typeface="Arial" panose="020B0604020202020204" pitchFamily="34" charset="0"/>
              <a:buChar char="•"/>
            </a:pPr>
            <a:endParaRPr lang="el-GR" sz="2000" b="0" dirty="0" smtClean="0">
              <a:latin typeface="Calibri" pitchFamily="34" charset="0"/>
            </a:endParaRPr>
          </a:p>
          <a:p>
            <a:endParaRPr lang="el-GR" sz="2400" b="0" dirty="0" smtClean="0">
              <a:latin typeface="Calibri" pitchFamily="34" charset="0"/>
            </a:endParaRPr>
          </a:p>
          <a:p>
            <a:pPr marL="342900" indent="-342900">
              <a:buFont typeface="Arial" panose="020B0604020202020204" pitchFamily="34" charset="0"/>
              <a:buChar char="•"/>
            </a:pPr>
            <a:endParaRPr lang="el-GR" sz="2400" b="0" dirty="0" smtClean="0">
              <a:solidFill>
                <a:schemeClr val="accent2"/>
              </a:solidFill>
              <a:latin typeface="Calibri" pitchFamily="34" charset="0"/>
            </a:endParaRPr>
          </a:p>
          <a:p>
            <a:endParaRPr lang="el-GR" sz="2400" b="0" dirty="0" smtClean="0">
              <a:latin typeface="Calibri" pitchFamily="34" charset="0"/>
            </a:endParaRPr>
          </a:p>
        </p:txBody>
      </p:sp>
    </p:spTree>
    <p:extLst>
      <p:ext uri="{BB962C8B-B14F-4D97-AF65-F5344CB8AC3E}">
        <p14:creationId xmlns:p14="http://schemas.microsoft.com/office/powerpoint/2010/main" val="1652187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a:grpSpLocks/>
          </p:cNvGrpSpPr>
          <p:nvPr/>
        </p:nvGrpSpPr>
        <p:grpSpPr bwMode="auto">
          <a:xfrm>
            <a:off x="-1588" y="365125"/>
            <a:ext cx="9144001" cy="719138"/>
            <a:chOff x="36512" y="548680"/>
            <a:chExt cx="9419865" cy="648072"/>
          </a:xfrm>
        </p:grpSpPr>
        <p:grpSp>
          <p:nvGrpSpPr>
            <p:cNvPr id="5" name="Group 2"/>
            <p:cNvGrpSpPr>
              <a:grpSpLocks/>
            </p:cNvGrpSpPr>
            <p:nvPr/>
          </p:nvGrpSpPr>
          <p:grpSpPr bwMode="auto">
            <a:xfrm>
              <a:off x="36512" y="548680"/>
              <a:ext cx="7847856" cy="648072"/>
              <a:chOff x="36512" y="548680"/>
              <a:chExt cx="9075642" cy="908720"/>
            </a:xfrm>
          </p:grpSpPr>
          <p:grpSp>
            <p:nvGrpSpPr>
              <p:cNvPr id="8" name="Group 1"/>
              <p:cNvGrpSpPr>
                <a:grpSpLocks/>
              </p:cNvGrpSpPr>
              <p:nvPr/>
            </p:nvGrpSpPr>
            <p:grpSpPr bwMode="auto">
              <a:xfrm>
                <a:off x="36512" y="548680"/>
                <a:ext cx="7271792" cy="908720"/>
                <a:chOff x="532524" y="548680"/>
                <a:chExt cx="7271792" cy="908720"/>
              </a:xfrm>
            </p:grpSpPr>
            <p:grpSp>
              <p:nvGrpSpPr>
                <p:cNvPr id="11" name="Group 13"/>
                <p:cNvGrpSpPr>
                  <a:grpSpLocks/>
                </p:cNvGrpSpPr>
                <p:nvPr/>
              </p:nvGrpSpPr>
              <p:grpSpPr bwMode="auto">
                <a:xfrm>
                  <a:off x="532524" y="548680"/>
                  <a:ext cx="3635896" cy="908720"/>
                  <a:chOff x="0" y="2348880"/>
                  <a:chExt cx="9144000" cy="1846947"/>
                </a:xfrm>
              </p:grpSpPr>
              <p:pic>
                <p:nvPicPr>
                  <p:cNvPr id="17" name="Picture 14"/>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8" name="Picture 15"/>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9" name="Picture 16"/>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20" name="Picture 17"/>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nvGrpSpPr>
                <p:cNvPr id="12" name="Group 18"/>
                <p:cNvGrpSpPr>
                  <a:grpSpLocks/>
                </p:cNvGrpSpPr>
                <p:nvPr/>
              </p:nvGrpSpPr>
              <p:grpSpPr bwMode="auto">
                <a:xfrm>
                  <a:off x="4168420" y="548680"/>
                  <a:ext cx="3635896" cy="908720"/>
                  <a:chOff x="0" y="2348880"/>
                  <a:chExt cx="9144000" cy="1846947"/>
                </a:xfrm>
              </p:grpSpPr>
              <p:pic>
                <p:nvPicPr>
                  <p:cNvPr id="13" name="Picture 19"/>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4" name="Picture 20"/>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5" name="Picture 21"/>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6" name="Picture 22"/>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pic>
            <p:nvPicPr>
              <p:cNvPr id="9" name="Picture 23"/>
              <p:cNvPicPr>
                <a:picLocks noChangeAspect="1"/>
              </p:cNvPicPr>
              <p:nvPr/>
            </p:nvPicPr>
            <p:blipFill>
              <a:blip r:embed="rId2"/>
              <a:srcRect/>
              <a:stretch>
                <a:fillRect/>
              </a:stretch>
            </p:blipFill>
            <p:spPr bwMode="auto">
              <a:xfrm>
                <a:off x="7294206" y="548680"/>
                <a:ext cx="917994" cy="908720"/>
              </a:xfrm>
              <a:prstGeom prst="rect">
                <a:avLst/>
              </a:prstGeom>
              <a:noFill/>
              <a:ln w="9525">
                <a:noFill/>
                <a:miter lim="800000"/>
                <a:headEnd/>
                <a:tailEnd/>
              </a:ln>
            </p:spPr>
          </p:pic>
          <p:pic>
            <p:nvPicPr>
              <p:cNvPr id="10" name="Picture 24"/>
              <p:cNvPicPr>
                <a:picLocks noChangeAspect="1"/>
              </p:cNvPicPr>
              <p:nvPr/>
            </p:nvPicPr>
            <p:blipFill>
              <a:blip r:embed="rId3"/>
              <a:srcRect/>
              <a:stretch>
                <a:fillRect/>
              </a:stretch>
            </p:blipFill>
            <p:spPr bwMode="auto">
              <a:xfrm>
                <a:off x="8212200" y="548680"/>
                <a:ext cx="899954" cy="908720"/>
              </a:xfrm>
              <a:prstGeom prst="rect">
                <a:avLst/>
              </a:prstGeom>
              <a:noFill/>
              <a:ln w="9525">
                <a:noFill/>
                <a:miter lim="800000"/>
                <a:headEnd/>
                <a:tailEnd/>
              </a:ln>
            </p:spPr>
          </p:pic>
        </p:grpSp>
        <p:pic>
          <p:nvPicPr>
            <p:cNvPr id="6" name="Picture 25"/>
            <p:cNvPicPr>
              <a:picLocks noChangeAspect="1"/>
            </p:cNvPicPr>
            <p:nvPr/>
          </p:nvPicPr>
          <p:blipFill>
            <a:blip r:embed="rId4"/>
            <a:srcRect/>
            <a:stretch>
              <a:fillRect/>
            </a:stretch>
          </p:blipFill>
          <p:spPr bwMode="auto">
            <a:xfrm>
              <a:off x="7884368" y="548680"/>
              <a:ext cx="793804" cy="648072"/>
            </a:xfrm>
            <a:prstGeom prst="rect">
              <a:avLst/>
            </a:prstGeom>
            <a:noFill/>
            <a:ln w="9525">
              <a:noFill/>
              <a:miter lim="800000"/>
              <a:headEnd/>
              <a:tailEnd/>
            </a:ln>
          </p:spPr>
        </p:pic>
        <p:pic>
          <p:nvPicPr>
            <p:cNvPr id="7" name="Picture 26"/>
            <p:cNvPicPr>
              <a:picLocks noChangeAspect="1"/>
            </p:cNvPicPr>
            <p:nvPr/>
          </p:nvPicPr>
          <p:blipFill>
            <a:blip r:embed="rId5"/>
            <a:srcRect/>
            <a:stretch>
              <a:fillRect/>
            </a:stretch>
          </p:blipFill>
          <p:spPr bwMode="auto">
            <a:xfrm>
              <a:off x="8678172" y="548680"/>
              <a:ext cx="778205" cy="648072"/>
            </a:xfrm>
            <a:prstGeom prst="rect">
              <a:avLst/>
            </a:prstGeom>
            <a:noFill/>
            <a:ln w="9525">
              <a:noFill/>
              <a:miter lim="800000"/>
              <a:headEnd/>
              <a:tailEnd/>
            </a:ln>
          </p:spPr>
        </p:pic>
      </p:grpSp>
      <p:sp>
        <p:nvSpPr>
          <p:cNvPr id="22" name="TextBox 21"/>
          <p:cNvSpPr txBox="1"/>
          <p:nvPr/>
        </p:nvSpPr>
        <p:spPr>
          <a:xfrm>
            <a:off x="768970" y="2175247"/>
            <a:ext cx="7547446" cy="461665"/>
          </a:xfrm>
          <a:prstGeom prst="rect">
            <a:avLst/>
          </a:prstGeom>
          <a:noFill/>
        </p:spPr>
        <p:txBody>
          <a:bodyPr wrap="square" rtlCol="0">
            <a:spAutoFit/>
          </a:bodyPr>
          <a:lstStyle/>
          <a:p>
            <a:r>
              <a:rPr lang="el-GR" sz="2400" b="0" dirty="0" smtClean="0">
                <a:latin typeface="+mn-lt"/>
              </a:rPr>
              <a:t>Ευχαριστώ για την προσοχή σας!!!!</a:t>
            </a:r>
            <a:endParaRPr lang="el-GR" sz="2400" b="0" dirty="0">
              <a:latin typeface="+mn-lt"/>
            </a:endParaRPr>
          </a:p>
        </p:txBody>
      </p:sp>
      <p:pic>
        <p:nvPicPr>
          <p:cNvPr id="4098" name="Picture 2" descr="http://4.bp.blogspot.com/-OGk869NMyOM/TZ53CDth1pI/AAAAAAAAGM8/-TrYxQZ-hCo/s1600/P10006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1725" y="3140968"/>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261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5"/>
          <p:cNvSpPr>
            <a:spLocks/>
          </p:cNvSpPr>
          <p:nvPr/>
        </p:nvSpPr>
        <p:spPr bwMode="auto">
          <a:xfrm>
            <a:off x="34925" y="1125538"/>
            <a:ext cx="9037638" cy="493712"/>
          </a:xfrm>
          <a:prstGeom prst="rect">
            <a:avLst/>
          </a:prstGeom>
          <a:noFill/>
          <a:ln w="9525">
            <a:noFill/>
            <a:miter lim="800000"/>
            <a:headEnd/>
            <a:tailEnd/>
          </a:ln>
        </p:spPr>
        <p:txBody>
          <a:bodyPr anchor="ctr"/>
          <a:lstStyle/>
          <a:p>
            <a:pPr algn="ctr" eaLnBrk="0" hangingPunct="0"/>
            <a:r>
              <a:rPr lang="en-US" sz="2800" b="0">
                <a:solidFill>
                  <a:schemeClr val="bg1"/>
                </a:solidFill>
                <a:latin typeface="Calibri" pitchFamily="34" charset="0"/>
              </a:rPr>
              <a:t>Maria’s vision:</a:t>
            </a:r>
          </a:p>
        </p:txBody>
      </p:sp>
      <p:grpSp>
        <p:nvGrpSpPr>
          <p:cNvPr id="15363" name="Group 27"/>
          <p:cNvGrpSpPr>
            <a:grpSpLocks/>
          </p:cNvGrpSpPr>
          <p:nvPr/>
        </p:nvGrpSpPr>
        <p:grpSpPr bwMode="auto">
          <a:xfrm>
            <a:off x="-1588" y="365125"/>
            <a:ext cx="9144001" cy="719138"/>
            <a:chOff x="36512" y="548680"/>
            <a:chExt cx="9419865" cy="648072"/>
          </a:xfrm>
        </p:grpSpPr>
        <p:grpSp>
          <p:nvGrpSpPr>
            <p:cNvPr id="15379" name="Group 2"/>
            <p:cNvGrpSpPr>
              <a:grpSpLocks/>
            </p:cNvGrpSpPr>
            <p:nvPr/>
          </p:nvGrpSpPr>
          <p:grpSpPr bwMode="auto">
            <a:xfrm>
              <a:off x="36512" y="548680"/>
              <a:ext cx="7847856" cy="648072"/>
              <a:chOff x="36512" y="548680"/>
              <a:chExt cx="9075642" cy="908720"/>
            </a:xfrm>
          </p:grpSpPr>
          <p:grpSp>
            <p:nvGrpSpPr>
              <p:cNvPr id="15382" name="Group 1"/>
              <p:cNvGrpSpPr>
                <a:grpSpLocks/>
              </p:cNvGrpSpPr>
              <p:nvPr/>
            </p:nvGrpSpPr>
            <p:grpSpPr bwMode="auto">
              <a:xfrm>
                <a:off x="36512" y="548680"/>
                <a:ext cx="7271792" cy="908720"/>
                <a:chOff x="532524" y="548680"/>
                <a:chExt cx="7271792" cy="908720"/>
              </a:xfrm>
            </p:grpSpPr>
            <p:grpSp>
              <p:nvGrpSpPr>
                <p:cNvPr id="15385" name="Group 13"/>
                <p:cNvGrpSpPr>
                  <a:grpSpLocks/>
                </p:cNvGrpSpPr>
                <p:nvPr/>
              </p:nvGrpSpPr>
              <p:grpSpPr bwMode="auto">
                <a:xfrm>
                  <a:off x="532524" y="548680"/>
                  <a:ext cx="3635896" cy="908720"/>
                  <a:chOff x="0" y="2348880"/>
                  <a:chExt cx="9144000" cy="1846947"/>
                </a:xfrm>
              </p:grpSpPr>
              <p:pic>
                <p:nvPicPr>
                  <p:cNvPr id="15391"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92"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93"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4"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5386" name="Group 18"/>
                <p:cNvGrpSpPr>
                  <a:grpSpLocks/>
                </p:cNvGrpSpPr>
                <p:nvPr/>
              </p:nvGrpSpPr>
              <p:grpSpPr bwMode="auto">
                <a:xfrm>
                  <a:off x="4168420" y="548680"/>
                  <a:ext cx="3635896" cy="908720"/>
                  <a:chOff x="0" y="2348880"/>
                  <a:chExt cx="9144000" cy="1846947"/>
                </a:xfrm>
              </p:grpSpPr>
              <p:pic>
                <p:nvPicPr>
                  <p:cNvPr id="15387"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88"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89"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0"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15383"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15384"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15380"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15381"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
        <p:nvSpPr>
          <p:cNvPr id="3" name="Rectangle 2"/>
          <p:cNvSpPr/>
          <p:nvPr/>
        </p:nvSpPr>
        <p:spPr>
          <a:xfrm>
            <a:off x="764356" y="1484784"/>
            <a:ext cx="8056115" cy="3293209"/>
          </a:xfrm>
          <a:prstGeom prst="rect">
            <a:avLst/>
          </a:prstGeom>
        </p:spPr>
        <p:txBody>
          <a:bodyPr wrap="square">
            <a:spAutoFit/>
          </a:bodyPr>
          <a:lstStyle/>
          <a:p>
            <a:pPr marL="287338" indent="-287338">
              <a:buClr>
                <a:schemeClr val="accent2"/>
              </a:buClr>
              <a:buFont typeface="Wingdings" pitchFamily="2" charset="2"/>
              <a:buChar char="v"/>
            </a:pPr>
            <a:r>
              <a:rPr lang="el-GR" sz="2400" b="0" dirty="0" smtClean="0">
                <a:latin typeface="+mn-lt"/>
              </a:rPr>
              <a:t>Πληθυσμιακές ομάδες που μπορούν επωφεληθούν</a:t>
            </a:r>
            <a:endParaRPr lang="en-US" sz="2400" b="0" dirty="0">
              <a:latin typeface="+mn-lt"/>
            </a:endParaRPr>
          </a:p>
          <a:p>
            <a:pPr marL="287338" indent="-287338"/>
            <a:endParaRPr lang="en-US" sz="2000" b="0" dirty="0">
              <a:latin typeface="+mn-lt"/>
            </a:endParaRPr>
          </a:p>
          <a:p>
            <a:pPr marL="739775" lvl="1" indent="-282575">
              <a:buFont typeface="Arial" charset="0"/>
              <a:buChar char="•"/>
            </a:pPr>
            <a:r>
              <a:rPr lang="el-GR" sz="2000" b="0" dirty="0" smtClean="0">
                <a:latin typeface="+mn-lt"/>
              </a:rPr>
              <a:t>Πάσχοντες από Άνοια (</a:t>
            </a:r>
            <a:r>
              <a:rPr lang="en-US" sz="2000" b="0" dirty="0" smtClean="0">
                <a:latin typeface="+mn-lt"/>
              </a:rPr>
              <a:t>Dementia)</a:t>
            </a:r>
            <a:endParaRPr lang="en-US" sz="2000" b="0" dirty="0">
              <a:latin typeface="+mn-lt"/>
            </a:endParaRPr>
          </a:p>
          <a:p>
            <a:pPr marL="739775" lvl="1" indent="-282575">
              <a:buFont typeface="Arial" charset="0"/>
              <a:buChar char="•"/>
            </a:pPr>
            <a:r>
              <a:rPr lang="el-GR" sz="2000" b="0" dirty="0" smtClean="0">
                <a:latin typeface="+mn-lt"/>
              </a:rPr>
              <a:t>Πάσχοντες από Ήπια Νοητική Διαταραχή (</a:t>
            </a:r>
            <a:r>
              <a:rPr lang="en-US" sz="2000" b="0" dirty="0" smtClean="0">
                <a:latin typeface="+mn-lt"/>
              </a:rPr>
              <a:t>MCI)</a:t>
            </a:r>
            <a:endParaRPr lang="el-GR" sz="2000" b="0" dirty="0" smtClean="0">
              <a:latin typeface="+mn-lt"/>
            </a:endParaRPr>
          </a:p>
          <a:p>
            <a:pPr marL="739775" lvl="1" indent="-282575">
              <a:buFont typeface="Arial" charset="0"/>
              <a:buChar char="•"/>
            </a:pPr>
            <a:r>
              <a:rPr lang="el-GR" sz="2000" b="0" dirty="0" smtClean="0">
                <a:latin typeface="+mn-lt"/>
              </a:rPr>
              <a:t>Άτομα με τετραπληγία/παραπληγία</a:t>
            </a:r>
          </a:p>
          <a:p>
            <a:pPr marL="739775" lvl="1" indent="-282575">
              <a:buFont typeface="Arial" charset="0"/>
              <a:buChar char="•"/>
            </a:pPr>
            <a:r>
              <a:rPr lang="el-GR" sz="2000" b="0" dirty="0" smtClean="0">
                <a:latin typeface="+mn-lt"/>
              </a:rPr>
              <a:t>Πάσχοντες από την ασθένεια του </a:t>
            </a:r>
            <a:r>
              <a:rPr lang="en-US" sz="2000" b="0" dirty="0" smtClean="0">
                <a:latin typeface="+mn-lt"/>
              </a:rPr>
              <a:t>Parkinson</a:t>
            </a:r>
            <a:endParaRPr lang="el-GR" sz="2000" b="0" dirty="0" smtClean="0">
              <a:latin typeface="+mn-lt"/>
            </a:endParaRPr>
          </a:p>
          <a:p>
            <a:pPr marL="739775" lvl="1" indent="-282575">
              <a:buFont typeface="Arial" charset="0"/>
              <a:buChar char="•"/>
            </a:pPr>
            <a:r>
              <a:rPr lang="el-GR" sz="2000" b="0" dirty="0" smtClean="0">
                <a:latin typeface="+mn-lt"/>
              </a:rPr>
              <a:t>Πάσχοντες από </a:t>
            </a:r>
            <a:r>
              <a:rPr lang="el-GR" sz="2000" b="0" dirty="0" err="1" smtClean="0">
                <a:latin typeface="+mn-lt"/>
              </a:rPr>
              <a:t>νευρομυϊκές</a:t>
            </a:r>
            <a:r>
              <a:rPr lang="el-GR" sz="2000" b="0" dirty="0" smtClean="0">
                <a:latin typeface="+mn-lt"/>
              </a:rPr>
              <a:t> παθήσεις </a:t>
            </a:r>
            <a:r>
              <a:rPr lang="en-US" sz="2000" b="0" dirty="0" smtClean="0">
                <a:latin typeface="+mn-lt"/>
              </a:rPr>
              <a:t> </a:t>
            </a:r>
          </a:p>
          <a:p>
            <a:pPr marL="739775" lvl="1" indent="-282575">
              <a:buFont typeface="Arial" charset="0"/>
              <a:buChar char="•"/>
            </a:pPr>
            <a:r>
              <a:rPr lang="el-GR" sz="2000" b="0" dirty="0" smtClean="0">
                <a:latin typeface="+mn-lt"/>
              </a:rPr>
              <a:t>Πάσχοντες από Σκλήρυνση κατά Πλάκας</a:t>
            </a:r>
          </a:p>
          <a:p>
            <a:pPr marL="739775" lvl="1" indent="-282575">
              <a:buFont typeface="Arial" charset="0"/>
              <a:buChar char="•"/>
            </a:pPr>
            <a:r>
              <a:rPr lang="el-GR" sz="2000" b="0" dirty="0" smtClean="0">
                <a:latin typeface="+mn-lt"/>
              </a:rPr>
              <a:t>Πάσχοντες από κρίσεις επιληψίας </a:t>
            </a:r>
          </a:p>
          <a:p>
            <a:pPr marL="739775" lvl="1" indent="-282575">
              <a:buFont typeface="Arial" charset="0"/>
              <a:buChar char="•"/>
            </a:pPr>
            <a:endParaRPr lang="en-US" sz="2400" b="0" dirty="0">
              <a:latin typeface="Calibri" pitchFamily="34" charset="0"/>
            </a:endParaRPr>
          </a:p>
        </p:txBody>
      </p:sp>
      <p:pic>
        <p:nvPicPr>
          <p:cNvPr id="2050" name="Picture 2" descr="http://blog.applysci.com/wp-content/uploads/2015/09/ucibci3-672x372.gif"/>
          <p:cNvPicPr>
            <a:picLocks noChangeAspect="1" noChangeArrowheads="1"/>
          </p:cNvPicPr>
          <p:nvPr/>
        </p:nvPicPr>
        <p:blipFill rotWithShape="1">
          <a:blip r:embed="rId7">
            <a:extLst>
              <a:ext uri="{28A0092B-C50C-407E-A947-70E740481C1C}">
                <a14:useLocalDpi xmlns:a14="http://schemas.microsoft.com/office/drawing/2010/main" val="0"/>
              </a:ext>
            </a:extLst>
          </a:blip>
          <a:srcRect l="51497"/>
          <a:stretch/>
        </p:blipFill>
        <p:spPr bwMode="auto">
          <a:xfrm>
            <a:off x="209465" y="4445372"/>
            <a:ext cx="2074809" cy="23680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lce.hut.fi/research/css/bci/potilas_mittaus_bi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4594" y="4613652"/>
            <a:ext cx="3128496" cy="219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27934"/>
      </p:ext>
    </p:extLst>
  </p:cSld>
  <p:clrMapOvr>
    <a:masterClrMapping/>
  </p:clrMapOvr>
  <p:transition advTm="2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5"/>
          <p:cNvSpPr>
            <a:spLocks/>
          </p:cNvSpPr>
          <p:nvPr/>
        </p:nvSpPr>
        <p:spPr bwMode="auto">
          <a:xfrm>
            <a:off x="34925" y="1125538"/>
            <a:ext cx="9037638" cy="493712"/>
          </a:xfrm>
          <a:prstGeom prst="rect">
            <a:avLst/>
          </a:prstGeom>
          <a:noFill/>
          <a:ln w="9525">
            <a:noFill/>
            <a:miter lim="800000"/>
            <a:headEnd/>
            <a:tailEnd/>
          </a:ln>
        </p:spPr>
        <p:txBody>
          <a:bodyPr anchor="ctr"/>
          <a:lstStyle/>
          <a:p>
            <a:pPr algn="ctr" eaLnBrk="0" hangingPunct="0"/>
            <a:r>
              <a:rPr lang="en-US" sz="2800" b="0">
                <a:solidFill>
                  <a:schemeClr val="bg1"/>
                </a:solidFill>
                <a:latin typeface="Calibri" pitchFamily="34" charset="0"/>
              </a:rPr>
              <a:t>Maria’s vision:</a:t>
            </a:r>
          </a:p>
        </p:txBody>
      </p:sp>
      <p:grpSp>
        <p:nvGrpSpPr>
          <p:cNvPr id="15363" name="Group 27"/>
          <p:cNvGrpSpPr>
            <a:grpSpLocks/>
          </p:cNvGrpSpPr>
          <p:nvPr/>
        </p:nvGrpSpPr>
        <p:grpSpPr bwMode="auto">
          <a:xfrm>
            <a:off x="-1588" y="365125"/>
            <a:ext cx="9144001" cy="719138"/>
            <a:chOff x="36512" y="548680"/>
            <a:chExt cx="9419865" cy="648072"/>
          </a:xfrm>
        </p:grpSpPr>
        <p:grpSp>
          <p:nvGrpSpPr>
            <p:cNvPr id="15379" name="Group 2"/>
            <p:cNvGrpSpPr>
              <a:grpSpLocks/>
            </p:cNvGrpSpPr>
            <p:nvPr/>
          </p:nvGrpSpPr>
          <p:grpSpPr bwMode="auto">
            <a:xfrm>
              <a:off x="36512" y="548680"/>
              <a:ext cx="7847856" cy="648072"/>
              <a:chOff x="36512" y="548680"/>
              <a:chExt cx="9075642" cy="908720"/>
            </a:xfrm>
          </p:grpSpPr>
          <p:grpSp>
            <p:nvGrpSpPr>
              <p:cNvPr id="15382" name="Group 1"/>
              <p:cNvGrpSpPr>
                <a:grpSpLocks/>
              </p:cNvGrpSpPr>
              <p:nvPr/>
            </p:nvGrpSpPr>
            <p:grpSpPr bwMode="auto">
              <a:xfrm>
                <a:off x="36512" y="548680"/>
                <a:ext cx="7271792" cy="908720"/>
                <a:chOff x="532524" y="548680"/>
                <a:chExt cx="7271792" cy="908720"/>
              </a:xfrm>
            </p:grpSpPr>
            <p:grpSp>
              <p:nvGrpSpPr>
                <p:cNvPr id="15385" name="Group 13"/>
                <p:cNvGrpSpPr>
                  <a:grpSpLocks/>
                </p:cNvGrpSpPr>
                <p:nvPr/>
              </p:nvGrpSpPr>
              <p:grpSpPr bwMode="auto">
                <a:xfrm>
                  <a:off x="532524" y="548680"/>
                  <a:ext cx="3635896" cy="908720"/>
                  <a:chOff x="0" y="2348880"/>
                  <a:chExt cx="9144000" cy="1846947"/>
                </a:xfrm>
              </p:grpSpPr>
              <p:pic>
                <p:nvPicPr>
                  <p:cNvPr id="15391"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92"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93"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4"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5386" name="Group 18"/>
                <p:cNvGrpSpPr>
                  <a:grpSpLocks/>
                </p:cNvGrpSpPr>
                <p:nvPr/>
              </p:nvGrpSpPr>
              <p:grpSpPr bwMode="auto">
                <a:xfrm>
                  <a:off x="4168420" y="548680"/>
                  <a:ext cx="3635896" cy="908720"/>
                  <a:chOff x="0" y="2348880"/>
                  <a:chExt cx="9144000" cy="1846947"/>
                </a:xfrm>
              </p:grpSpPr>
              <p:pic>
                <p:nvPicPr>
                  <p:cNvPr id="15387"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88"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89"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0"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15383"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15384"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15380"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15381"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
        <p:nvSpPr>
          <p:cNvPr id="4" name="TextBox 3"/>
          <p:cNvSpPr txBox="1"/>
          <p:nvPr/>
        </p:nvSpPr>
        <p:spPr>
          <a:xfrm>
            <a:off x="213508" y="1895247"/>
            <a:ext cx="3822076" cy="1359582"/>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p>
            <a:pPr algn="ctr">
              <a:tabLst>
                <a:tab pos="174625" algn="l"/>
                <a:tab pos="358775" algn="l"/>
              </a:tabLst>
              <a:defRPr/>
            </a:pPr>
            <a:r>
              <a:rPr lang="el-GR" sz="2400" b="0" dirty="0">
                <a:solidFill>
                  <a:schemeClr val="tx1"/>
                </a:solidFill>
              </a:rPr>
              <a:t>Δημιουργία ενός εργαλείου χαρτογράφησης του εγκεφάλου</a:t>
            </a:r>
          </a:p>
        </p:txBody>
      </p:sp>
      <p:sp>
        <p:nvSpPr>
          <p:cNvPr id="5" name="TextBox 4"/>
          <p:cNvSpPr txBox="1"/>
          <p:nvPr/>
        </p:nvSpPr>
        <p:spPr>
          <a:xfrm>
            <a:off x="2535795" y="3014235"/>
            <a:ext cx="3607165" cy="2062364"/>
          </a:xfrm>
          <a:prstGeom prst="rect">
            <a:avLst/>
          </a:prstGeom>
          <a:ln/>
        </p:spPr>
        <p:style>
          <a:lnRef idx="0">
            <a:schemeClr val="accent5"/>
          </a:lnRef>
          <a:fillRef idx="3">
            <a:schemeClr val="accent5"/>
          </a:fillRef>
          <a:effectRef idx="3">
            <a:schemeClr val="accent5"/>
          </a:effectRef>
          <a:fontRef idx="minor">
            <a:schemeClr val="lt1"/>
          </a:fontRef>
        </p:style>
        <p:txBody>
          <a:bodyPr>
            <a:spAutoFit/>
          </a:bodyPr>
          <a:lstStyle/>
          <a:p>
            <a:pPr algn="ctr">
              <a:tabLst>
                <a:tab pos="174625" algn="l"/>
                <a:tab pos="358775" algn="l"/>
              </a:tabLst>
              <a:defRPr/>
            </a:pPr>
            <a:r>
              <a:rPr lang="el-GR" sz="2400" b="0" dirty="0">
                <a:solidFill>
                  <a:schemeClr val="tx1"/>
                </a:solidFill>
              </a:rPr>
              <a:t>Κατανόηση της λειτουργίας του εγκεφάλου σε διάφορες καταστάσεις νοητικών απαιτήσεων και συνθηκών</a:t>
            </a:r>
          </a:p>
        </p:txBody>
      </p:sp>
      <p:sp>
        <p:nvSpPr>
          <p:cNvPr id="6" name="TextBox 5"/>
          <p:cNvSpPr txBox="1"/>
          <p:nvPr/>
        </p:nvSpPr>
        <p:spPr>
          <a:xfrm>
            <a:off x="5207381" y="4944136"/>
            <a:ext cx="3719573" cy="1580611"/>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algn="ctr">
              <a:tabLst>
                <a:tab pos="174625" algn="l"/>
                <a:tab pos="358775" algn="l"/>
              </a:tabLst>
              <a:defRPr/>
            </a:pPr>
            <a:r>
              <a:rPr lang="el-GR" sz="2400" b="0" dirty="0">
                <a:solidFill>
                  <a:schemeClr val="tx1"/>
                </a:solidFill>
              </a:rPr>
              <a:t>Χρήση των αποτελεσμάτων στο σχεδιασμό έξυπνων συστημάτων υποβοήθησης </a:t>
            </a:r>
            <a:r>
              <a:rPr lang="el-GR" sz="2400" b="0" dirty="0" smtClean="0">
                <a:solidFill>
                  <a:schemeClr val="tx1"/>
                </a:solidFill>
              </a:rPr>
              <a:t>ατόμων</a:t>
            </a:r>
            <a:endParaRPr lang="el-GR" sz="2400" b="0" dirty="0">
              <a:solidFill>
                <a:schemeClr val="tx1"/>
              </a:solidFill>
            </a:endParaRPr>
          </a:p>
        </p:txBody>
      </p:sp>
      <p:sp>
        <p:nvSpPr>
          <p:cNvPr id="2" name="Oval 1"/>
          <p:cNvSpPr/>
          <p:nvPr/>
        </p:nvSpPr>
        <p:spPr>
          <a:xfrm>
            <a:off x="141105" y="1628800"/>
            <a:ext cx="3856072" cy="168805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10106591"/>
      </p:ext>
    </p:extLst>
  </p:cSld>
  <p:clrMapOvr>
    <a:masterClrMapping/>
  </p:clrMapOvr>
  <p:transition advTm="2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1588" y="365125"/>
            <a:ext cx="9144001" cy="719138"/>
            <a:chOff x="36512" y="548680"/>
            <a:chExt cx="9419865" cy="648072"/>
          </a:xfrm>
        </p:grpSpPr>
        <p:grpSp>
          <p:nvGrpSpPr>
            <p:cNvPr id="3" name="Group 2"/>
            <p:cNvGrpSpPr>
              <a:grpSpLocks/>
            </p:cNvGrpSpPr>
            <p:nvPr/>
          </p:nvGrpSpPr>
          <p:grpSpPr bwMode="auto">
            <a:xfrm>
              <a:off x="36512" y="548680"/>
              <a:ext cx="7847856" cy="648072"/>
              <a:chOff x="36512" y="548680"/>
              <a:chExt cx="9075642" cy="908720"/>
            </a:xfrm>
          </p:grpSpPr>
          <p:grpSp>
            <p:nvGrpSpPr>
              <p:cNvPr id="6" name="Group 1"/>
              <p:cNvGrpSpPr>
                <a:grpSpLocks/>
              </p:cNvGrpSpPr>
              <p:nvPr/>
            </p:nvGrpSpPr>
            <p:grpSpPr bwMode="auto">
              <a:xfrm>
                <a:off x="36512" y="548680"/>
                <a:ext cx="7271792" cy="908720"/>
                <a:chOff x="532524" y="548680"/>
                <a:chExt cx="7271792" cy="908720"/>
              </a:xfrm>
            </p:grpSpPr>
            <p:grpSp>
              <p:nvGrpSpPr>
                <p:cNvPr id="9" name="Group 13"/>
                <p:cNvGrpSpPr>
                  <a:grpSpLocks/>
                </p:cNvGrpSpPr>
                <p:nvPr/>
              </p:nvGrpSpPr>
              <p:grpSpPr bwMode="auto">
                <a:xfrm>
                  <a:off x="532524" y="548680"/>
                  <a:ext cx="3635896" cy="908720"/>
                  <a:chOff x="0" y="2348880"/>
                  <a:chExt cx="9144000" cy="1846947"/>
                </a:xfrm>
              </p:grpSpPr>
              <p:pic>
                <p:nvPicPr>
                  <p:cNvPr id="15" name="Picture 14"/>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6" name="Picture 15"/>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7" name="Picture 16"/>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8" name="Picture 17"/>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nvGrpSpPr>
                <p:cNvPr id="10" name="Group 18"/>
                <p:cNvGrpSpPr>
                  <a:grpSpLocks/>
                </p:cNvGrpSpPr>
                <p:nvPr/>
              </p:nvGrpSpPr>
              <p:grpSpPr bwMode="auto">
                <a:xfrm>
                  <a:off x="4168420" y="548680"/>
                  <a:ext cx="3635896" cy="908720"/>
                  <a:chOff x="0" y="2348880"/>
                  <a:chExt cx="9144000" cy="1846947"/>
                </a:xfrm>
              </p:grpSpPr>
              <p:pic>
                <p:nvPicPr>
                  <p:cNvPr id="11" name="Picture 19"/>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2" name="Picture 20"/>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3" name="Picture 21"/>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4" name="Picture 22"/>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pic>
            <p:nvPicPr>
              <p:cNvPr id="7" name="Picture 23"/>
              <p:cNvPicPr>
                <a:picLocks noChangeAspect="1"/>
              </p:cNvPicPr>
              <p:nvPr/>
            </p:nvPicPr>
            <p:blipFill>
              <a:blip r:embed="rId2"/>
              <a:srcRect/>
              <a:stretch>
                <a:fillRect/>
              </a:stretch>
            </p:blipFill>
            <p:spPr bwMode="auto">
              <a:xfrm>
                <a:off x="7294206" y="548680"/>
                <a:ext cx="917994" cy="908720"/>
              </a:xfrm>
              <a:prstGeom prst="rect">
                <a:avLst/>
              </a:prstGeom>
              <a:noFill/>
              <a:ln w="9525">
                <a:noFill/>
                <a:miter lim="800000"/>
                <a:headEnd/>
                <a:tailEnd/>
              </a:ln>
            </p:spPr>
          </p:pic>
          <p:pic>
            <p:nvPicPr>
              <p:cNvPr id="8" name="Picture 24"/>
              <p:cNvPicPr>
                <a:picLocks noChangeAspect="1"/>
              </p:cNvPicPr>
              <p:nvPr/>
            </p:nvPicPr>
            <p:blipFill>
              <a:blip r:embed="rId3"/>
              <a:srcRect/>
              <a:stretch>
                <a:fillRect/>
              </a:stretch>
            </p:blipFill>
            <p:spPr bwMode="auto">
              <a:xfrm>
                <a:off x="8212200" y="548680"/>
                <a:ext cx="899954" cy="908720"/>
              </a:xfrm>
              <a:prstGeom prst="rect">
                <a:avLst/>
              </a:prstGeom>
              <a:noFill/>
              <a:ln w="9525">
                <a:noFill/>
                <a:miter lim="800000"/>
                <a:headEnd/>
                <a:tailEnd/>
              </a:ln>
            </p:spPr>
          </p:pic>
        </p:grpSp>
        <p:pic>
          <p:nvPicPr>
            <p:cNvPr id="4" name="Picture 25"/>
            <p:cNvPicPr>
              <a:picLocks noChangeAspect="1"/>
            </p:cNvPicPr>
            <p:nvPr/>
          </p:nvPicPr>
          <p:blipFill>
            <a:blip r:embed="rId4"/>
            <a:srcRect/>
            <a:stretch>
              <a:fillRect/>
            </a:stretch>
          </p:blipFill>
          <p:spPr bwMode="auto">
            <a:xfrm>
              <a:off x="7884368" y="548680"/>
              <a:ext cx="793804" cy="648072"/>
            </a:xfrm>
            <a:prstGeom prst="rect">
              <a:avLst/>
            </a:prstGeom>
            <a:noFill/>
            <a:ln w="9525">
              <a:noFill/>
              <a:miter lim="800000"/>
              <a:headEnd/>
              <a:tailEnd/>
            </a:ln>
          </p:spPr>
        </p:pic>
        <p:pic>
          <p:nvPicPr>
            <p:cNvPr id="5" name="Picture 26"/>
            <p:cNvPicPr>
              <a:picLocks noChangeAspect="1"/>
            </p:cNvPicPr>
            <p:nvPr/>
          </p:nvPicPr>
          <p:blipFill>
            <a:blip r:embed="rId5"/>
            <a:srcRect/>
            <a:stretch>
              <a:fillRect/>
            </a:stretch>
          </p:blipFill>
          <p:spPr bwMode="auto">
            <a:xfrm>
              <a:off x="8678172" y="548680"/>
              <a:ext cx="778205" cy="648072"/>
            </a:xfrm>
            <a:prstGeom prst="rect">
              <a:avLst/>
            </a:prstGeom>
            <a:noFill/>
            <a:ln w="9525">
              <a:noFill/>
              <a:miter lim="800000"/>
              <a:headEnd/>
              <a:tailEnd/>
            </a:ln>
          </p:spPr>
        </p:pic>
      </p:grpSp>
      <p:sp>
        <p:nvSpPr>
          <p:cNvPr id="19" name="Rectangle 18"/>
          <p:cNvSpPr/>
          <p:nvPr/>
        </p:nvSpPr>
        <p:spPr>
          <a:xfrm>
            <a:off x="611560" y="1336119"/>
            <a:ext cx="6552728" cy="2677656"/>
          </a:xfrm>
          <a:prstGeom prst="rect">
            <a:avLst/>
          </a:prstGeom>
        </p:spPr>
        <p:txBody>
          <a:bodyPr wrap="square">
            <a:spAutoFit/>
          </a:bodyPr>
          <a:lstStyle/>
          <a:p>
            <a:pPr marL="287338" indent="-287338">
              <a:buClr>
                <a:schemeClr val="accent2"/>
              </a:buClr>
              <a:buFont typeface="Wingdings" pitchFamily="2" charset="2"/>
              <a:buChar char="v"/>
            </a:pPr>
            <a:r>
              <a:rPr lang="el-GR" sz="2400" b="0" dirty="0" smtClean="0">
                <a:latin typeface="+mn-lt"/>
              </a:rPr>
              <a:t>Χαρτογράφηση εγκεφάλου </a:t>
            </a:r>
            <a:endParaRPr lang="en-US" sz="1000" b="0" dirty="0">
              <a:latin typeface="+mn-lt"/>
            </a:endParaRPr>
          </a:p>
          <a:p>
            <a:pPr marL="739775" lvl="1" indent="-282575">
              <a:buFont typeface="Arial" charset="0"/>
              <a:buChar char="•"/>
            </a:pPr>
            <a:r>
              <a:rPr lang="el-GR" sz="2400" b="0" dirty="0" smtClean="0">
                <a:latin typeface="+mn-lt"/>
              </a:rPr>
              <a:t>Με ηλεκτροεγκεφαλογράφημα </a:t>
            </a:r>
            <a:r>
              <a:rPr lang="en-US" sz="2400" b="0" dirty="0" smtClean="0">
                <a:latin typeface="+mn-lt"/>
              </a:rPr>
              <a:t> </a:t>
            </a:r>
          </a:p>
          <a:p>
            <a:pPr lvl="1"/>
            <a:r>
              <a:rPr lang="el-GR" sz="2000" b="0" dirty="0">
                <a:latin typeface="+mn-lt"/>
              </a:rPr>
              <a:t>Το </a:t>
            </a:r>
            <a:r>
              <a:rPr lang="el-GR" sz="2000" b="0" dirty="0" smtClean="0">
                <a:latin typeface="+mn-lt"/>
              </a:rPr>
              <a:t>ηλεκτροεγκεφαλογράφημα (ΗΕΓ</a:t>
            </a:r>
            <a:r>
              <a:rPr lang="el-GR" sz="2000" b="0" dirty="0">
                <a:latin typeface="+mn-lt"/>
              </a:rPr>
              <a:t>) είναι η καταγραφή της ηλεκτρικής δραστηριότητας του εγκεφάλου μέσω ηλεκτροδίων που τοποθετούνται στο δέρμα του </a:t>
            </a:r>
            <a:r>
              <a:rPr lang="el-GR" sz="2000" b="0" dirty="0" smtClean="0">
                <a:latin typeface="+mn-lt"/>
              </a:rPr>
              <a:t>κεφαλιού. </a:t>
            </a:r>
            <a:r>
              <a:rPr lang="el-GR" sz="2000" b="0" dirty="0">
                <a:latin typeface="+mn-lt"/>
              </a:rPr>
              <a:t>Η πρώτη επιτυχής καταγραφή </a:t>
            </a:r>
            <a:r>
              <a:rPr lang="el-GR" sz="2000" b="0" dirty="0" smtClean="0">
                <a:latin typeface="+mn-lt"/>
              </a:rPr>
              <a:t>ανθρώπινου ηλεκτροεγκεφαλογραφήματος </a:t>
            </a:r>
            <a:r>
              <a:rPr lang="el-GR" sz="2000" b="0" dirty="0">
                <a:latin typeface="+mn-lt"/>
              </a:rPr>
              <a:t>έγινε το 1924.</a:t>
            </a:r>
            <a:endParaRPr lang="en-US" sz="2000" b="0" dirty="0" smtClean="0">
              <a:latin typeface="+mn-lt"/>
            </a:endParaRPr>
          </a:p>
          <a:p>
            <a:pPr lvl="1"/>
            <a:endParaRPr lang="en-US" sz="2000" b="0" dirty="0">
              <a:latin typeface="Calibri" pitchFamily="34" charset="0"/>
            </a:endParaRPr>
          </a:p>
        </p:txBody>
      </p:sp>
      <p:pic>
        <p:nvPicPr>
          <p:cNvPr id="3074" name="Picture 2" descr="http://cdn.pressebox.de/a/8a89037abe1e07f6/attachments/0284526.attachment/filename/P_aC_64ch_green_frontal_eyeelectrode_I_Clip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5909" y="1088929"/>
            <a:ext cx="1752994" cy="25704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e/ee/MRI-Philip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606" y="4365471"/>
            <a:ext cx="2263460" cy="179104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672649" y="4164756"/>
            <a:ext cx="6363846" cy="2000548"/>
          </a:xfrm>
          <a:prstGeom prst="rect">
            <a:avLst/>
          </a:prstGeom>
        </p:spPr>
        <p:txBody>
          <a:bodyPr wrap="square">
            <a:spAutoFit/>
          </a:bodyPr>
          <a:lstStyle/>
          <a:p>
            <a:pPr marL="739775" lvl="1" indent="-282575" algn="r">
              <a:buFont typeface="Arial" charset="0"/>
              <a:buChar char="•"/>
            </a:pPr>
            <a:r>
              <a:rPr lang="el-GR" sz="2400" b="0" dirty="0">
                <a:solidFill>
                  <a:prstClr val="white"/>
                </a:solidFill>
                <a:latin typeface="+mn-lt"/>
              </a:rPr>
              <a:t>Με μαγνητική τοπογραφία</a:t>
            </a:r>
            <a:r>
              <a:rPr lang="en-US" sz="2400" b="0" dirty="0">
                <a:solidFill>
                  <a:prstClr val="white"/>
                </a:solidFill>
                <a:latin typeface="+mn-lt"/>
              </a:rPr>
              <a:t> (</a:t>
            </a:r>
            <a:r>
              <a:rPr lang="el-GR" sz="2400" b="0" dirty="0">
                <a:solidFill>
                  <a:prstClr val="white"/>
                </a:solidFill>
                <a:latin typeface="+mn-lt"/>
              </a:rPr>
              <a:t>Μ</a:t>
            </a:r>
            <a:r>
              <a:rPr lang="en-US" sz="2400" b="0" dirty="0">
                <a:solidFill>
                  <a:prstClr val="white"/>
                </a:solidFill>
                <a:latin typeface="+mn-lt"/>
              </a:rPr>
              <a:t>RI)</a:t>
            </a:r>
            <a:endParaRPr lang="el-GR" sz="2400" b="0" dirty="0">
              <a:solidFill>
                <a:prstClr val="white"/>
              </a:solidFill>
              <a:latin typeface="+mn-lt"/>
            </a:endParaRPr>
          </a:p>
          <a:p>
            <a:pPr lvl="1" algn="r"/>
            <a:r>
              <a:rPr lang="el-GR" sz="2000" b="0" dirty="0">
                <a:solidFill>
                  <a:prstClr val="white"/>
                </a:solidFill>
                <a:latin typeface="+mn-lt"/>
              </a:rPr>
              <a:t>Η μαγνητική τομογραφία είναι μία </a:t>
            </a:r>
            <a:r>
              <a:rPr lang="el-GR" sz="2000" b="0" dirty="0" smtClean="0">
                <a:solidFill>
                  <a:prstClr val="white"/>
                </a:solidFill>
                <a:latin typeface="+mn-lt"/>
              </a:rPr>
              <a:t>ακτινολογική</a:t>
            </a:r>
            <a:endParaRPr lang="el-GR" sz="2000" b="0" dirty="0">
              <a:solidFill>
                <a:prstClr val="white"/>
              </a:solidFill>
              <a:latin typeface="+mn-lt"/>
            </a:endParaRPr>
          </a:p>
          <a:p>
            <a:pPr lvl="1" algn="r"/>
            <a:r>
              <a:rPr lang="el-GR" sz="2000" b="0" dirty="0">
                <a:solidFill>
                  <a:prstClr val="white"/>
                </a:solidFill>
                <a:latin typeface="+mn-lt"/>
              </a:rPr>
              <a:t> μέθοδος απεικόνισης του εσωτερικού ενός οργανισμού και δίνει τη δυνατότητα του ακριβούς εντοπισμού του σημείου του εγκεφάλου που παρουσιάζει την ηλεκτρική δραστηριότητα</a:t>
            </a:r>
            <a:endParaRPr lang="en-US" sz="2000" b="0" dirty="0">
              <a:solidFill>
                <a:prstClr val="white"/>
              </a:solidFill>
              <a:latin typeface="+mn-lt"/>
            </a:endParaRPr>
          </a:p>
        </p:txBody>
      </p:sp>
    </p:spTree>
    <p:extLst>
      <p:ext uri="{BB962C8B-B14F-4D97-AF65-F5344CB8AC3E}">
        <p14:creationId xmlns:p14="http://schemas.microsoft.com/office/powerpoint/2010/main" val="3475197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7"/>
          <p:cNvGrpSpPr>
            <a:grpSpLocks/>
          </p:cNvGrpSpPr>
          <p:nvPr/>
        </p:nvGrpSpPr>
        <p:grpSpPr bwMode="auto">
          <a:xfrm>
            <a:off x="0" y="333375"/>
            <a:ext cx="9144000" cy="719138"/>
            <a:chOff x="36512" y="548680"/>
            <a:chExt cx="9419865" cy="648072"/>
          </a:xfrm>
        </p:grpSpPr>
        <p:grpSp>
          <p:nvGrpSpPr>
            <p:cNvPr id="17416" name="Group 2"/>
            <p:cNvGrpSpPr>
              <a:grpSpLocks/>
            </p:cNvGrpSpPr>
            <p:nvPr/>
          </p:nvGrpSpPr>
          <p:grpSpPr bwMode="auto">
            <a:xfrm>
              <a:off x="36512" y="548680"/>
              <a:ext cx="7847856" cy="648072"/>
              <a:chOff x="36512" y="548680"/>
              <a:chExt cx="9075642" cy="908720"/>
            </a:xfrm>
          </p:grpSpPr>
          <p:grpSp>
            <p:nvGrpSpPr>
              <p:cNvPr id="17419" name="Group 1"/>
              <p:cNvGrpSpPr>
                <a:grpSpLocks/>
              </p:cNvGrpSpPr>
              <p:nvPr/>
            </p:nvGrpSpPr>
            <p:grpSpPr bwMode="auto">
              <a:xfrm>
                <a:off x="36512" y="548680"/>
                <a:ext cx="7271792" cy="908720"/>
                <a:chOff x="532524" y="548680"/>
                <a:chExt cx="7271792" cy="908720"/>
              </a:xfrm>
            </p:grpSpPr>
            <p:grpSp>
              <p:nvGrpSpPr>
                <p:cNvPr id="17422" name="Group 13"/>
                <p:cNvGrpSpPr>
                  <a:grpSpLocks/>
                </p:cNvGrpSpPr>
                <p:nvPr/>
              </p:nvGrpSpPr>
              <p:grpSpPr bwMode="auto">
                <a:xfrm>
                  <a:off x="532524" y="548680"/>
                  <a:ext cx="3635896" cy="908720"/>
                  <a:chOff x="0" y="2348880"/>
                  <a:chExt cx="9144000" cy="1846947"/>
                </a:xfrm>
              </p:grpSpPr>
              <p:pic>
                <p:nvPicPr>
                  <p:cNvPr id="17428" name="Picture 14"/>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7429" name="Picture 15"/>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7430" name="Picture 16"/>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7431" name="Picture 17"/>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nvGrpSpPr>
                <p:cNvPr id="17423" name="Group 18"/>
                <p:cNvGrpSpPr>
                  <a:grpSpLocks/>
                </p:cNvGrpSpPr>
                <p:nvPr/>
              </p:nvGrpSpPr>
              <p:grpSpPr bwMode="auto">
                <a:xfrm>
                  <a:off x="4168420" y="548680"/>
                  <a:ext cx="3635896" cy="908720"/>
                  <a:chOff x="0" y="2348880"/>
                  <a:chExt cx="9144000" cy="1846947"/>
                </a:xfrm>
              </p:grpSpPr>
              <p:pic>
                <p:nvPicPr>
                  <p:cNvPr id="17424" name="Picture 19"/>
                  <p:cNvPicPr>
                    <a:picLocks noChangeAspect="1"/>
                  </p:cNvPicPr>
                  <p:nvPr/>
                </p:nvPicPr>
                <p:blipFill>
                  <a:blip r:embed="rId2"/>
                  <a:srcRect/>
                  <a:stretch>
                    <a:fillRect/>
                  </a:stretch>
                </p:blipFill>
                <p:spPr bwMode="auto">
                  <a:xfrm>
                    <a:off x="0" y="2348880"/>
                    <a:ext cx="2308685" cy="1846947"/>
                  </a:xfrm>
                  <a:prstGeom prst="rect">
                    <a:avLst/>
                  </a:prstGeom>
                  <a:noFill/>
                  <a:ln w="9525">
                    <a:noFill/>
                    <a:miter lim="800000"/>
                    <a:headEnd/>
                    <a:tailEnd/>
                  </a:ln>
                </p:spPr>
              </p:pic>
              <p:pic>
                <p:nvPicPr>
                  <p:cNvPr id="17425" name="Picture 20"/>
                  <p:cNvPicPr>
                    <a:picLocks noChangeAspect="1"/>
                  </p:cNvPicPr>
                  <p:nvPr/>
                </p:nvPicPr>
                <p:blipFill>
                  <a:blip r:embed="rId3"/>
                  <a:srcRect/>
                  <a:stretch>
                    <a:fillRect/>
                  </a:stretch>
                </p:blipFill>
                <p:spPr bwMode="auto">
                  <a:xfrm>
                    <a:off x="2308685" y="2348880"/>
                    <a:ext cx="2263316" cy="1846947"/>
                  </a:xfrm>
                  <a:prstGeom prst="rect">
                    <a:avLst/>
                  </a:prstGeom>
                  <a:noFill/>
                  <a:ln w="9525">
                    <a:noFill/>
                    <a:miter lim="800000"/>
                    <a:headEnd/>
                    <a:tailEnd/>
                  </a:ln>
                </p:spPr>
              </p:pic>
              <p:pic>
                <p:nvPicPr>
                  <p:cNvPr id="17426" name="Picture 21"/>
                  <p:cNvPicPr>
                    <a:picLocks noChangeAspect="1"/>
                  </p:cNvPicPr>
                  <p:nvPr/>
                </p:nvPicPr>
                <p:blipFill>
                  <a:blip r:embed="rId4"/>
                  <a:srcRect/>
                  <a:stretch>
                    <a:fillRect/>
                  </a:stretch>
                </p:blipFill>
                <p:spPr bwMode="auto">
                  <a:xfrm>
                    <a:off x="4572001" y="2348880"/>
                    <a:ext cx="2308684" cy="1846947"/>
                  </a:xfrm>
                  <a:prstGeom prst="rect">
                    <a:avLst/>
                  </a:prstGeom>
                  <a:noFill/>
                  <a:ln w="9525">
                    <a:noFill/>
                    <a:miter lim="800000"/>
                    <a:headEnd/>
                    <a:tailEnd/>
                  </a:ln>
                </p:spPr>
              </p:pic>
              <p:pic>
                <p:nvPicPr>
                  <p:cNvPr id="17427" name="Picture 22"/>
                  <p:cNvPicPr>
                    <a:picLocks noChangeAspect="1"/>
                  </p:cNvPicPr>
                  <p:nvPr/>
                </p:nvPicPr>
                <p:blipFill>
                  <a:blip r:embed="rId5"/>
                  <a:srcRect/>
                  <a:stretch>
                    <a:fillRect/>
                  </a:stretch>
                </p:blipFill>
                <p:spPr bwMode="auto">
                  <a:xfrm>
                    <a:off x="6880685" y="2348880"/>
                    <a:ext cx="2263315" cy="1846947"/>
                  </a:xfrm>
                  <a:prstGeom prst="rect">
                    <a:avLst/>
                  </a:prstGeom>
                  <a:noFill/>
                  <a:ln w="9525">
                    <a:noFill/>
                    <a:miter lim="800000"/>
                    <a:headEnd/>
                    <a:tailEnd/>
                  </a:ln>
                </p:spPr>
              </p:pic>
            </p:grpSp>
          </p:grpSp>
          <p:pic>
            <p:nvPicPr>
              <p:cNvPr id="17420" name="Picture 23"/>
              <p:cNvPicPr>
                <a:picLocks noChangeAspect="1"/>
              </p:cNvPicPr>
              <p:nvPr/>
            </p:nvPicPr>
            <p:blipFill>
              <a:blip r:embed="rId2"/>
              <a:srcRect/>
              <a:stretch>
                <a:fillRect/>
              </a:stretch>
            </p:blipFill>
            <p:spPr bwMode="auto">
              <a:xfrm>
                <a:off x="7294206" y="548680"/>
                <a:ext cx="917994" cy="908720"/>
              </a:xfrm>
              <a:prstGeom prst="rect">
                <a:avLst/>
              </a:prstGeom>
              <a:noFill/>
              <a:ln w="9525">
                <a:noFill/>
                <a:miter lim="800000"/>
                <a:headEnd/>
                <a:tailEnd/>
              </a:ln>
            </p:spPr>
          </p:pic>
          <p:pic>
            <p:nvPicPr>
              <p:cNvPr id="17421" name="Picture 24"/>
              <p:cNvPicPr>
                <a:picLocks noChangeAspect="1"/>
              </p:cNvPicPr>
              <p:nvPr/>
            </p:nvPicPr>
            <p:blipFill>
              <a:blip r:embed="rId3"/>
              <a:srcRect/>
              <a:stretch>
                <a:fillRect/>
              </a:stretch>
            </p:blipFill>
            <p:spPr bwMode="auto">
              <a:xfrm>
                <a:off x="8212200" y="548680"/>
                <a:ext cx="899954" cy="908720"/>
              </a:xfrm>
              <a:prstGeom prst="rect">
                <a:avLst/>
              </a:prstGeom>
              <a:noFill/>
              <a:ln w="9525">
                <a:noFill/>
                <a:miter lim="800000"/>
                <a:headEnd/>
                <a:tailEnd/>
              </a:ln>
            </p:spPr>
          </p:pic>
        </p:grpSp>
        <p:pic>
          <p:nvPicPr>
            <p:cNvPr id="17417" name="Picture 25"/>
            <p:cNvPicPr>
              <a:picLocks noChangeAspect="1"/>
            </p:cNvPicPr>
            <p:nvPr/>
          </p:nvPicPr>
          <p:blipFill>
            <a:blip r:embed="rId4"/>
            <a:srcRect/>
            <a:stretch>
              <a:fillRect/>
            </a:stretch>
          </p:blipFill>
          <p:spPr bwMode="auto">
            <a:xfrm>
              <a:off x="7884368" y="548680"/>
              <a:ext cx="793804" cy="648072"/>
            </a:xfrm>
            <a:prstGeom prst="rect">
              <a:avLst/>
            </a:prstGeom>
            <a:noFill/>
            <a:ln w="9525">
              <a:noFill/>
              <a:miter lim="800000"/>
              <a:headEnd/>
              <a:tailEnd/>
            </a:ln>
          </p:spPr>
        </p:pic>
        <p:pic>
          <p:nvPicPr>
            <p:cNvPr id="17418" name="Picture 26"/>
            <p:cNvPicPr>
              <a:picLocks noChangeAspect="1"/>
            </p:cNvPicPr>
            <p:nvPr/>
          </p:nvPicPr>
          <p:blipFill>
            <a:blip r:embed="rId5"/>
            <a:srcRect/>
            <a:stretch>
              <a:fillRect/>
            </a:stretch>
          </p:blipFill>
          <p:spPr bwMode="auto">
            <a:xfrm>
              <a:off x="8678172" y="548680"/>
              <a:ext cx="778205" cy="648072"/>
            </a:xfrm>
            <a:prstGeom prst="rect">
              <a:avLst/>
            </a:prstGeom>
            <a:noFill/>
            <a:ln w="9525">
              <a:noFill/>
              <a:miter lim="800000"/>
              <a:headEnd/>
              <a:tailEnd/>
            </a:ln>
          </p:spPr>
        </p:pic>
      </p:grpSp>
      <p:pic>
        <p:nvPicPr>
          <p:cNvPr id="17411" name="Picture 1" descr="CAM00091"/>
          <p:cNvPicPr>
            <a:picLocks noChangeAspect="1" noChangeArrowheads="1"/>
          </p:cNvPicPr>
          <p:nvPr/>
        </p:nvPicPr>
        <p:blipFill>
          <a:blip r:embed="rId6"/>
          <a:srcRect/>
          <a:stretch>
            <a:fillRect/>
          </a:stretch>
        </p:blipFill>
        <p:spPr bwMode="auto">
          <a:xfrm>
            <a:off x="5310188" y="1916113"/>
            <a:ext cx="3330575" cy="4464050"/>
          </a:xfrm>
          <a:prstGeom prst="rect">
            <a:avLst/>
          </a:prstGeom>
          <a:noFill/>
          <a:ln w="9525">
            <a:noFill/>
            <a:miter lim="800000"/>
            <a:headEnd/>
            <a:tailEnd/>
          </a:ln>
        </p:spPr>
      </p:pic>
      <p:pic>
        <p:nvPicPr>
          <p:cNvPr id="17412" name="Picture 33" descr="CAM00093"/>
          <p:cNvPicPr>
            <a:picLocks noChangeAspect="1" noChangeArrowheads="1"/>
          </p:cNvPicPr>
          <p:nvPr/>
        </p:nvPicPr>
        <p:blipFill>
          <a:blip r:embed="rId7"/>
          <a:srcRect l="44859" t="15450" r="11580" b="51169"/>
          <a:stretch>
            <a:fillRect/>
          </a:stretch>
        </p:blipFill>
        <p:spPr bwMode="auto">
          <a:xfrm>
            <a:off x="539750" y="1916113"/>
            <a:ext cx="4308475" cy="4459287"/>
          </a:xfrm>
          <a:prstGeom prst="rect">
            <a:avLst/>
          </a:prstGeom>
          <a:noFill/>
          <a:ln w="9525">
            <a:noFill/>
            <a:miter lim="800000"/>
            <a:headEnd/>
            <a:tailEnd/>
          </a:ln>
        </p:spPr>
      </p:pic>
      <p:sp>
        <p:nvSpPr>
          <p:cNvPr id="33" name="Rectangle 32"/>
          <p:cNvSpPr/>
          <p:nvPr/>
        </p:nvSpPr>
        <p:spPr>
          <a:xfrm>
            <a:off x="1843138" y="1228155"/>
            <a:ext cx="5481716" cy="437964"/>
          </a:xfrm>
          <a:prstGeom prst="rect">
            <a:avLst/>
          </a:prstGeom>
          <a:solidFill>
            <a:schemeClr val="tx1">
              <a:lumMod val="85000"/>
            </a:schemeClr>
          </a:solid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300" dirty="0">
                <a:solidFill>
                  <a:srgbClr val="333333"/>
                </a:solidFill>
              </a:rPr>
              <a:t>Εγκεφαλογράφος Υψηλής Ανάλυσης</a:t>
            </a:r>
          </a:p>
        </p:txBody>
      </p:sp>
    </p:spTree>
  </p:cSld>
  <p:clrMapOvr>
    <a:masterClrMapping/>
  </p:clrMapOvr>
  <p:transition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p:txBody>
          <a:bodyPr/>
          <a:lstStyle/>
          <a:p>
            <a:endParaRPr lang="el-GR" smtClean="0"/>
          </a:p>
        </p:txBody>
      </p:sp>
      <p:sp>
        <p:nvSpPr>
          <p:cNvPr id="19458" name="Rectangle 3"/>
          <p:cNvSpPr>
            <a:spLocks noGrp="1"/>
          </p:cNvSpPr>
          <p:nvPr>
            <p:ph type="body" idx="1"/>
          </p:nvPr>
        </p:nvSpPr>
        <p:spPr/>
        <p:txBody>
          <a:bodyPr/>
          <a:lstStyle/>
          <a:p>
            <a:endParaRPr lang="el-GR" smtClean="0"/>
          </a:p>
        </p:txBody>
      </p:sp>
      <p:pic>
        <p:nvPicPr>
          <p:cNvPr id="19459" name="Picture 24" descr="CAM00400.jpg"/>
          <p:cNvPicPr>
            <a:picLocks noChangeAspect="1"/>
          </p:cNvPicPr>
          <p:nvPr/>
        </p:nvPicPr>
        <p:blipFill>
          <a:blip r:embed="rId2"/>
          <a:srcRect/>
          <a:stretch>
            <a:fillRect/>
          </a:stretch>
        </p:blipFill>
        <p:spPr bwMode="auto">
          <a:xfrm>
            <a:off x="0" y="12700"/>
            <a:ext cx="9153525" cy="68643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5"/>
          <p:cNvSpPr>
            <a:spLocks/>
          </p:cNvSpPr>
          <p:nvPr/>
        </p:nvSpPr>
        <p:spPr bwMode="auto">
          <a:xfrm>
            <a:off x="34925" y="1125538"/>
            <a:ext cx="9037638" cy="493712"/>
          </a:xfrm>
          <a:prstGeom prst="rect">
            <a:avLst/>
          </a:prstGeom>
          <a:noFill/>
          <a:ln w="9525">
            <a:noFill/>
            <a:miter lim="800000"/>
            <a:headEnd/>
            <a:tailEnd/>
          </a:ln>
        </p:spPr>
        <p:txBody>
          <a:bodyPr anchor="ctr"/>
          <a:lstStyle/>
          <a:p>
            <a:pPr algn="ctr" eaLnBrk="0" hangingPunct="0"/>
            <a:r>
              <a:rPr lang="en-US" sz="2800" b="0">
                <a:solidFill>
                  <a:schemeClr val="bg1"/>
                </a:solidFill>
                <a:latin typeface="Calibri" pitchFamily="34" charset="0"/>
              </a:rPr>
              <a:t>Maria’s vision:</a:t>
            </a:r>
          </a:p>
        </p:txBody>
      </p:sp>
      <p:grpSp>
        <p:nvGrpSpPr>
          <p:cNvPr id="15363" name="Group 27"/>
          <p:cNvGrpSpPr>
            <a:grpSpLocks/>
          </p:cNvGrpSpPr>
          <p:nvPr/>
        </p:nvGrpSpPr>
        <p:grpSpPr bwMode="auto">
          <a:xfrm>
            <a:off x="-1588" y="365125"/>
            <a:ext cx="9144001" cy="719138"/>
            <a:chOff x="36512" y="548680"/>
            <a:chExt cx="9419865" cy="648072"/>
          </a:xfrm>
        </p:grpSpPr>
        <p:grpSp>
          <p:nvGrpSpPr>
            <p:cNvPr id="15379" name="Group 2"/>
            <p:cNvGrpSpPr>
              <a:grpSpLocks/>
            </p:cNvGrpSpPr>
            <p:nvPr/>
          </p:nvGrpSpPr>
          <p:grpSpPr bwMode="auto">
            <a:xfrm>
              <a:off x="36512" y="548680"/>
              <a:ext cx="7847856" cy="648072"/>
              <a:chOff x="36512" y="548680"/>
              <a:chExt cx="9075642" cy="908720"/>
            </a:xfrm>
          </p:grpSpPr>
          <p:grpSp>
            <p:nvGrpSpPr>
              <p:cNvPr id="15382" name="Group 1"/>
              <p:cNvGrpSpPr>
                <a:grpSpLocks/>
              </p:cNvGrpSpPr>
              <p:nvPr/>
            </p:nvGrpSpPr>
            <p:grpSpPr bwMode="auto">
              <a:xfrm>
                <a:off x="36512" y="548680"/>
                <a:ext cx="7271792" cy="908720"/>
                <a:chOff x="532524" y="548680"/>
                <a:chExt cx="7271792" cy="908720"/>
              </a:xfrm>
            </p:grpSpPr>
            <p:grpSp>
              <p:nvGrpSpPr>
                <p:cNvPr id="15385" name="Group 13"/>
                <p:cNvGrpSpPr>
                  <a:grpSpLocks/>
                </p:cNvGrpSpPr>
                <p:nvPr/>
              </p:nvGrpSpPr>
              <p:grpSpPr bwMode="auto">
                <a:xfrm>
                  <a:off x="532524" y="548680"/>
                  <a:ext cx="3635896" cy="908720"/>
                  <a:chOff x="0" y="2348880"/>
                  <a:chExt cx="9144000" cy="1846947"/>
                </a:xfrm>
              </p:grpSpPr>
              <p:pic>
                <p:nvPicPr>
                  <p:cNvPr id="15391"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92"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93"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4"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15386" name="Group 18"/>
                <p:cNvGrpSpPr>
                  <a:grpSpLocks/>
                </p:cNvGrpSpPr>
                <p:nvPr/>
              </p:nvGrpSpPr>
              <p:grpSpPr bwMode="auto">
                <a:xfrm>
                  <a:off x="4168420" y="548680"/>
                  <a:ext cx="3635896" cy="908720"/>
                  <a:chOff x="0" y="2348880"/>
                  <a:chExt cx="9144000" cy="1846947"/>
                </a:xfrm>
              </p:grpSpPr>
              <p:pic>
                <p:nvPicPr>
                  <p:cNvPr id="15387"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15388"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15389"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15390"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15383"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15384"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15380"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15381"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
        <p:nvSpPr>
          <p:cNvPr id="4" name="TextBox 3"/>
          <p:cNvSpPr txBox="1"/>
          <p:nvPr/>
        </p:nvSpPr>
        <p:spPr>
          <a:xfrm>
            <a:off x="213508" y="1895247"/>
            <a:ext cx="3822076" cy="1359582"/>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p>
            <a:pPr algn="ctr">
              <a:tabLst>
                <a:tab pos="174625" algn="l"/>
                <a:tab pos="358775" algn="l"/>
              </a:tabLst>
              <a:defRPr/>
            </a:pPr>
            <a:r>
              <a:rPr lang="el-GR" sz="2400" b="0" dirty="0">
                <a:solidFill>
                  <a:schemeClr val="tx1"/>
                </a:solidFill>
              </a:rPr>
              <a:t>Δημιουργία ενός εργαλείου χαρτογράφησης του εγκεφάλου</a:t>
            </a:r>
          </a:p>
        </p:txBody>
      </p:sp>
      <p:sp>
        <p:nvSpPr>
          <p:cNvPr id="5" name="TextBox 4"/>
          <p:cNvSpPr txBox="1"/>
          <p:nvPr/>
        </p:nvSpPr>
        <p:spPr>
          <a:xfrm>
            <a:off x="2535795" y="3014235"/>
            <a:ext cx="3607165" cy="2062364"/>
          </a:xfrm>
          <a:prstGeom prst="rect">
            <a:avLst/>
          </a:prstGeom>
          <a:ln/>
        </p:spPr>
        <p:style>
          <a:lnRef idx="0">
            <a:schemeClr val="accent5"/>
          </a:lnRef>
          <a:fillRef idx="3">
            <a:schemeClr val="accent5"/>
          </a:fillRef>
          <a:effectRef idx="3">
            <a:schemeClr val="accent5"/>
          </a:effectRef>
          <a:fontRef idx="minor">
            <a:schemeClr val="lt1"/>
          </a:fontRef>
        </p:style>
        <p:txBody>
          <a:bodyPr>
            <a:spAutoFit/>
          </a:bodyPr>
          <a:lstStyle/>
          <a:p>
            <a:pPr algn="ctr">
              <a:tabLst>
                <a:tab pos="174625" algn="l"/>
                <a:tab pos="358775" algn="l"/>
              </a:tabLst>
              <a:defRPr/>
            </a:pPr>
            <a:r>
              <a:rPr lang="el-GR" sz="2400" b="0" dirty="0">
                <a:solidFill>
                  <a:schemeClr val="tx1"/>
                </a:solidFill>
              </a:rPr>
              <a:t>Κατανόηση της λειτουργίας του εγκεφάλου σε διάφορες καταστάσεις νοητικών απαιτήσεων και συνθηκών</a:t>
            </a:r>
          </a:p>
        </p:txBody>
      </p:sp>
      <p:sp>
        <p:nvSpPr>
          <p:cNvPr id="6" name="TextBox 5"/>
          <p:cNvSpPr txBox="1"/>
          <p:nvPr/>
        </p:nvSpPr>
        <p:spPr>
          <a:xfrm>
            <a:off x="5207381" y="4944136"/>
            <a:ext cx="3719573" cy="1580611"/>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algn="ctr">
              <a:tabLst>
                <a:tab pos="174625" algn="l"/>
                <a:tab pos="358775" algn="l"/>
              </a:tabLst>
              <a:defRPr/>
            </a:pPr>
            <a:r>
              <a:rPr lang="el-GR" sz="2400" b="0" dirty="0">
                <a:solidFill>
                  <a:schemeClr val="tx1"/>
                </a:solidFill>
              </a:rPr>
              <a:t>Χρήση των αποτελεσμάτων στο σχεδιασμό έξυπνων συστημάτων υποβοήθησης </a:t>
            </a:r>
            <a:r>
              <a:rPr lang="el-GR" sz="2400" b="0" dirty="0" smtClean="0">
                <a:solidFill>
                  <a:schemeClr val="tx1"/>
                </a:solidFill>
              </a:rPr>
              <a:t>ατόμων</a:t>
            </a:r>
            <a:endParaRPr lang="el-GR" sz="2400" b="0" dirty="0">
              <a:solidFill>
                <a:schemeClr val="tx1"/>
              </a:solidFill>
            </a:endParaRPr>
          </a:p>
        </p:txBody>
      </p:sp>
      <p:sp>
        <p:nvSpPr>
          <p:cNvPr id="2" name="Oval 1"/>
          <p:cNvSpPr/>
          <p:nvPr/>
        </p:nvSpPr>
        <p:spPr>
          <a:xfrm>
            <a:off x="2294941" y="2708920"/>
            <a:ext cx="4085091" cy="244827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60061685"/>
      </p:ext>
    </p:extLst>
  </p:cSld>
  <p:clrMapOvr>
    <a:masterClrMapping/>
  </p:clrMapOvr>
  <p:transition advTm="2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34925" y="1125538"/>
            <a:ext cx="9037638" cy="493712"/>
          </a:xfrm>
        </p:spPr>
        <p:txBody>
          <a:bodyPr/>
          <a:lstStyle/>
          <a:p>
            <a:r>
              <a:rPr lang="en-US" sz="2800" smtClean="0">
                <a:solidFill>
                  <a:schemeClr val="bg1"/>
                </a:solidFill>
              </a:rPr>
              <a:t>Design of assistive environments</a:t>
            </a:r>
          </a:p>
        </p:txBody>
      </p:sp>
      <p:sp>
        <p:nvSpPr>
          <p:cNvPr id="4" name="TextBox 3"/>
          <p:cNvSpPr txBox="1"/>
          <p:nvPr/>
        </p:nvSpPr>
        <p:spPr>
          <a:xfrm>
            <a:off x="395288" y="1268760"/>
            <a:ext cx="8451850" cy="5832366"/>
          </a:xfrm>
          <a:prstGeom prst="rect">
            <a:avLst/>
          </a:prstGeom>
          <a:noFill/>
        </p:spPr>
        <p:txBody>
          <a:bodyPr>
            <a:spAutoFit/>
          </a:bodyPr>
          <a:lstStyle/>
          <a:p>
            <a:pPr marL="287338" indent="-287338">
              <a:buClr>
                <a:schemeClr val="accent2"/>
              </a:buClr>
              <a:buFont typeface="Wingdings" pitchFamily="2" charset="2"/>
              <a:buChar char="v"/>
            </a:pPr>
            <a:r>
              <a:rPr lang="el-GR" sz="2400" b="0" dirty="0">
                <a:latin typeface="+mn-lt"/>
              </a:rPr>
              <a:t>Προσδιορισμός του τρόπου λειτουργίας του εγκεφάλου</a:t>
            </a:r>
            <a:endParaRPr lang="en-US" sz="2400" b="0" dirty="0">
              <a:latin typeface="+mn-lt"/>
            </a:endParaRPr>
          </a:p>
          <a:p>
            <a:pPr marL="287338" indent="-287338"/>
            <a:endParaRPr lang="en-US" sz="1000" b="0" dirty="0">
              <a:latin typeface="+mn-lt"/>
            </a:endParaRPr>
          </a:p>
          <a:p>
            <a:pPr marL="739775" lvl="1" indent="-282575">
              <a:buFont typeface="Arial" charset="0"/>
              <a:buChar char="•"/>
            </a:pPr>
            <a:r>
              <a:rPr lang="el-GR" sz="2000" b="0" dirty="0">
                <a:latin typeface="+mn-lt"/>
              </a:rPr>
              <a:t>Σε απλές νοητικές διεργασίες</a:t>
            </a:r>
            <a:endParaRPr lang="en-US" sz="2000" b="0" dirty="0">
              <a:latin typeface="+mn-lt"/>
            </a:endParaRPr>
          </a:p>
          <a:p>
            <a:pPr marL="739775" lvl="1" indent="-282575">
              <a:buFont typeface="Arial" charset="0"/>
              <a:buChar char="•"/>
            </a:pPr>
            <a:r>
              <a:rPr lang="el-GR" sz="2000" b="0" dirty="0">
                <a:latin typeface="+mn-lt"/>
              </a:rPr>
              <a:t>Σε σύνθετες νοητικές διεργασίες</a:t>
            </a:r>
            <a:endParaRPr lang="en-US" sz="2000" b="0" dirty="0">
              <a:latin typeface="+mn-lt"/>
            </a:endParaRPr>
          </a:p>
          <a:p>
            <a:pPr lvl="1"/>
            <a:endParaRPr lang="en-US" sz="1100" b="0" dirty="0">
              <a:latin typeface="+mn-lt"/>
            </a:endParaRPr>
          </a:p>
          <a:p>
            <a:pPr marL="287338" indent="-287338">
              <a:buClr>
                <a:schemeClr val="accent2"/>
              </a:buClr>
              <a:buFont typeface="Wingdings" pitchFamily="2" charset="2"/>
              <a:buChar char="v"/>
            </a:pPr>
            <a:r>
              <a:rPr lang="el-GR" sz="2400" b="0" dirty="0" smtClean="0">
                <a:latin typeface="+mn-lt"/>
              </a:rPr>
              <a:t>Χωρισμός ατόμων σε ομάδες ανάλογα με συγκεκριμένα χαρακτηριστικά Φύλο</a:t>
            </a:r>
            <a:endParaRPr lang="en-US" sz="2400" b="0" dirty="0" smtClean="0">
              <a:latin typeface="+mn-lt"/>
            </a:endParaRPr>
          </a:p>
          <a:p>
            <a:pPr marL="739775" lvl="1" indent="-282575">
              <a:buFont typeface="Arial" charset="0"/>
              <a:buChar char="•"/>
            </a:pPr>
            <a:r>
              <a:rPr lang="el-GR" sz="2000" b="0" dirty="0" smtClean="0">
                <a:latin typeface="+mn-lt"/>
              </a:rPr>
              <a:t>Ηλικία</a:t>
            </a:r>
          </a:p>
          <a:p>
            <a:pPr marL="739775" lvl="1" indent="-282575">
              <a:buFont typeface="Arial" charset="0"/>
              <a:buChar char="•"/>
            </a:pPr>
            <a:r>
              <a:rPr lang="el-GR" sz="2000" b="0" dirty="0" smtClean="0">
                <a:latin typeface="+mn-lt"/>
              </a:rPr>
              <a:t>Νευρολογικές παθήσει</a:t>
            </a:r>
            <a:r>
              <a:rPr lang="el-GR" sz="2000" b="0" dirty="0" smtClean="0">
                <a:latin typeface="+mn-lt"/>
              </a:rPr>
              <a:t>ς</a:t>
            </a:r>
            <a:endParaRPr lang="en-US" sz="2000" b="0" dirty="0" smtClean="0">
              <a:latin typeface="+mn-lt"/>
            </a:endParaRPr>
          </a:p>
          <a:p>
            <a:pPr marL="739775" lvl="1" indent="-282575">
              <a:buFont typeface="Arial" charset="0"/>
              <a:buChar char="•"/>
            </a:pPr>
            <a:r>
              <a:rPr lang="el-GR" sz="2000" b="0" dirty="0" smtClean="0">
                <a:latin typeface="+mn-lt"/>
              </a:rPr>
              <a:t>Φύλ</a:t>
            </a:r>
            <a:r>
              <a:rPr lang="el-GR" sz="2000" b="0" dirty="0">
                <a:latin typeface="+mn-lt"/>
              </a:rPr>
              <a:t>ο</a:t>
            </a:r>
            <a:endParaRPr lang="el-GR" sz="2000" b="0" dirty="0" smtClean="0">
              <a:latin typeface="+mn-lt"/>
            </a:endParaRPr>
          </a:p>
          <a:p>
            <a:endParaRPr lang="el-GR" sz="2400" b="0" dirty="0" smtClean="0">
              <a:latin typeface="+mn-lt"/>
            </a:endParaRPr>
          </a:p>
          <a:p>
            <a:pPr marL="342900" indent="-342900">
              <a:buFont typeface="Wingdings" panose="05000000000000000000" pitchFamily="2" charset="2"/>
              <a:buChar char="v"/>
            </a:pPr>
            <a:r>
              <a:rPr lang="el-GR" sz="2400" b="0" dirty="0" smtClean="0">
                <a:solidFill>
                  <a:schemeClr val="accent2"/>
                </a:solidFill>
                <a:latin typeface="+mn-lt"/>
              </a:rPr>
              <a:t> </a:t>
            </a:r>
            <a:r>
              <a:rPr lang="el-GR" sz="2400" b="0" dirty="0" smtClean="0">
                <a:solidFill>
                  <a:srgbClr val="FFFFFF"/>
                </a:solidFill>
                <a:latin typeface="+mn-lt"/>
              </a:rPr>
              <a:t>Δημιουργία ερευνητικού πρωτοκόλλου που περιλαμβάνει διάφορα τεστ</a:t>
            </a:r>
            <a:r>
              <a:rPr lang="en-US" sz="2400" b="0" dirty="0" smtClean="0">
                <a:solidFill>
                  <a:srgbClr val="FFFFFF"/>
                </a:solidFill>
                <a:latin typeface="+mn-lt"/>
              </a:rPr>
              <a:t>:</a:t>
            </a:r>
            <a:endParaRPr lang="el-GR" sz="2400" b="0" dirty="0" smtClean="0">
              <a:solidFill>
                <a:srgbClr val="FFFFFF"/>
              </a:solidFill>
              <a:latin typeface="+mn-lt"/>
            </a:endParaRPr>
          </a:p>
          <a:p>
            <a:pPr marL="739775" lvl="1" indent="-282575">
              <a:buFont typeface="Arial" charset="0"/>
              <a:buChar char="•"/>
            </a:pPr>
            <a:r>
              <a:rPr lang="el-GR" sz="2000" b="0" dirty="0" smtClean="0">
                <a:latin typeface="+mn-lt"/>
              </a:rPr>
              <a:t>Μνήμης</a:t>
            </a:r>
          </a:p>
          <a:p>
            <a:pPr marL="739775" lvl="1" indent="-282575">
              <a:buFont typeface="Arial" charset="0"/>
              <a:buChar char="•"/>
            </a:pPr>
            <a:r>
              <a:rPr lang="el-GR" sz="2000" b="0" dirty="0" smtClean="0">
                <a:latin typeface="+mn-lt"/>
              </a:rPr>
              <a:t>Οπτικής Προσοχής</a:t>
            </a:r>
            <a:endParaRPr lang="en-US" sz="2000" b="0" dirty="0" smtClean="0">
              <a:latin typeface="+mn-lt"/>
            </a:endParaRPr>
          </a:p>
          <a:p>
            <a:pPr marL="739775" lvl="1" indent="-282575">
              <a:buFont typeface="Arial" charset="0"/>
              <a:buChar char="•"/>
            </a:pPr>
            <a:r>
              <a:rPr lang="el-GR" sz="2000" b="0" dirty="0" smtClean="0">
                <a:latin typeface="+mn-lt"/>
              </a:rPr>
              <a:t>Ακουστικά</a:t>
            </a:r>
            <a:endParaRPr lang="el-GR" sz="2000" b="0" dirty="0">
              <a:latin typeface="+mn-lt"/>
            </a:endParaRPr>
          </a:p>
          <a:p>
            <a:pPr marL="342900" indent="-342900">
              <a:buFont typeface="Arial" panose="020B0604020202020204" pitchFamily="34" charset="0"/>
              <a:buChar char="•"/>
            </a:pPr>
            <a:endParaRPr lang="el-GR" sz="2400" b="0" dirty="0" smtClean="0">
              <a:solidFill>
                <a:schemeClr val="accent2"/>
              </a:solidFill>
              <a:latin typeface="Calibri" pitchFamily="34" charset="0"/>
            </a:endParaRPr>
          </a:p>
          <a:p>
            <a:endParaRPr lang="el-GR" sz="2400" b="0" dirty="0" smtClean="0">
              <a:latin typeface="Calibri" pitchFamily="34" charset="0"/>
            </a:endParaRPr>
          </a:p>
        </p:txBody>
      </p:sp>
      <p:grpSp>
        <p:nvGrpSpPr>
          <p:cNvPr id="36868" name="Group 27"/>
          <p:cNvGrpSpPr>
            <a:grpSpLocks/>
          </p:cNvGrpSpPr>
          <p:nvPr/>
        </p:nvGrpSpPr>
        <p:grpSpPr bwMode="auto">
          <a:xfrm>
            <a:off x="-1588" y="365125"/>
            <a:ext cx="9144001" cy="719138"/>
            <a:chOff x="36512" y="548680"/>
            <a:chExt cx="9419865" cy="648072"/>
          </a:xfrm>
        </p:grpSpPr>
        <p:grpSp>
          <p:nvGrpSpPr>
            <p:cNvPr id="36869" name="Group 2"/>
            <p:cNvGrpSpPr>
              <a:grpSpLocks/>
            </p:cNvGrpSpPr>
            <p:nvPr/>
          </p:nvGrpSpPr>
          <p:grpSpPr bwMode="auto">
            <a:xfrm>
              <a:off x="36512" y="548680"/>
              <a:ext cx="7847856" cy="648072"/>
              <a:chOff x="36512" y="548680"/>
              <a:chExt cx="9075642" cy="908720"/>
            </a:xfrm>
          </p:grpSpPr>
          <p:grpSp>
            <p:nvGrpSpPr>
              <p:cNvPr id="36870" name="Group 1"/>
              <p:cNvGrpSpPr>
                <a:grpSpLocks/>
              </p:cNvGrpSpPr>
              <p:nvPr/>
            </p:nvGrpSpPr>
            <p:grpSpPr bwMode="auto">
              <a:xfrm>
                <a:off x="36512" y="548680"/>
                <a:ext cx="7271792" cy="908720"/>
                <a:chOff x="532524" y="548680"/>
                <a:chExt cx="7271792" cy="908720"/>
              </a:xfrm>
            </p:grpSpPr>
            <p:grpSp>
              <p:nvGrpSpPr>
                <p:cNvPr id="36871" name="Group 13"/>
                <p:cNvGrpSpPr>
                  <a:grpSpLocks/>
                </p:cNvGrpSpPr>
                <p:nvPr/>
              </p:nvGrpSpPr>
              <p:grpSpPr bwMode="auto">
                <a:xfrm>
                  <a:off x="532524" y="548680"/>
                  <a:ext cx="3635896" cy="908720"/>
                  <a:chOff x="0" y="2348880"/>
                  <a:chExt cx="9144000" cy="1846947"/>
                </a:xfrm>
              </p:grpSpPr>
              <p:pic>
                <p:nvPicPr>
                  <p:cNvPr id="36872" name="Picture 14"/>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36873" name="Picture 15"/>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36874" name="Picture 16"/>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36875" name="Picture 17"/>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nvGrpSpPr>
                <p:cNvPr id="36876" name="Group 18"/>
                <p:cNvGrpSpPr>
                  <a:grpSpLocks/>
                </p:cNvGrpSpPr>
                <p:nvPr/>
              </p:nvGrpSpPr>
              <p:grpSpPr bwMode="auto">
                <a:xfrm>
                  <a:off x="4168420" y="548680"/>
                  <a:ext cx="3635896" cy="908720"/>
                  <a:chOff x="0" y="2348880"/>
                  <a:chExt cx="9144000" cy="1846947"/>
                </a:xfrm>
              </p:grpSpPr>
              <p:pic>
                <p:nvPicPr>
                  <p:cNvPr id="36877" name="Picture 19"/>
                  <p:cNvPicPr>
                    <a:picLocks noChangeAspect="1"/>
                  </p:cNvPicPr>
                  <p:nvPr/>
                </p:nvPicPr>
                <p:blipFill>
                  <a:blip r:embed="rId3"/>
                  <a:srcRect/>
                  <a:stretch>
                    <a:fillRect/>
                  </a:stretch>
                </p:blipFill>
                <p:spPr bwMode="auto">
                  <a:xfrm>
                    <a:off x="0" y="2348880"/>
                    <a:ext cx="2308685" cy="1846947"/>
                  </a:xfrm>
                  <a:prstGeom prst="rect">
                    <a:avLst/>
                  </a:prstGeom>
                  <a:noFill/>
                  <a:ln w="9525">
                    <a:noFill/>
                    <a:miter lim="800000"/>
                    <a:headEnd/>
                    <a:tailEnd/>
                  </a:ln>
                </p:spPr>
              </p:pic>
              <p:pic>
                <p:nvPicPr>
                  <p:cNvPr id="36878" name="Picture 20"/>
                  <p:cNvPicPr>
                    <a:picLocks noChangeAspect="1"/>
                  </p:cNvPicPr>
                  <p:nvPr/>
                </p:nvPicPr>
                <p:blipFill>
                  <a:blip r:embed="rId4"/>
                  <a:srcRect/>
                  <a:stretch>
                    <a:fillRect/>
                  </a:stretch>
                </p:blipFill>
                <p:spPr bwMode="auto">
                  <a:xfrm>
                    <a:off x="2308685" y="2348880"/>
                    <a:ext cx="2263316" cy="1846947"/>
                  </a:xfrm>
                  <a:prstGeom prst="rect">
                    <a:avLst/>
                  </a:prstGeom>
                  <a:noFill/>
                  <a:ln w="9525">
                    <a:noFill/>
                    <a:miter lim="800000"/>
                    <a:headEnd/>
                    <a:tailEnd/>
                  </a:ln>
                </p:spPr>
              </p:pic>
              <p:pic>
                <p:nvPicPr>
                  <p:cNvPr id="36879" name="Picture 21"/>
                  <p:cNvPicPr>
                    <a:picLocks noChangeAspect="1"/>
                  </p:cNvPicPr>
                  <p:nvPr/>
                </p:nvPicPr>
                <p:blipFill>
                  <a:blip r:embed="rId5"/>
                  <a:srcRect/>
                  <a:stretch>
                    <a:fillRect/>
                  </a:stretch>
                </p:blipFill>
                <p:spPr bwMode="auto">
                  <a:xfrm>
                    <a:off x="4572001" y="2348880"/>
                    <a:ext cx="2308684" cy="1846947"/>
                  </a:xfrm>
                  <a:prstGeom prst="rect">
                    <a:avLst/>
                  </a:prstGeom>
                  <a:noFill/>
                  <a:ln w="9525">
                    <a:noFill/>
                    <a:miter lim="800000"/>
                    <a:headEnd/>
                    <a:tailEnd/>
                  </a:ln>
                </p:spPr>
              </p:pic>
              <p:pic>
                <p:nvPicPr>
                  <p:cNvPr id="36880" name="Picture 22"/>
                  <p:cNvPicPr>
                    <a:picLocks noChangeAspect="1"/>
                  </p:cNvPicPr>
                  <p:nvPr/>
                </p:nvPicPr>
                <p:blipFill>
                  <a:blip r:embed="rId6"/>
                  <a:srcRect/>
                  <a:stretch>
                    <a:fillRect/>
                  </a:stretch>
                </p:blipFill>
                <p:spPr bwMode="auto">
                  <a:xfrm>
                    <a:off x="6880685" y="2348880"/>
                    <a:ext cx="2263315" cy="1846947"/>
                  </a:xfrm>
                  <a:prstGeom prst="rect">
                    <a:avLst/>
                  </a:prstGeom>
                  <a:noFill/>
                  <a:ln w="9525">
                    <a:noFill/>
                    <a:miter lim="800000"/>
                    <a:headEnd/>
                    <a:tailEnd/>
                  </a:ln>
                </p:spPr>
              </p:pic>
            </p:grpSp>
          </p:grpSp>
          <p:pic>
            <p:nvPicPr>
              <p:cNvPr id="36881" name="Picture 23"/>
              <p:cNvPicPr>
                <a:picLocks noChangeAspect="1"/>
              </p:cNvPicPr>
              <p:nvPr/>
            </p:nvPicPr>
            <p:blipFill>
              <a:blip r:embed="rId3"/>
              <a:srcRect/>
              <a:stretch>
                <a:fillRect/>
              </a:stretch>
            </p:blipFill>
            <p:spPr bwMode="auto">
              <a:xfrm>
                <a:off x="7294206" y="548680"/>
                <a:ext cx="917994" cy="908720"/>
              </a:xfrm>
              <a:prstGeom prst="rect">
                <a:avLst/>
              </a:prstGeom>
              <a:noFill/>
              <a:ln w="9525">
                <a:noFill/>
                <a:miter lim="800000"/>
                <a:headEnd/>
                <a:tailEnd/>
              </a:ln>
            </p:spPr>
          </p:pic>
          <p:pic>
            <p:nvPicPr>
              <p:cNvPr id="36882" name="Picture 24"/>
              <p:cNvPicPr>
                <a:picLocks noChangeAspect="1"/>
              </p:cNvPicPr>
              <p:nvPr/>
            </p:nvPicPr>
            <p:blipFill>
              <a:blip r:embed="rId4"/>
              <a:srcRect/>
              <a:stretch>
                <a:fillRect/>
              </a:stretch>
            </p:blipFill>
            <p:spPr bwMode="auto">
              <a:xfrm>
                <a:off x="8212200" y="548680"/>
                <a:ext cx="899954" cy="908720"/>
              </a:xfrm>
              <a:prstGeom prst="rect">
                <a:avLst/>
              </a:prstGeom>
              <a:noFill/>
              <a:ln w="9525">
                <a:noFill/>
                <a:miter lim="800000"/>
                <a:headEnd/>
                <a:tailEnd/>
              </a:ln>
            </p:spPr>
          </p:pic>
        </p:grpSp>
        <p:pic>
          <p:nvPicPr>
            <p:cNvPr id="36883" name="Picture 25"/>
            <p:cNvPicPr>
              <a:picLocks noChangeAspect="1"/>
            </p:cNvPicPr>
            <p:nvPr/>
          </p:nvPicPr>
          <p:blipFill>
            <a:blip r:embed="rId5"/>
            <a:srcRect/>
            <a:stretch>
              <a:fillRect/>
            </a:stretch>
          </p:blipFill>
          <p:spPr bwMode="auto">
            <a:xfrm>
              <a:off x="7884368" y="548680"/>
              <a:ext cx="793804" cy="648072"/>
            </a:xfrm>
            <a:prstGeom prst="rect">
              <a:avLst/>
            </a:prstGeom>
            <a:noFill/>
            <a:ln w="9525">
              <a:noFill/>
              <a:miter lim="800000"/>
              <a:headEnd/>
              <a:tailEnd/>
            </a:ln>
          </p:spPr>
        </p:pic>
        <p:pic>
          <p:nvPicPr>
            <p:cNvPr id="36884" name="Picture 26"/>
            <p:cNvPicPr>
              <a:picLocks noChangeAspect="1"/>
            </p:cNvPicPr>
            <p:nvPr/>
          </p:nvPicPr>
          <p:blipFill>
            <a:blip r:embed="rId6"/>
            <a:srcRect/>
            <a:stretch>
              <a:fillRect/>
            </a:stretch>
          </p:blipFill>
          <p:spPr bwMode="auto">
            <a:xfrm>
              <a:off x="8678172" y="548680"/>
              <a:ext cx="778205" cy="648072"/>
            </a:xfrm>
            <a:prstGeom prst="rect">
              <a:avLst/>
            </a:prstGeom>
            <a:noFill/>
            <a:ln w="9525">
              <a:noFill/>
              <a:miter lim="800000"/>
              <a:headEnd/>
              <a:tailEnd/>
            </a:ln>
          </p:spPr>
        </p:pic>
      </p:grpSp>
    </p:spTree>
    <p:extLst>
      <p:ext uri="{BB962C8B-B14F-4D97-AF65-F5344CB8AC3E}">
        <p14:creationId xmlns:p14="http://schemas.microsoft.com/office/powerpoint/2010/main" val="3462167767"/>
      </p:ext>
    </p:extLst>
  </p:cSld>
  <p:clrMapOvr>
    <a:masterClrMapping/>
  </p:clrMapOvr>
  <p:transition advTm="10000"/>
  <p:timing>
    <p:tnLst>
      <p:par>
        <p:cTn id="1" dur="indefinite" restart="never" nodeType="tmRoot"/>
      </p:par>
    </p:tnLst>
  </p:timing>
</p:sld>
</file>

<file path=ppt/theme/theme1.xml><?xml version="1.0" encoding="utf-8"?>
<a:theme xmlns:a="http://schemas.openxmlformats.org/drawingml/2006/main" name="Office Theme">
  <a:themeElements>
    <a:clrScheme name="Custom 7">
      <a:dk1>
        <a:srgbClr val="635672"/>
      </a:dk1>
      <a:lt1>
        <a:sysClr val="window" lastClr="FFFFFF"/>
      </a:lt1>
      <a:dk2>
        <a:srgbClr val="300061"/>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2291</TotalTime>
  <Words>1226</Words>
  <Application>Microsoft Office PowerPoint</Application>
  <PresentationFormat>On-screen Show (4:3)</PresentationFormat>
  <Paragraphs>148</Paragraphs>
  <Slides>27</Slides>
  <Notes>11</Notes>
  <HiddenSlides>0</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of assistive environments</vt:lpstr>
      <vt:lpstr>PowerPoint Presentation</vt:lpstr>
      <vt:lpstr>PowerPoint Presentation</vt:lpstr>
      <vt:lpstr>PowerPoint Presentation</vt:lpstr>
      <vt:lpstr>Μη επεξεργασμένα δεδομένα από την καταγραφή της ηλεκτρικής δραστηριότητας του εγκεφάλου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Chrysa</dc:creator>
  <cp:lastModifiedBy>Katerina Adam</cp:lastModifiedBy>
  <cp:revision>87</cp:revision>
  <dcterms:created xsi:type="dcterms:W3CDTF">2013-10-29T19:38:24Z</dcterms:created>
  <dcterms:modified xsi:type="dcterms:W3CDTF">2016-03-18T10:28:15Z</dcterms:modified>
</cp:coreProperties>
</file>