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1" d="100"/>
          <a:sy n="61" d="100"/>
        </p:scale>
        <p:origin x="-140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5/12/2014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5/12/2014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5/12/2014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5/12/2014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5/12/2014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5/12/2014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5/12/2014</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2342CEA3-3058-4D43-AE35-B3DA76CB4003}" type="datetimeFigureOut">
              <a:rPr lang="el-GR" smtClean="0"/>
              <a:pPr/>
              <a:t>5/12/2014</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5/12/2014</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5/12/2014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5/12/2014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CCCCFF"/>
            </a:gs>
            <a:gs pos="17999">
              <a:srgbClr val="99CCFF"/>
            </a:gs>
            <a:gs pos="36000">
              <a:srgbClr val="9966FF"/>
            </a:gs>
            <a:gs pos="61000">
              <a:srgbClr val="CC99FF"/>
            </a:gs>
            <a:gs pos="82001">
              <a:srgbClr val="99CCFF"/>
            </a:gs>
            <a:gs pos="100000">
              <a:srgbClr val="CCCCFF"/>
            </a:gs>
          </a:gsLst>
          <a:lin ang="5400000" scaled="0"/>
          <a:tileRect/>
        </a:grad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42CEA3-3058-4D43-AE35-B3DA76CB4003}" type="datetimeFigureOut">
              <a:rPr lang="el-GR" smtClean="0"/>
              <a:pPr/>
              <a:t>5/12/2014</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F1D1C4-C2D9-4231-9FB2-B2D9D97AA4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714348" y="1071546"/>
            <a:ext cx="7772400" cy="2214578"/>
          </a:xfrm>
        </p:spPr>
        <p:txBody>
          <a:bodyPr>
            <a:noAutofit/>
          </a:bodyPr>
          <a:lstStyle/>
          <a:p>
            <a:pPr algn="ctr"/>
            <a:r>
              <a:rPr lang="el-GR" sz="6000" b="1" dirty="0" smtClean="0"/>
              <a:t>«</a:t>
            </a:r>
            <a:r>
              <a:rPr lang="en-US" sz="6000" b="1" dirty="0" smtClean="0"/>
              <a:t>One day like a…..fairytale</a:t>
            </a:r>
            <a:r>
              <a:rPr lang="el-GR" sz="6000" b="1" dirty="0" smtClean="0"/>
              <a:t>»</a:t>
            </a:r>
            <a:endParaRPr lang="el-GR" sz="6000" b="1" dirty="0"/>
          </a:p>
        </p:txBody>
      </p:sp>
      <p:sp>
        <p:nvSpPr>
          <p:cNvPr id="3" name="2 - Υπότιτλος"/>
          <p:cNvSpPr>
            <a:spLocks noGrp="1"/>
          </p:cNvSpPr>
          <p:nvPr>
            <p:ph type="subTitle" idx="1"/>
          </p:nvPr>
        </p:nvSpPr>
        <p:spPr>
          <a:xfrm>
            <a:off x="1371600" y="4857760"/>
            <a:ext cx="6772300" cy="1500198"/>
          </a:xfrm>
        </p:spPr>
        <p:txBody>
          <a:bodyPr>
            <a:normAutofit/>
          </a:bodyPr>
          <a:lstStyle/>
          <a:p>
            <a:pPr algn="ctr"/>
            <a:r>
              <a:rPr lang="en-US" sz="2000" b="1" dirty="0" smtClean="0">
                <a:ln>
                  <a:solidFill>
                    <a:srgbClr val="646B86"/>
                  </a:solidFill>
                </a:ln>
                <a:solidFill>
                  <a:schemeClr val="accent4">
                    <a:lumMod val="75000"/>
                  </a:schemeClr>
                </a:solidFill>
                <a:latin typeface="Calibri" pitchFamily="34" charset="0"/>
                <a:cs typeface="Calibri" pitchFamily="34" charset="0"/>
              </a:rPr>
              <a:t>2</a:t>
            </a:r>
            <a:r>
              <a:rPr lang="el-GR" sz="2000" b="1" baseline="30000" dirty="0" smtClean="0">
                <a:ln>
                  <a:solidFill>
                    <a:srgbClr val="646B86"/>
                  </a:solidFill>
                </a:ln>
                <a:solidFill>
                  <a:schemeClr val="accent4">
                    <a:lumMod val="75000"/>
                  </a:schemeClr>
                </a:solidFill>
                <a:latin typeface="Calibri" pitchFamily="34" charset="0"/>
                <a:cs typeface="Calibri" pitchFamily="34" charset="0"/>
              </a:rPr>
              <a:t>ο</a:t>
            </a:r>
            <a:r>
              <a:rPr lang="el-GR" sz="2000" b="1" dirty="0" smtClean="0">
                <a:ln>
                  <a:solidFill>
                    <a:srgbClr val="646B86"/>
                  </a:solidFill>
                </a:ln>
                <a:solidFill>
                  <a:schemeClr val="accent4">
                    <a:lumMod val="75000"/>
                  </a:schemeClr>
                </a:solidFill>
                <a:latin typeface="Calibri" pitchFamily="34" charset="0"/>
                <a:cs typeface="Calibri" pitchFamily="34" charset="0"/>
              </a:rPr>
              <a:t> </a:t>
            </a:r>
            <a:r>
              <a:rPr lang="en-US" sz="2000" b="1" dirty="0" smtClean="0">
                <a:ln>
                  <a:solidFill>
                    <a:srgbClr val="646B86"/>
                  </a:solidFill>
                </a:ln>
                <a:solidFill>
                  <a:schemeClr val="accent4">
                    <a:lumMod val="75000"/>
                  </a:schemeClr>
                </a:solidFill>
                <a:latin typeface="Calibri" pitchFamily="34" charset="0"/>
                <a:cs typeface="Calibri" pitchFamily="34" charset="0"/>
              </a:rPr>
              <a:t> NURSERY SCHOOL OF ZEFYRI</a:t>
            </a:r>
          </a:p>
          <a:p>
            <a:pPr algn="ctr"/>
            <a:r>
              <a:rPr lang="en-US" sz="2000" b="1" dirty="0" smtClean="0">
                <a:ln>
                  <a:solidFill>
                    <a:srgbClr val="646B86"/>
                  </a:solidFill>
                </a:ln>
                <a:solidFill>
                  <a:schemeClr val="accent4">
                    <a:lumMod val="75000"/>
                  </a:schemeClr>
                </a:solidFill>
                <a:latin typeface="Calibri" pitchFamily="34" charset="0"/>
                <a:cs typeface="Calibri" pitchFamily="34" charset="0"/>
              </a:rPr>
              <a:t>http</a:t>
            </a:r>
            <a:r>
              <a:rPr lang="el-GR" sz="2000" b="1" dirty="0" smtClean="0">
                <a:ln>
                  <a:solidFill>
                    <a:srgbClr val="646B86"/>
                  </a:solidFill>
                </a:ln>
                <a:solidFill>
                  <a:schemeClr val="accent4">
                    <a:lumMod val="75000"/>
                  </a:schemeClr>
                </a:solidFill>
                <a:latin typeface="Calibri" pitchFamily="34" charset="0"/>
                <a:cs typeface="Calibri" pitchFamily="34" charset="0"/>
              </a:rPr>
              <a:t>:</a:t>
            </a:r>
            <a:r>
              <a:rPr lang="en-US" sz="2000" b="1" dirty="0" smtClean="0">
                <a:ln>
                  <a:solidFill>
                    <a:srgbClr val="646B86"/>
                  </a:solidFill>
                </a:ln>
                <a:solidFill>
                  <a:schemeClr val="accent4">
                    <a:lumMod val="75000"/>
                  </a:schemeClr>
                </a:solidFill>
                <a:latin typeface="Calibri" pitchFamily="34" charset="0"/>
                <a:cs typeface="Calibri" pitchFamily="34" charset="0"/>
              </a:rPr>
              <a:t> //blogs.sch.gr/2nipzefy</a:t>
            </a:r>
          </a:p>
          <a:p>
            <a:pPr marR="36576" lvl="0" algn="ctr">
              <a:spcBef>
                <a:spcPts val="0"/>
              </a:spcBef>
              <a:buClr>
                <a:srgbClr val="D16349"/>
              </a:buClr>
              <a:buSzPct val="80000"/>
            </a:pPr>
            <a:endParaRPr lang="en-US" sz="2000" b="1" dirty="0" smtClean="0">
              <a:ln>
                <a:solidFill>
                  <a:srgbClr val="646B86"/>
                </a:solidFill>
              </a:ln>
              <a:solidFill>
                <a:schemeClr val="accent4">
                  <a:lumMod val="75000"/>
                </a:schemeClr>
              </a:solidFill>
              <a:latin typeface="Calibri" pitchFamily="34" charset="0"/>
              <a:cs typeface="Calibri" pitchFamily="34" charset="0"/>
            </a:endParaRPr>
          </a:p>
          <a:p>
            <a:pPr marR="36576" lvl="0" algn="ctr">
              <a:spcBef>
                <a:spcPts val="0"/>
              </a:spcBef>
              <a:buClr>
                <a:srgbClr val="D16349"/>
              </a:buClr>
              <a:buSzPct val="80000"/>
            </a:pPr>
            <a:r>
              <a:rPr lang="en-US" sz="2000" b="1" dirty="0" smtClean="0">
                <a:ln>
                  <a:solidFill>
                    <a:srgbClr val="646B86"/>
                  </a:solidFill>
                </a:ln>
                <a:solidFill>
                  <a:schemeClr val="accent4">
                    <a:lumMod val="75000"/>
                  </a:schemeClr>
                </a:solidFill>
                <a:latin typeface="Calibri" pitchFamily="34" charset="0"/>
                <a:cs typeface="Calibri" pitchFamily="34" charset="0"/>
              </a:rPr>
              <a:t>2014-2015</a:t>
            </a:r>
            <a:endParaRPr lang="el-GR" sz="2000" b="1" dirty="0" smtClean="0">
              <a:solidFill>
                <a:schemeClr val="accent4">
                  <a:lumMod val="75000"/>
                </a:schemeClr>
              </a:solidFill>
              <a:latin typeface="Calibri" pitchFamily="34" charset="0"/>
              <a:cs typeface="Calibri" pitchFamily="34" charset="0"/>
            </a:endParaRPr>
          </a:p>
          <a:p>
            <a:endParaRPr lang="el-G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785926"/>
          </a:xfrm>
        </p:spPr>
        <p:txBody>
          <a:bodyPr>
            <a:normAutofit/>
          </a:bodyPr>
          <a:lstStyle/>
          <a:p>
            <a:r>
              <a:rPr lang="en-US" sz="2400" b="1" dirty="0" smtClean="0"/>
              <a:t>Maria was happy. She stopped being scared. </a:t>
            </a:r>
            <a:r>
              <a:rPr lang="el-GR" sz="2400" b="1" dirty="0" smtClean="0"/>
              <a:t>«</a:t>
            </a:r>
            <a:r>
              <a:rPr lang="en-US" sz="2400" b="1" dirty="0" smtClean="0"/>
              <a:t> the others are different, too</a:t>
            </a:r>
            <a:r>
              <a:rPr lang="el-GR" sz="2400" b="1" dirty="0" smtClean="0"/>
              <a:t>»</a:t>
            </a:r>
            <a:r>
              <a:rPr lang="en-US" sz="2400" b="1" dirty="0" smtClean="0"/>
              <a:t> she thought. </a:t>
            </a:r>
            <a:r>
              <a:rPr lang="el-GR" sz="2400" b="1" dirty="0" smtClean="0"/>
              <a:t>«</a:t>
            </a:r>
            <a:r>
              <a:rPr lang="en-US" sz="2400" b="1" dirty="0" err="1" smtClean="0"/>
              <a:t>magavato</a:t>
            </a:r>
            <a:r>
              <a:rPr lang="en-US" sz="2400" b="1" dirty="0" smtClean="0"/>
              <a:t> (I love you)</a:t>
            </a:r>
            <a:r>
              <a:rPr lang="el-GR" sz="2400" b="1" dirty="0" smtClean="0"/>
              <a:t>» </a:t>
            </a:r>
            <a:r>
              <a:rPr lang="en-US" sz="2400" b="1" dirty="0" smtClean="0"/>
              <a:t>she told and she gave her little hands to her new friends. All together made a circle and danced happily. And they had a good school year and we </a:t>
            </a:r>
            <a:r>
              <a:rPr lang="el-GR" sz="2400" b="1" dirty="0" smtClean="0"/>
              <a:t> </a:t>
            </a:r>
            <a:r>
              <a:rPr lang="en-US" sz="2400" b="1" dirty="0" smtClean="0"/>
              <a:t>had a better one.</a:t>
            </a:r>
            <a:endParaRPr lang="el-GR" sz="2400" b="1" dirty="0"/>
          </a:p>
        </p:txBody>
      </p:sp>
      <p:pic>
        <p:nvPicPr>
          <p:cNvPr id="4" name="3 - Θέση περιεχομένου" descr="DSC01648.JPG"/>
          <p:cNvPicPr>
            <a:picLocks noGrp="1" noChangeAspect="1"/>
          </p:cNvPicPr>
          <p:nvPr>
            <p:ph idx="1"/>
          </p:nvPr>
        </p:nvPicPr>
        <p:blipFill>
          <a:blip r:embed="rId2" cstate="print"/>
          <a:stretch>
            <a:fillRect/>
          </a:stretch>
        </p:blipFill>
        <p:spPr>
          <a:xfrm>
            <a:off x="642910" y="1785926"/>
            <a:ext cx="7786742" cy="4625989"/>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143380"/>
            <a:ext cx="7772400" cy="1625595"/>
          </a:xfrm>
        </p:spPr>
        <p:txBody>
          <a:bodyPr>
            <a:normAutofit fontScale="90000"/>
          </a:bodyPr>
          <a:lstStyle/>
          <a:p>
            <a:pPr algn="ctr"/>
            <a:r>
              <a:rPr lang="en-US" dirty="0" smtClean="0"/>
              <a:t>TSANTI PARASKEVI</a:t>
            </a:r>
            <a:br>
              <a:rPr lang="en-US" dirty="0" smtClean="0"/>
            </a:br>
            <a:r>
              <a:rPr lang="en-US" dirty="0" smtClean="0"/>
              <a:t>CHALKIOTOY MARIA</a:t>
            </a:r>
            <a:br>
              <a:rPr lang="en-US" dirty="0" smtClean="0"/>
            </a:br>
            <a:r>
              <a:rPr lang="en-US" dirty="0" smtClean="0"/>
              <a:t>2014-2015</a:t>
            </a:r>
            <a:endParaRPr lang="el-GR" dirty="0"/>
          </a:p>
        </p:txBody>
      </p:sp>
      <p:sp>
        <p:nvSpPr>
          <p:cNvPr id="3" name="2 - Θέση κειμένου"/>
          <p:cNvSpPr>
            <a:spLocks noGrp="1"/>
          </p:cNvSpPr>
          <p:nvPr>
            <p:ph type="body" idx="1"/>
          </p:nvPr>
        </p:nvSpPr>
        <p:spPr>
          <a:xfrm>
            <a:off x="722313" y="928671"/>
            <a:ext cx="7772400" cy="1643073"/>
          </a:xfrm>
        </p:spPr>
        <p:txBody>
          <a:bodyPr>
            <a:normAutofit/>
          </a:bodyPr>
          <a:lstStyle/>
          <a:p>
            <a:pPr algn="ctr"/>
            <a:r>
              <a:rPr lang="en-US" sz="4000" b="1" dirty="0" smtClean="0">
                <a:solidFill>
                  <a:schemeClr val="tx1"/>
                </a:solidFill>
              </a:rPr>
              <a:t>2o NURSERY SCHOOL OF ZEFYRI</a:t>
            </a:r>
            <a:endParaRPr lang="el-GR" sz="4000" b="1" dirty="0">
              <a:solidFill>
                <a:schemeClr val="tx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0"/>
            <a:ext cx="8229600" cy="1000108"/>
          </a:xfrm>
        </p:spPr>
        <p:txBody>
          <a:bodyPr>
            <a:normAutofit/>
          </a:bodyPr>
          <a:lstStyle/>
          <a:p>
            <a:pPr algn="ctr"/>
            <a:r>
              <a:rPr lang="el-GR" b="1" dirty="0" smtClean="0">
                <a:solidFill>
                  <a:schemeClr val="accent4">
                    <a:lumMod val="75000"/>
                  </a:schemeClr>
                </a:solidFill>
                <a:latin typeface="Calibri" pitchFamily="34" charset="0"/>
                <a:cs typeface="Calibri" pitchFamily="34" charset="0"/>
              </a:rPr>
              <a:t>«</a:t>
            </a:r>
            <a:r>
              <a:rPr lang="en-US" b="1" dirty="0" smtClean="0">
                <a:solidFill>
                  <a:schemeClr val="accent4">
                    <a:lumMod val="75000"/>
                  </a:schemeClr>
                </a:solidFill>
                <a:latin typeface="Calibri" pitchFamily="34" charset="0"/>
                <a:cs typeface="Calibri" pitchFamily="34" charset="0"/>
              </a:rPr>
              <a:t>A TRUE FAIRYTAILE</a:t>
            </a:r>
            <a:r>
              <a:rPr lang="el-GR" b="1" dirty="0" smtClean="0">
                <a:solidFill>
                  <a:schemeClr val="accent4">
                    <a:lumMod val="75000"/>
                  </a:schemeClr>
                </a:solidFill>
                <a:latin typeface="Calibri" pitchFamily="34" charset="0"/>
                <a:cs typeface="Calibri" pitchFamily="34" charset="0"/>
              </a:rPr>
              <a:t>»</a:t>
            </a:r>
            <a:endParaRPr lang="el-GR" b="1" dirty="0">
              <a:solidFill>
                <a:schemeClr val="accent4">
                  <a:lumMod val="75000"/>
                </a:schemeClr>
              </a:solidFill>
              <a:latin typeface="Calibri" pitchFamily="34" charset="0"/>
              <a:cs typeface="Calibri" pitchFamily="34" charset="0"/>
            </a:endParaRPr>
          </a:p>
        </p:txBody>
      </p:sp>
      <p:pic>
        <p:nvPicPr>
          <p:cNvPr id="4" name="3 - Θέση περιεχομένου" descr="DSC01640.JPG"/>
          <p:cNvPicPr>
            <a:picLocks noGrp="1" noChangeAspect="1"/>
          </p:cNvPicPr>
          <p:nvPr>
            <p:ph idx="1"/>
          </p:nvPr>
        </p:nvPicPr>
        <p:blipFill>
          <a:blip r:embed="rId2" cstate="print"/>
          <a:stretch>
            <a:fillRect/>
          </a:stretch>
        </p:blipFill>
        <p:spPr>
          <a:xfrm>
            <a:off x="571472" y="1000108"/>
            <a:ext cx="8001056" cy="5357850"/>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142984"/>
          </a:xfrm>
        </p:spPr>
        <p:txBody>
          <a:bodyPr>
            <a:normAutofit/>
          </a:bodyPr>
          <a:lstStyle/>
          <a:p>
            <a:r>
              <a:rPr lang="en-US" sz="2400" b="1" dirty="0" smtClean="0"/>
              <a:t>Once upon a time, there was a little girl, called Maria. Maria was Roma, which means that she was gypsy</a:t>
            </a:r>
            <a:r>
              <a:rPr lang="en-US" sz="2400" dirty="0" smtClean="0"/>
              <a:t>.</a:t>
            </a:r>
            <a:endParaRPr lang="el-GR" dirty="0"/>
          </a:p>
        </p:txBody>
      </p:sp>
      <p:pic>
        <p:nvPicPr>
          <p:cNvPr id="4" name="3 - Θέση περιεχομένου" descr="DSC01641.JPG"/>
          <p:cNvPicPr>
            <a:picLocks noGrp="1" noChangeAspect="1"/>
          </p:cNvPicPr>
          <p:nvPr>
            <p:ph idx="1"/>
          </p:nvPr>
        </p:nvPicPr>
        <p:blipFill>
          <a:blip r:embed="rId2" cstate="print"/>
          <a:stretch>
            <a:fillRect/>
          </a:stretch>
        </p:blipFill>
        <p:spPr>
          <a:xfrm>
            <a:off x="571473" y="1214422"/>
            <a:ext cx="7929618" cy="5143536"/>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714488"/>
          </a:xfrm>
        </p:spPr>
        <p:txBody>
          <a:bodyPr>
            <a:normAutofit/>
          </a:bodyPr>
          <a:lstStyle/>
          <a:p>
            <a:r>
              <a:rPr lang="en-US" sz="2400" b="1" dirty="0" smtClean="0"/>
              <a:t>The time has come for her to go to the school. When she arrived with her mother in the nursery schoolyard, she didn’t like it at all. Her mother was different. She wasn't  wearing the some clothes with the other mothers.</a:t>
            </a:r>
            <a:endParaRPr lang="el-GR" sz="2400" b="1" dirty="0"/>
          </a:p>
        </p:txBody>
      </p:sp>
      <p:pic>
        <p:nvPicPr>
          <p:cNvPr id="4" name="3 - Θέση περιεχομένου" descr="DSC01633.JPG"/>
          <p:cNvPicPr>
            <a:picLocks noGrp="1" noChangeAspect="1"/>
          </p:cNvPicPr>
          <p:nvPr>
            <p:ph idx="1"/>
          </p:nvPr>
        </p:nvPicPr>
        <p:blipFill>
          <a:blip r:embed="rId2" cstate="print"/>
          <a:stretch>
            <a:fillRect/>
          </a:stretch>
        </p:blipFill>
        <p:spPr>
          <a:xfrm>
            <a:off x="571472" y="1643063"/>
            <a:ext cx="8143932" cy="4857771"/>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500174"/>
          </a:xfrm>
        </p:spPr>
        <p:txBody>
          <a:bodyPr>
            <a:noAutofit/>
          </a:bodyPr>
          <a:lstStyle/>
          <a:p>
            <a:r>
              <a:rPr lang="en-US" sz="2400" b="1" dirty="0" smtClean="0"/>
              <a:t>In the class there were a lot of children. Maria started crying. She didn't want to sit. A little girl, called Marina approached her. She took her by the hand. </a:t>
            </a:r>
            <a:r>
              <a:rPr lang="el-GR" sz="2400" b="1" dirty="0" smtClean="0"/>
              <a:t>«</a:t>
            </a:r>
            <a:r>
              <a:rPr lang="en-US" sz="2400" b="1" dirty="0" smtClean="0"/>
              <a:t>Come, sit with me</a:t>
            </a:r>
            <a:r>
              <a:rPr lang="el-GR" sz="2400" b="1" dirty="0" smtClean="0"/>
              <a:t>»</a:t>
            </a:r>
            <a:r>
              <a:rPr lang="en-US" sz="2400" b="1" dirty="0" smtClean="0"/>
              <a:t>, she told her. </a:t>
            </a:r>
            <a:endParaRPr lang="el-GR" sz="2400" b="1" dirty="0"/>
          </a:p>
        </p:txBody>
      </p:sp>
      <p:pic>
        <p:nvPicPr>
          <p:cNvPr id="4" name="3 - Θέση περιεχομένου" descr="DSC01643.JPG"/>
          <p:cNvPicPr>
            <a:picLocks noGrp="1" noChangeAspect="1"/>
          </p:cNvPicPr>
          <p:nvPr>
            <p:ph idx="1"/>
          </p:nvPr>
        </p:nvPicPr>
        <p:blipFill>
          <a:blip r:embed="rId2" cstate="print"/>
          <a:stretch>
            <a:fillRect/>
          </a:stretch>
        </p:blipFill>
        <p:spPr>
          <a:xfrm>
            <a:off x="571472" y="1428736"/>
            <a:ext cx="8001056" cy="4929222"/>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214422"/>
          </a:xfrm>
        </p:spPr>
        <p:txBody>
          <a:bodyPr>
            <a:normAutofit/>
          </a:bodyPr>
          <a:lstStyle/>
          <a:p>
            <a:r>
              <a:rPr lang="en-US" sz="2400" b="1" dirty="0" smtClean="0"/>
              <a:t>The teacher gave to all children toys in order to play. Maria was scared. She took her toy. But she sat alone and played quietly.</a:t>
            </a:r>
            <a:endParaRPr lang="el-GR" sz="2400" b="1" dirty="0"/>
          </a:p>
        </p:txBody>
      </p:sp>
      <p:pic>
        <p:nvPicPr>
          <p:cNvPr id="4" name="3 - Θέση περιεχομένου" descr="DSC01635.JPG"/>
          <p:cNvPicPr>
            <a:picLocks noGrp="1" noChangeAspect="1"/>
          </p:cNvPicPr>
          <p:nvPr>
            <p:ph idx="1"/>
          </p:nvPr>
        </p:nvPicPr>
        <p:blipFill>
          <a:blip r:embed="rId2" cstate="print"/>
          <a:stretch>
            <a:fillRect/>
          </a:stretch>
        </p:blipFill>
        <p:spPr>
          <a:xfrm>
            <a:off x="500034" y="1142984"/>
            <a:ext cx="8143932" cy="5286412"/>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142984"/>
          </a:xfrm>
        </p:spPr>
        <p:txBody>
          <a:bodyPr>
            <a:normAutofit/>
          </a:bodyPr>
          <a:lstStyle/>
          <a:p>
            <a:r>
              <a:rPr lang="en-US" sz="2400" b="1" dirty="0" smtClean="0"/>
              <a:t>girl </a:t>
            </a:r>
            <a:r>
              <a:rPr lang="en-US" sz="2400" b="1" dirty="0" smtClean="0"/>
              <a:t>from Russia approached Maria and told her</a:t>
            </a:r>
            <a:r>
              <a:rPr lang="el-GR" sz="2400" b="1" dirty="0" smtClean="0"/>
              <a:t> </a:t>
            </a:r>
            <a:r>
              <a:rPr lang="en-US" sz="2400" b="1" dirty="0" smtClean="0"/>
              <a:t>come we will </a:t>
            </a:r>
            <a:r>
              <a:rPr lang="en-US" sz="2400" b="1" dirty="0" smtClean="0"/>
              <a:t>Elda, a blonde play </a:t>
            </a:r>
            <a:r>
              <a:rPr lang="en-US" sz="2400" b="1" dirty="0" smtClean="0"/>
              <a:t>together, </a:t>
            </a:r>
            <a:r>
              <a:rPr lang="el-GR" sz="2400" b="1" dirty="0" smtClean="0"/>
              <a:t>«</a:t>
            </a:r>
            <a:r>
              <a:rPr lang="en-US" sz="2400" b="1" i="1" u="sng" dirty="0" err="1" smtClean="0"/>
              <a:t>gia</a:t>
            </a:r>
            <a:r>
              <a:rPr lang="en-US" sz="2400" b="1" i="1" u="sng" dirty="0" smtClean="0"/>
              <a:t> </a:t>
            </a:r>
            <a:r>
              <a:rPr lang="en-US" sz="2400" b="1" i="1" u="sng" dirty="0" err="1" smtClean="0"/>
              <a:t>tembia</a:t>
            </a:r>
            <a:r>
              <a:rPr lang="en-US" sz="2400" b="1" i="1" u="sng" dirty="0" smtClean="0"/>
              <a:t> </a:t>
            </a:r>
            <a:r>
              <a:rPr lang="en-US" sz="2400" b="1" i="1" u="sng" dirty="0" err="1" smtClean="0"/>
              <a:t>loublou</a:t>
            </a:r>
            <a:r>
              <a:rPr lang="en-US" sz="2400" b="1" i="1" u="sng" dirty="0" smtClean="0"/>
              <a:t> (I love you)</a:t>
            </a:r>
            <a:r>
              <a:rPr lang="el-GR" sz="2400" b="1" i="1" u="sng" dirty="0" smtClean="0"/>
              <a:t>»</a:t>
            </a:r>
            <a:endParaRPr lang="el-GR" sz="2400" b="1" i="1" u="sng" dirty="0"/>
          </a:p>
        </p:txBody>
      </p:sp>
      <p:pic>
        <p:nvPicPr>
          <p:cNvPr id="4" name="3 - Θέση περιεχομένου" descr="DSC01645.JPG"/>
          <p:cNvPicPr>
            <a:picLocks noGrp="1" noChangeAspect="1"/>
          </p:cNvPicPr>
          <p:nvPr>
            <p:ph idx="1"/>
          </p:nvPr>
        </p:nvPicPr>
        <p:blipFill>
          <a:blip r:embed="rId2" cstate="print"/>
          <a:stretch>
            <a:fillRect/>
          </a:stretch>
        </p:blipFill>
        <p:spPr>
          <a:xfrm>
            <a:off x="642910" y="1142984"/>
            <a:ext cx="7858180" cy="5143536"/>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285860"/>
          </a:xfrm>
        </p:spPr>
        <p:txBody>
          <a:bodyPr>
            <a:noAutofit/>
          </a:bodyPr>
          <a:lstStyle/>
          <a:p>
            <a:r>
              <a:rPr lang="en-US" sz="2400" b="1" dirty="0" smtClean="0"/>
              <a:t>In the break Maria fell down and broke her toy. She started crying. Elda told her</a:t>
            </a:r>
            <a:r>
              <a:rPr lang="el-GR" sz="2400" b="1" dirty="0" smtClean="0"/>
              <a:t>: « </a:t>
            </a:r>
            <a:r>
              <a:rPr lang="en-US" sz="2400" b="1" dirty="0" err="1" smtClean="0"/>
              <a:t>vazmi</a:t>
            </a:r>
            <a:r>
              <a:rPr lang="en-US" sz="2400" b="1" dirty="0" smtClean="0"/>
              <a:t> </a:t>
            </a:r>
            <a:r>
              <a:rPr lang="en-US" sz="2400" b="1" dirty="0" err="1" smtClean="0"/>
              <a:t>majo</a:t>
            </a:r>
            <a:r>
              <a:rPr lang="el-GR" sz="2400" b="1" dirty="0" smtClean="0"/>
              <a:t>», ( </a:t>
            </a:r>
            <a:r>
              <a:rPr lang="en-US" sz="2400" b="1" dirty="0" smtClean="0"/>
              <a:t>take my toy). </a:t>
            </a:r>
            <a:r>
              <a:rPr lang="en-US" sz="2400" b="1" dirty="0" err="1" smtClean="0"/>
              <a:t>Michalis</a:t>
            </a:r>
            <a:r>
              <a:rPr lang="en-US" sz="2400" b="1" dirty="0" smtClean="0"/>
              <a:t> approached her . </a:t>
            </a:r>
            <a:r>
              <a:rPr lang="el-GR" sz="2400" b="1" dirty="0" smtClean="0"/>
              <a:t>«</a:t>
            </a:r>
            <a:r>
              <a:rPr lang="en-US" sz="2400" b="1" dirty="0" smtClean="0"/>
              <a:t> take mines</a:t>
            </a:r>
            <a:r>
              <a:rPr lang="el-GR" sz="2400" b="1" dirty="0" smtClean="0"/>
              <a:t>»</a:t>
            </a:r>
            <a:r>
              <a:rPr lang="en-US" sz="2400" b="1" dirty="0" smtClean="0"/>
              <a:t>, he told her too. </a:t>
            </a:r>
            <a:r>
              <a:rPr lang="el-GR" sz="2400" b="1" dirty="0" smtClean="0"/>
              <a:t>« </a:t>
            </a:r>
            <a:r>
              <a:rPr lang="en-US" sz="2400" b="1" dirty="0" smtClean="0"/>
              <a:t>come on , don’t cry. I love you.</a:t>
            </a:r>
            <a:r>
              <a:rPr lang="el-GR" sz="2400" b="1" dirty="0" smtClean="0"/>
              <a:t>»</a:t>
            </a:r>
            <a:endParaRPr lang="el-GR" sz="2400" b="1" dirty="0"/>
          </a:p>
        </p:txBody>
      </p:sp>
      <p:pic>
        <p:nvPicPr>
          <p:cNvPr id="4" name="3 - Θέση περιεχομένου" descr="DSC01646.JPG"/>
          <p:cNvPicPr>
            <a:picLocks noGrp="1" noChangeAspect="1"/>
          </p:cNvPicPr>
          <p:nvPr>
            <p:ph idx="1"/>
          </p:nvPr>
        </p:nvPicPr>
        <p:blipFill>
          <a:blip r:embed="rId2" cstate="print"/>
          <a:stretch>
            <a:fillRect/>
          </a:stretch>
        </p:blipFill>
        <p:spPr>
          <a:xfrm>
            <a:off x="642910" y="1357298"/>
            <a:ext cx="7786742" cy="4929222"/>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500174"/>
          </a:xfrm>
        </p:spPr>
        <p:txBody>
          <a:bodyPr>
            <a:noAutofit/>
          </a:bodyPr>
          <a:lstStyle/>
          <a:p>
            <a:r>
              <a:rPr lang="en-US" sz="2400" b="1" dirty="0" smtClean="0"/>
              <a:t>The teacher hit the  drum. The children made a circle with the hands in order to play all together. Maria was scared. A little girl from Syria approached her. </a:t>
            </a:r>
            <a:r>
              <a:rPr lang="el-GR" sz="2400" b="1" dirty="0" smtClean="0"/>
              <a:t>« </a:t>
            </a:r>
            <a:r>
              <a:rPr lang="en-US" sz="2400" b="1" dirty="0" err="1" smtClean="0"/>
              <a:t>panelap</a:t>
            </a:r>
            <a:r>
              <a:rPr lang="en-US" sz="2400" b="1" dirty="0" smtClean="0"/>
              <a:t>, </a:t>
            </a:r>
            <a:r>
              <a:rPr lang="en-US" sz="2400" b="1" dirty="0" err="1" smtClean="0"/>
              <a:t>bachabak</a:t>
            </a:r>
            <a:r>
              <a:rPr lang="en-US" sz="2400" b="1" dirty="0" smtClean="0"/>
              <a:t> (come, we will play, I love you)</a:t>
            </a:r>
            <a:r>
              <a:rPr lang="el-GR" sz="2400" b="1" dirty="0" smtClean="0"/>
              <a:t>»</a:t>
            </a:r>
            <a:r>
              <a:rPr lang="en-US" sz="2400" b="1" dirty="0" smtClean="0"/>
              <a:t> she told her</a:t>
            </a:r>
            <a:r>
              <a:rPr lang="el-GR" sz="2400" b="1" dirty="0" smtClean="0"/>
              <a:t> </a:t>
            </a:r>
            <a:r>
              <a:rPr lang="en-US" sz="2400" b="1" dirty="0" smtClean="0"/>
              <a:t>.</a:t>
            </a:r>
            <a:endParaRPr lang="el-GR" sz="2400" b="1" dirty="0"/>
          </a:p>
        </p:txBody>
      </p:sp>
      <p:pic>
        <p:nvPicPr>
          <p:cNvPr id="4" name="3 - Θέση περιεχομένου" descr="DSC01647.JPG"/>
          <p:cNvPicPr>
            <a:picLocks noGrp="1" noChangeAspect="1"/>
          </p:cNvPicPr>
          <p:nvPr>
            <p:ph idx="1"/>
          </p:nvPr>
        </p:nvPicPr>
        <p:blipFill>
          <a:blip r:embed="rId2" cstate="print"/>
          <a:stretch>
            <a:fillRect/>
          </a:stretch>
        </p:blipFill>
        <p:spPr>
          <a:xfrm>
            <a:off x="642910" y="1428736"/>
            <a:ext cx="7786741" cy="4929222"/>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103</TotalTime>
  <Words>378</Words>
  <PresentationFormat>Προβολή στην οθόνη (4:3)</PresentationFormat>
  <Paragraphs>16</Paragraphs>
  <Slides>11</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11</vt:i4>
      </vt:variant>
    </vt:vector>
  </HeadingPairs>
  <TitlesOfParts>
    <vt:vector size="12" baseType="lpstr">
      <vt:lpstr>Θέμα του Office</vt:lpstr>
      <vt:lpstr>«One day like a…..fairytale»</vt:lpstr>
      <vt:lpstr>«A TRUE FAIRYTAILE»</vt:lpstr>
      <vt:lpstr>Once upon a time, there was a little girl, called Maria. Maria was Roma, which means that she was gypsy.</vt:lpstr>
      <vt:lpstr>The time has come for her to go to the school. When she arrived with her mother in the nursery schoolyard, she didn’t like it at all. Her mother was different. She wasn't  wearing the some clothes with the other mothers.</vt:lpstr>
      <vt:lpstr>In the class there were a lot of children. Maria started crying. She didn't want to sit. A little girl, called Marina approached her. She took her by the hand. «Come, sit with me», she told her. </vt:lpstr>
      <vt:lpstr>The teacher gave to all children toys in order to play. Maria was scared. She took her toy. But she sat alone and played quietly.</vt:lpstr>
      <vt:lpstr>girl from Russia approached Maria and told her come we will Elda, a blonde play together, «gia tembia loublou (I love you)»</vt:lpstr>
      <vt:lpstr>In the break Maria fell down and broke her toy. She started crying. Elda told her: « vazmi majo», ( take my toy). Michalis approached her . « take mines», he told her too. « come on , don’t cry. I love you.»</vt:lpstr>
      <vt:lpstr>The teacher hit the  drum. The children made a circle with the hands in order to play all together. Maria was scared. A little girl from Syria approached her. « panelap, bachabak (come, we will play, I love you)» she told her .</vt:lpstr>
      <vt:lpstr>Maria was happy. She stopped being scared. « the others are different, too» she thought. «magavato (I love you)» she told and she gave her little hands to her new friends. All together made a circle and danced happily. And they had a good school year and we  had a better one.</vt:lpstr>
      <vt:lpstr>TSANTI PARASKEVI CHALKIOTOY MARIA 2014-2015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One day like a…..fairytale</dc:title>
  <dc:creator>νηπιαγωγειο</dc:creator>
  <cp:lastModifiedBy>νηπιαγωγειο</cp:lastModifiedBy>
  <cp:revision>44</cp:revision>
  <dcterms:created xsi:type="dcterms:W3CDTF">2014-11-29T12:43:36Z</dcterms:created>
  <dcterms:modified xsi:type="dcterms:W3CDTF">2014-12-05T18:11:07Z</dcterms:modified>
</cp:coreProperties>
</file>