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</p:sldMasterIdLst>
  <p:notesMasterIdLst>
    <p:notesMasterId r:id="rId14"/>
  </p:notesMasterIdLst>
  <p:handoutMasterIdLst>
    <p:handoutMasterId r:id="rId15"/>
  </p:handoutMasterIdLst>
  <p:sldIdLst>
    <p:sldId id="291" r:id="rId5"/>
    <p:sldId id="293" r:id="rId6"/>
    <p:sldId id="294" r:id="rId7"/>
    <p:sldId id="295" r:id="rId8"/>
    <p:sldId id="296" r:id="rId9"/>
    <p:sldId id="297" r:id="rId10"/>
    <p:sldId id="299" r:id="rId11"/>
    <p:sldId id="298" r:id="rId12"/>
    <p:sldId id="267" r:id="rId13"/>
  </p:sldIdLst>
  <p:sldSz cx="9144000" cy="6858000" type="screen4x3"/>
  <p:notesSz cx="9942513" cy="14371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41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721077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91" y="0"/>
            <a:ext cx="4308423" cy="721077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DB577780-4360-452E-B671-C3AC3C9EECB7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650563"/>
            <a:ext cx="4308423" cy="721076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91" y="13650563"/>
            <a:ext cx="4308423" cy="721076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DC0FC299-4081-4756-9E1C-8913F345B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16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423" cy="721077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791" y="0"/>
            <a:ext cx="4308423" cy="721077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D3CAB41A-1F30-40A3-B0A1-B652C21640EA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6725" y="1797050"/>
            <a:ext cx="6469063" cy="4851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98" tIns="66349" rIns="132698" bIns="663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252" y="6916352"/>
            <a:ext cx="7954010" cy="5658832"/>
          </a:xfrm>
          <a:prstGeom prst="rect">
            <a:avLst/>
          </a:prstGeom>
        </p:spPr>
        <p:txBody>
          <a:bodyPr vert="horz" lIns="132698" tIns="66349" rIns="132698" bIns="663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50563"/>
            <a:ext cx="4308423" cy="721076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791" y="13650563"/>
            <a:ext cx="4308423" cy="721076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E85728A2-844A-4938-B3F7-7FB85FB8A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2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42F48C-B361-433A-A19A-B6334154263D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D06349-E92F-4F32-8F58-415752AF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6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50C8E8-F246-46B6-9E9B-EA665A4C8BED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DCECBB-6534-4CED-89F8-A93027DD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1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3E85BF-CFEC-453C-9033-3C2A33B6C252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933A14-DD23-4EAD-947F-7064EC31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6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13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1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6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7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2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7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341"/>
            <a:ext cx="9144000" cy="51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934" y="2404533"/>
            <a:ext cx="11430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934" y="3258607"/>
            <a:ext cx="11430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934" y="4029073"/>
            <a:ext cx="1143000" cy="5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94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0D1804-7211-4396-971C-32BEFC638101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867C5-FEE6-455C-8E09-A18B423E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66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1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3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46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F42F48C-B361-433A-A19A-B6334154263D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D06349-E92F-4F32-8F58-415752AF6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3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0D1804-7211-4396-971C-32BEFC638101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24867C5-FEE6-455C-8E09-A18B423ED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3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958615-EBEF-471A-BE65-11313F76BD0F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88E749-AEF2-49ED-8636-DC9B7C104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6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AE6863-8E04-4053-91E0-91B7AFCC88F2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DBABB1-D503-43ED-911B-9B8F62A1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29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FAF22-05DD-4E52-BAFC-F88C51FD25B4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A2A30-4CDC-43C0-BD0D-6E1C4A323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6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46448D-6FDA-4351-B109-DFD0EB52BEF0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0C949C-A344-4CA3-B0D6-A7609542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958615-EBEF-471A-BE65-11313F76BD0F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88E749-AEF2-49ED-8636-DC9B7C104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F1E141-68CD-49F2-A2A6-4C8D8D21C2E3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8405FB-5C7D-4B35-885D-2F295059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3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39E93D-0BF4-457F-9A77-E7B891D22D91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063351-0E77-4AED-9754-9005C66AC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84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51F85-03B3-42DB-B8B0-660D4739158D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7D3C4-8C4F-413A-B513-6F3C1DA4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1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C50C8E8-F246-46B6-9E9B-EA665A4C8BED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DCECBB-6534-4CED-89F8-A93027DD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1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3E85BF-CFEC-453C-9033-3C2A33B6C252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933A14-DD23-4EAD-947F-7064EC31A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972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5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02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99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37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AE6863-8E04-4053-91E0-91B7AFCC88F2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DBABB1-D503-43ED-911B-9B8F62A1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5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744323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auto">
          <a:xfrm>
            <a:off x="5238750" y="27856"/>
            <a:ext cx="3871922" cy="13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</a:pPr>
            <a:r>
              <a:rPr lang="en-GB" sz="3200" dirty="0" smtClean="0">
                <a:solidFill>
                  <a:prstClr val="black"/>
                </a:solidFill>
                <a:cs typeface="Arial" pitchFamily="34" charset="0"/>
              </a:rPr>
              <a:t>Stakeholder Activity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Adapted from</a:t>
            </a:r>
            <a:r>
              <a:rPr lang="en-GB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School Improvement Planning Framework (TDA 2008)</a:t>
            </a:r>
            <a:endParaRPr lang="en-GB" sz="4000" dirty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endParaRPr lang="en-GB" sz="2800" b="1" dirty="0" smtClean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endParaRPr lang="en-US" sz="4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662586" y="4810564"/>
            <a:ext cx="262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cs typeface="Arial" pitchFamily="34" charset="0"/>
              </a:rPr>
              <a:t>Who </a:t>
            </a:r>
            <a:r>
              <a:rPr lang="en-GB" sz="2000" b="1" dirty="0">
                <a:solidFill>
                  <a:prstClr val="black"/>
                </a:solidFill>
                <a:cs typeface="Arial" pitchFamily="34" charset="0"/>
              </a:rPr>
              <a:t>should</a:t>
            </a:r>
            <a:r>
              <a:rPr lang="en-GB" sz="2000" dirty="0">
                <a:solidFill>
                  <a:prstClr val="black"/>
                </a:solidFill>
                <a:cs typeface="Arial" pitchFamily="34" charset="0"/>
              </a:rPr>
              <a:t> be informed, consulted and actively involved in </a:t>
            </a:r>
            <a:r>
              <a:rPr lang="en-GB" sz="2000" dirty="0" smtClean="0">
                <a:solidFill>
                  <a:prstClr val="black"/>
                </a:solidFill>
                <a:cs typeface="Arial" pitchFamily="34" charset="0"/>
              </a:rPr>
              <a:t>planning?</a:t>
            </a:r>
            <a:endParaRPr lang="en-GB" sz="2000" dirty="0">
              <a:solidFill>
                <a:prstClr val="black"/>
              </a:solidFill>
              <a:cs typeface="Arial" pitchFamily="34" charset="0"/>
            </a:endParaRPr>
          </a:p>
          <a:p>
            <a:pPr marL="176213" indent="-176213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cs typeface="Arial" pitchFamily="34" charset="0"/>
              </a:rPr>
              <a:t>What </a:t>
            </a:r>
            <a:r>
              <a:rPr lang="en-GB" sz="2000" b="1" dirty="0">
                <a:solidFill>
                  <a:prstClr val="black"/>
                </a:solidFill>
                <a:cs typeface="Arial" pitchFamily="34" charset="0"/>
              </a:rPr>
              <a:t>actually</a:t>
            </a:r>
            <a:r>
              <a:rPr lang="en-GB" sz="2000" dirty="0">
                <a:solidFill>
                  <a:prstClr val="black"/>
                </a:solidFill>
                <a:cs typeface="Arial" pitchFamily="34" charset="0"/>
              </a:rPr>
              <a:t> happens?</a:t>
            </a:r>
          </a:p>
        </p:txBody>
      </p:sp>
    </p:spTree>
    <p:extLst>
      <p:ext uri="{BB962C8B-B14F-4D97-AF65-F5344CB8AC3E}">
        <p14:creationId xmlns:p14="http://schemas.microsoft.com/office/powerpoint/2010/main" val="134834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7514" y="6356354"/>
            <a:ext cx="2133600" cy="365125"/>
          </a:xfrm>
        </p:spPr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54514" y="6356354"/>
            <a:ext cx="2895600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3514" y="6356354"/>
            <a:ext cx="2133600" cy="365125"/>
          </a:xfrm>
        </p:spPr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1392858" y="6264973"/>
            <a:ext cx="70205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</a:rPr>
              <a:t>Impact on learner experiences/outcomes</a:t>
            </a: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3446085"/>
            <a:ext cx="1414797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</a:rPr>
              <a:t>Ability to influence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/>
          </p:nvPr>
        </p:nvGraphicFramePr>
        <p:xfrm>
          <a:off x="1423636" y="1582248"/>
          <a:ext cx="7465840" cy="4568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65840"/>
              </a:tblGrid>
              <a:tr h="2284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405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 userDrawn="1"/>
        </p:nvCxnSpPr>
        <p:spPr>
          <a:xfrm flipH="1" flipV="1">
            <a:off x="1414797" y="1508289"/>
            <a:ext cx="19698" cy="4640918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6801" y="1591676"/>
            <a:ext cx="4903248" cy="45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 userDrawn="1"/>
        </p:nvCxnSpPr>
        <p:spPr>
          <a:xfrm>
            <a:off x="1392859" y="6149206"/>
            <a:ext cx="7590885" cy="1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4086369" y="1600123"/>
            <a:ext cx="28541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B050"/>
                </a:solidFill>
              </a:rPr>
              <a:t>For schools/colleges</a:t>
            </a: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4315889" y="5709154"/>
            <a:ext cx="2612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</a:rPr>
              <a:t>For parents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24006" y="5893820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Low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665288" y="1856022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High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21973" y="626925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High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00100" y="6178108"/>
            <a:ext cx="621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1F497D"/>
                </a:solidFill>
              </a:rPr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342994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171"/>
            <a:ext cx="717042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769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01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6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57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9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CFAF22-05DD-4E52-BAFC-F88C51FD25B4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A2A30-4CDC-43C0-BD0D-6E1C4A323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2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46448D-6FDA-4351-B109-DFD0EB52BEF0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0C949C-A344-4CA3-B0D6-A7609542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F1E141-68CD-49F2-A2A6-4C8D8D21C2E3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8405FB-5C7D-4B35-885D-2F2950598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39E93D-0BF4-457F-9A77-E7B891D22D91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063351-0E77-4AED-9754-9005C66AC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D51F85-03B3-42DB-B8B0-660D4739158D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7D3C4-8C4F-413A-B513-6F3C1DA43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DC60D5-10F2-4AD8-B980-31E25D38FE11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EAB083-019C-4F00-9147-10FC4C8D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New BCU Logo Squar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736" y="283100"/>
            <a:ext cx="12954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6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EE59-10CB-49BA-9C56-1EF3D6FA5701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EF4E-6A93-4A0B-A005-1795C758B70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3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CDC60D5-10F2-4AD8-B980-31E25D38FE11}" type="datetimeFigureOut">
              <a:rPr lang="en-US"/>
              <a:pPr>
                <a:defRPr/>
              </a:pPr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EEAB083-019C-4F00-9147-10FC4C8D0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New BCU Logo Squar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857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36" y="283100"/>
            <a:ext cx="12954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5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FF26-442C-4186-BDD7-F586A79F32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9C54-759D-415E-87A6-EA46A7790A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8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E-Step Training Materials</a:t>
            </a:r>
            <a:endParaRPr lang="en-GB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1, Unit 2</a:t>
            </a:r>
          </a:p>
          <a:p>
            <a:r>
              <a:rPr lang="en-GB" dirty="0" smtClean="0"/>
              <a:t>Exploring own 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99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Unit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To explore and identify purposes and priorities for parental engagement.</a:t>
            </a:r>
          </a:p>
          <a:p>
            <a:pPr lvl="0"/>
            <a:r>
              <a:rPr lang="en-GB" dirty="0" smtClean="0"/>
              <a:t>To </a:t>
            </a:r>
            <a:r>
              <a:rPr lang="en-GB" dirty="0"/>
              <a:t>agree a timeframe for change and development</a:t>
            </a:r>
            <a:r>
              <a:rPr lang="en-GB" dirty="0" smtClean="0"/>
              <a:t>.</a:t>
            </a:r>
            <a:r>
              <a:rPr lang="en-GB" dirty="0"/>
              <a:t> </a:t>
            </a: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consider the roles of stakeholders in school development processes.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19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ppa-mercia.org/wp-content/uploads/blogger/-VmCnriDC92Y/T7Y4hCU-agI/AAAAAAAAALc/TWObckev7fI/s1600/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02896" y="84419"/>
            <a:ext cx="3541284" cy="1184502"/>
            <a:chOff x="202896" y="84419"/>
            <a:chExt cx="3541284" cy="1184502"/>
          </a:xfrm>
        </p:grpSpPr>
        <p:sp>
          <p:nvSpPr>
            <p:cNvPr id="4" name="TextBox 3"/>
            <p:cNvSpPr txBox="1"/>
            <p:nvPr/>
          </p:nvSpPr>
          <p:spPr>
            <a:xfrm>
              <a:off x="1089573" y="168839"/>
              <a:ext cx="2654607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prstClr val="black"/>
                  </a:solidFill>
                </a:rPr>
                <a:t>Defining terms, auditing practice and identifying priorities 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pic>
          <p:nvPicPr>
            <p:cNvPr id="9" name="Picture 4" descr="http://i2.wp.com/www.markpack.org.uk/files/2013/07/Go-sign-road-sign-from-Mauritius.png?resize=180%2C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96" y="84419"/>
              <a:ext cx="1184502" cy="1184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217104" y="1551271"/>
            <a:ext cx="3574225" cy="1298640"/>
            <a:chOff x="1354535" y="1338440"/>
            <a:chExt cx="3574225" cy="1298640"/>
          </a:xfrm>
        </p:grpSpPr>
        <p:sp>
          <p:nvSpPr>
            <p:cNvPr id="20" name="TextBox 19"/>
            <p:cNvSpPr txBox="1"/>
            <p:nvPr/>
          </p:nvSpPr>
          <p:spPr>
            <a:xfrm>
              <a:off x="2274153" y="1498323"/>
              <a:ext cx="2654607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prstClr val="black"/>
                  </a:solidFill>
                </a:rPr>
                <a:t>Merging priorities and actions into existing development plans 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pic>
          <p:nvPicPr>
            <p:cNvPr id="1028" name="Picture 4" descr="http://www.thestudentroom.co.uk/attachment.php?attachmentid=252410&amp;d=13840284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4535" y="1338440"/>
              <a:ext cx="996217" cy="129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135793" y="5499606"/>
            <a:ext cx="2411463" cy="1015663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prstClr val="black"/>
                </a:solidFill>
              </a:rPr>
              <a:t>A ‘roadmap’ for</a:t>
            </a:r>
            <a:br>
              <a:rPr lang="en-GB" sz="2000" b="1" dirty="0" smtClean="0">
                <a:solidFill>
                  <a:prstClr val="black"/>
                </a:solidFill>
              </a:rPr>
            </a:br>
            <a:r>
              <a:rPr lang="en-GB" sz="2000" b="1" dirty="0" smtClean="0">
                <a:solidFill>
                  <a:prstClr val="black"/>
                </a:solidFill>
              </a:rPr>
              <a:t>parental </a:t>
            </a:r>
            <a:r>
              <a:rPr lang="en-GB" sz="2000" b="1" dirty="0">
                <a:solidFill>
                  <a:prstClr val="black"/>
                </a:solidFill>
              </a:rPr>
              <a:t>e</a:t>
            </a:r>
            <a:r>
              <a:rPr lang="en-GB" sz="2000" b="1" dirty="0" smtClean="0">
                <a:solidFill>
                  <a:prstClr val="black"/>
                </a:solidFill>
              </a:rPr>
              <a:t>ngagement </a:t>
            </a:r>
            <a:endParaRPr lang="en-GB" sz="2000" b="1" dirty="0">
              <a:solidFill>
                <a:prstClr val="black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71589" y="99738"/>
            <a:ext cx="3312169" cy="1151599"/>
            <a:chOff x="3971589" y="82154"/>
            <a:chExt cx="3312169" cy="1151599"/>
          </a:xfrm>
        </p:grpSpPr>
        <p:sp>
          <p:nvSpPr>
            <p:cNvPr id="27" name="TextBox 26"/>
            <p:cNvSpPr txBox="1"/>
            <p:nvPr/>
          </p:nvSpPr>
          <p:spPr>
            <a:xfrm>
              <a:off x="4629151" y="142856"/>
              <a:ext cx="2654607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prstClr val="black"/>
                  </a:solidFill>
                </a:rPr>
                <a:t>Staying focused on benefits for children and young people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pic>
          <p:nvPicPr>
            <p:cNvPr id="1030" name="Picture 6" descr="http://www.walvisbaycc.org.na/wp-content/uploads/1195442856621661490ryanlerch_child_and_parent_crossing_road_sign.svg_.hi_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589" y="82154"/>
              <a:ext cx="1296358" cy="115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79" y="5553865"/>
            <a:ext cx="1009329" cy="98888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9246" y="3434854"/>
            <a:ext cx="3462846" cy="1155355"/>
            <a:chOff x="89246" y="2968867"/>
            <a:chExt cx="3462846" cy="1155355"/>
          </a:xfrm>
        </p:grpSpPr>
        <p:sp>
          <p:nvSpPr>
            <p:cNvPr id="22" name="TextBox 21"/>
            <p:cNvSpPr txBox="1"/>
            <p:nvPr/>
          </p:nvSpPr>
          <p:spPr>
            <a:xfrm>
              <a:off x="814033" y="3038712"/>
              <a:ext cx="2738059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dirty="0" smtClean="0">
                  <a:solidFill>
                    <a:prstClr val="black"/>
                  </a:solidFill>
                </a:rPr>
                <a:t>Listening to parents </a:t>
              </a:r>
              <a:br>
                <a:rPr lang="en-GB" sz="2000" dirty="0" smtClean="0">
                  <a:solidFill>
                    <a:prstClr val="black"/>
                  </a:solidFill>
                </a:rPr>
              </a:br>
              <a:r>
                <a:rPr lang="en-GB" sz="2000" dirty="0" smtClean="0">
                  <a:solidFill>
                    <a:prstClr val="black"/>
                  </a:solidFill>
                </a:rPr>
                <a:t>and learners including through social media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pic>
          <p:nvPicPr>
            <p:cNvPr id="1044" name="Picture 20" descr="http://www.clker.com/cliparts/U/4/P/g/7/e/yield-roadsign-th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46" y="2968867"/>
              <a:ext cx="1298152" cy="1155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121510" y="3078011"/>
            <a:ext cx="4779830" cy="1655398"/>
            <a:chOff x="3916293" y="2565643"/>
            <a:chExt cx="4779830" cy="1655398"/>
          </a:xfrm>
        </p:grpSpPr>
        <p:grpSp>
          <p:nvGrpSpPr>
            <p:cNvPr id="14" name="Group 13"/>
            <p:cNvGrpSpPr/>
            <p:nvPr/>
          </p:nvGrpSpPr>
          <p:grpSpPr>
            <a:xfrm>
              <a:off x="3916293" y="2865681"/>
              <a:ext cx="4497945" cy="1355360"/>
              <a:chOff x="3714078" y="2575533"/>
              <a:chExt cx="4497945" cy="135536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664319" y="2736589"/>
                <a:ext cx="3547704" cy="10156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2000" dirty="0" smtClean="0">
                    <a:solidFill>
                      <a:prstClr val="black"/>
                    </a:solidFill>
                  </a:rPr>
                  <a:t>Participatory action research </a:t>
                </a:r>
                <a:br>
                  <a:rPr lang="en-GB" sz="2000" dirty="0" smtClean="0">
                    <a:solidFill>
                      <a:prstClr val="black"/>
                    </a:solidFill>
                  </a:rPr>
                </a:br>
                <a:r>
                  <a:rPr lang="en-GB" sz="2000" dirty="0" smtClean="0">
                    <a:solidFill>
                      <a:prstClr val="black"/>
                    </a:solidFill>
                  </a:rPr>
                  <a:t>to check milestones, monitor progress and refine actions</a:t>
                </a:r>
                <a:endParaRPr lang="en-GB" sz="20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3714078" y="2575533"/>
                <a:ext cx="1399322" cy="1355360"/>
                <a:chOff x="3559540" y="2584326"/>
                <a:chExt cx="1399322" cy="1355360"/>
              </a:xfrm>
            </p:grpSpPr>
            <p:pic>
              <p:nvPicPr>
                <p:cNvPr id="2" name="Picture 2" descr="http://information-roundabout.eu/wp-content/uploads/2011/03/Traffic-r-about-sign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44180" y="2584326"/>
                  <a:ext cx="1214682" cy="12146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http://information-roundabout.eu/wp-content/uploads/2011/03/Traffic-r-about-sign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7464" y="2645873"/>
                  <a:ext cx="1214682" cy="12146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2" descr="http://information-roundabout.eu/wp-content/uploads/2011/03/Traffic-r-about-sign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9540" y="2725004"/>
                  <a:ext cx="1214682" cy="12146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1046" name="Picture 22" descr="http://www.driving-theory-test.com/images/road-signs/291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9584">
              <a:off x="7743623" y="2565643"/>
              <a:ext cx="952500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3047254" y="5382581"/>
            <a:ext cx="5884325" cy="1222069"/>
            <a:chOff x="3068515" y="4546325"/>
            <a:chExt cx="5884325" cy="1222069"/>
          </a:xfrm>
        </p:grpSpPr>
        <p:sp>
          <p:nvSpPr>
            <p:cNvPr id="45" name="TextBox 44"/>
            <p:cNvSpPr txBox="1"/>
            <p:nvPr/>
          </p:nvSpPr>
          <p:spPr>
            <a:xfrm>
              <a:off x="3068515" y="4646544"/>
              <a:ext cx="3464171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prstClr val="black"/>
                  </a:solidFill>
                </a:rPr>
                <a:t>Understanding and sharing evidence of impact (intended, contingent and serendipitous)</a:t>
              </a:r>
              <a:endParaRPr lang="en-GB" sz="2000" dirty="0">
                <a:solidFill>
                  <a:prstClr val="black"/>
                </a:solidFill>
              </a:endParaRPr>
            </a:p>
          </p:txBody>
        </p:sp>
        <p:pic>
          <p:nvPicPr>
            <p:cNvPr id="1050" name="Picture 26" descr="File:Korean informatory road sign (Service Area).sv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47159" y="4546325"/>
              <a:ext cx="2505681" cy="1222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 descr="http://upload.wikimedia.org/wikipedia/commons/thumb/f/f9/UK_traffic_sign_557.svg/680px-UK_traffic_sign_557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314">
            <a:off x="1424596" y="2433598"/>
            <a:ext cx="933998" cy="8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upload.wikimedia.org/wikipedia/commons/thumb/5/5d/UK_traffic_sign_556.svg/386px-UK_traffic_sign_556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252">
            <a:off x="5733665" y="2459630"/>
            <a:ext cx="927403" cy="8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upload.wikimedia.org/wikipedia/commons/thumb/c/c3/UK_traffic_sign_559.svg/680px-UK_traffic_sign_559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618">
            <a:off x="3516879" y="4498475"/>
            <a:ext cx="953320" cy="8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0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dirty="0" smtClean="0"/>
              <a:t>Activity – setting priorities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669"/>
            <a:ext cx="5029200" cy="437649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are the current priorities for developing </a:t>
            </a:r>
            <a:r>
              <a:rPr lang="en-GB" sz="2800" b="1" dirty="0" smtClean="0"/>
              <a:t>learners’ </a:t>
            </a:r>
            <a:r>
              <a:rPr lang="en-GB" sz="2800" dirty="0" smtClean="0"/>
              <a:t>experiences and outcomes </a:t>
            </a:r>
            <a:r>
              <a:rPr lang="en-GB" sz="2800" dirty="0" smtClean="0"/>
              <a:t>within your context?</a:t>
            </a:r>
          </a:p>
          <a:p>
            <a:r>
              <a:rPr lang="en-GB" sz="2800" dirty="0" smtClean="0"/>
              <a:t>Be as specific as you can.</a:t>
            </a:r>
          </a:p>
          <a:p>
            <a:r>
              <a:rPr lang="en-GB" sz="2800" dirty="0" smtClean="0"/>
              <a:t>‘Post-it</a:t>
            </a:r>
            <a:r>
              <a:rPr lang="en-GB" sz="2800" dirty="0"/>
              <a:t>’ </a:t>
            </a:r>
            <a:r>
              <a:rPr lang="en-GB" sz="2800" dirty="0" smtClean="0"/>
              <a:t>them.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45099"/>
            <a:ext cx="3077308" cy="30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"/>
            <a:ext cx="3829050" cy="1209675"/>
          </a:xfrm>
        </p:spPr>
        <p:txBody>
          <a:bodyPr>
            <a:normAutofit fontScale="90000"/>
          </a:bodyPr>
          <a:lstStyle/>
          <a:p>
            <a:pPr lvl="0" algn="l" fontAlgn="base">
              <a:spcAft>
                <a:spcPct val="0"/>
              </a:spcAft>
            </a:pPr>
            <a:r>
              <a:rPr lang="en-GB" sz="3600" dirty="0" smtClean="0"/>
              <a:t>Prioritisation Activity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Adapted from</a:t>
            </a:r>
            <a:r>
              <a:rPr lang="en-GB" sz="2000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School Improvement Planning Framework (TDA 2008</a:t>
            </a:r>
            <a:r>
              <a:rPr lang="en-GB" sz="20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)</a:t>
            </a:r>
            <a:endParaRPr lang="en-GB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82" y="143171"/>
            <a:ext cx="1485896" cy="1485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102" y="143171"/>
            <a:ext cx="3301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Place your priority ‘Post-its’ on this map.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What are your priorities for parental engagement?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77713" y="22880"/>
            <a:ext cx="320444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</a:pPr>
            <a:r>
              <a:rPr lang="en-GB" sz="3200" dirty="0" smtClean="0">
                <a:solidFill>
                  <a:prstClr val="black"/>
                </a:solidFill>
                <a:cs typeface="Arial" pitchFamily="34" charset="0"/>
              </a:rPr>
              <a:t>From priorities to strategic actions</a:t>
            </a:r>
          </a:p>
          <a:p>
            <a:pPr algn="r" fontAlgn="base">
              <a:spcBef>
                <a:spcPct val="0"/>
              </a:spcBef>
            </a:pPr>
            <a:r>
              <a:rPr lang="en-GB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Adapted from</a:t>
            </a:r>
            <a:r>
              <a:rPr lang="en-GB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School Improvement Planning Framework (TDA 2008)</a:t>
            </a:r>
            <a:endParaRPr lang="en-GB" sz="4000" dirty="0" smtClean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endParaRPr lang="en-US" sz="4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49508"/>
            <a:ext cx="9993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630" y="2508530"/>
            <a:ext cx="11166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931" y="1391284"/>
            <a:ext cx="15034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917157">
            <a:off x="975700" y="705686"/>
            <a:ext cx="1577647" cy="371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Priority 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568304">
            <a:off x="3168412" y="2020638"/>
            <a:ext cx="1658475" cy="381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Priority 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4455446">
            <a:off x="4486102" y="4247817"/>
            <a:ext cx="1573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Priority 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0130" y="4881684"/>
            <a:ext cx="2670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How will </a:t>
            </a:r>
            <a:r>
              <a:rPr lang="en-GB" sz="2000" b="1" dirty="0" smtClean="0">
                <a:solidFill>
                  <a:prstClr val="black"/>
                </a:solidFill>
              </a:rPr>
              <a:t>parents</a:t>
            </a:r>
            <a:r>
              <a:rPr lang="en-GB" sz="2000" dirty="0" smtClean="0">
                <a:solidFill>
                  <a:prstClr val="black"/>
                </a:solidFill>
              </a:rPr>
              <a:t> be engaged in strategic actions?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How can </a:t>
            </a:r>
            <a:r>
              <a:rPr lang="en-GB" sz="2000" b="1" dirty="0" smtClean="0">
                <a:solidFill>
                  <a:prstClr val="black"/>
                </a:solidFill>
              </a:rPr>
              <a:t>social media </a:t>
            </a:r>
            <a:r>
              <a:rPr lang="en-GB" sz="2000" dirty="0" smtClean="0">
                <a:solidFill>
                  <a:prstClr val="black"/>
                </a:solidFill>
              </a:rPr>
              <a:t>be used to support strategic actions?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566" y="129472"/>
            <a:ext cx="6570731" cy="1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GB" sz="3200" dirty="0" smtClean="0">
                <a:solidFill>
                  <a:prstClr val="black"/>
                </a:solidFill>
                <a:cs typeface="Arial" pitchFamily="34" charset="0"/>
              </a:rPr>
              <a:t>From strategic actions to </a:t>
            </a:r>
            <a:br>
              <a:rPr lang="en-GB" sz="3200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GB" sz="3200" dirty="0" smtClean="0">
                <a:solidFill>
                  <a:prstClr val="black"/>
                </a:solidFill>
                <a:cs typeface="Arial" pitchFamily="34" charset="0"/>
              </a:rPr>
              <a:t>key activities and milestones</a:t>
            </a:r>
          </a:p>
          <a:p>
            <a:pPr fontAlgn="base">
              <a:spcBef>
                <a:spcPct val="0"/>
              </a:spcBef>
            </a:pPr>
            <a:r>
              <a:rPr lang="en-GB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Adapted from</a:t>
            </a:r>
            <a:r>
              <a:rPr lang="en-GB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School Improvement Planning Framework (TDA 2008</a:t>
            </a:r>
            <a:r>
              <a:rPr lang="en-GB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)</a:t>
            </a:r>
            <a:endParaRPr lang="en-GB" sz="40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578" y="2362874"/>
            <a:ext cx="10681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577" y="3224125"/>
            <a:ext cx="10681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576" y="4033328"/>
            <a:ext cx="10681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576" y="4836902"/>
            <a:ext cx="106814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effectLst>
                  <a:glow rad="304800">
                    <a:prstClr val="white"/>
                  </a:glow>
                </a:effectLst>
              </a:rPr>
              <a:t>Strategic action</a:t>
            </a:r>
            <a:endParaRPr lang="en-GB" dirty="0">
              <a:solidFill>
                <a:prstClr val="black"/>
              </a:solidFill>
              <a:effectLst>
                <a:glow rad="304800">
                  <a:prstClr val="white"/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9046" y="5829543"/>
            <a:ext cx="606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What key activities will be required?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What milestones will be used to check progress?</a:t>
            </a:r>
            <a:endParaRPr lang="en-GB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148386" y="1412776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Learners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8386" y="1813963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Teachers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48386" y="2215150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Middle leaders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148386" y="3017524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Parents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8386" y="2616337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prstClr val="black"/>
                </a:solidFill>
              </a:rPr>
              <a:t>Senior leaders</a:t>
            </a:r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8386" y="3418711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48386" y="3819898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386" y="4221088"/>
            <a:ext cx="1656184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spcBef>
                <a:spcPts val="1200"/>
              </a:spcBef>
              <a:buNone/>
            </a:pPr>
            <a:r>
              <a:rPr lang="en-GB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TDA (2008) </a:t>
            </a:r>
            <a:r>
              <a:rPr lang="en-GB" sz="2000" i="1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School Improvement Planning Framework. </a:t>
            </a:r>
            <a:r>
              <a:rPr lang="en-GB" sz="2000" dirty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Training and Development Agency for Schools.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97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</TotalTime>
  <Words>241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2_Office Theme</vt:lpstr>
      <vt:lpstr>Office Theme</vt:lpstr>
      <vt:lpstr>3_Office Theme</vt:lpstr>
      <vt:lpstr>1_Office Theme</vt:lpstr>
      <vt:lpstr>E-Step Training Materials</vt:lpstr>
      <vt:lpstr>Unit objectives</vt:lpstr>
      <vt:lpstr>PowerPoint Presentation</vt:lpstr>
      <vt:lpstr>Activity – setting priorities</vt:lpstr>
      <vt:lpstr>Prioritisation Activity Adapted from School Improvement Planning Framework (TDA 2008)</vt:lpstr>
      <vt:lpstr>PowerPoint Presentation</vt:lpstr>
      <vt:lpstr>PowerPoint Presentation</vt:lpstr>
      <vt:lpstr>PowerPoint Presentation</vt:lpstr>
      <vt:lpstr>References</vt:lpstr>
    </vt:vector>
  </TitlesOfParts>
  <Company>Birmingham City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 Taylor</dc:creator>
  <cp:lastModifiedBy>Phil Taylor</cp:lastModifiedBy>
  <cp:revision>104</cp:revision>
  <cp:lastPrinted>2014-07-14T08:28:27Z</cp:lastPrinted>
  <dcterms:created xsi:type="dcterms:W3CDTF">2014-07-01T09:13:34Z</dcterms:created>
  <dcterms:modified xsi:type="dcterms:W3CDTF">2014-11-11T22:43:15Z</dcterms:modified>
</cp:coreProperties>
</file>