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Lst>
  <p:notesMasterIdLst>
    <p:notesMasterId r:id="rId14"/>
  </p:notesMasterIdLst>
  <p:handoutMasterIdLst>
    <p:handoutMasterId r:id="rId15"/>
  </p:handoutMasterIdLst>
  <p:sldIdLst>
    <p:sldId id="291" r:id="rId3"/>
    <p:sldId id="293" r:id="rId4"/>
    <p:sldId id="294" r:id="rId5"/>
    <p:sldId id="295" r:id="rId6"/>
    <p:sldId id="296" r:id="rId7"/>
    <p:sldId id="297" r:id="rId8"/>
    <p:sldId id="298" r:id="rId9"/>
    <p:sldId id="299" r:id="rId10"/>
    <p:sldId id="301" r:id="rId11"/>
    <p:sldId id="302" r:id="rId12"/>
    <p:sldId id="267" r:id="rId13"/>
  </p:sldIdLst>
  <p:sldSz cx="9144000" cy="6858000" type="screen4x3"/>
  <p:notesSz cx="9942513" cy="14371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941" y="77"/>
      </p:cViewPr>
      <p:guideLst/>
    </p:cSldViewPr>
  </p:slideViewPr>
  <p:notesTextViewPr>
    <p:cViewPr>
      <p:scale>
        <a:sx n="3" d="2"/>
        <a:sy n="3" d="2"/>
      </p:scale>
      <p:origin x="0" y="0"/>
    </p:cViewPr>
  </p:notesTextViewPr>
  <p:notesViewPr>
    <p:cSldViewPr snapToGrid="0">
      <p:cViewPr varScale="1">
        <p:scale>
          <a:sx n="51" d="100"/>
          <a:sy n="51" d="100"/>
        </p:scale>
        <p:origin x="262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3" cy="721077"/>
          </a:xfrm>
          <a:prstGeom prst="rect">
            <a:avLst/>
          </a:prstGeom>
        </p:spPr>
        <p:txBody>
          <a:bodyPr vert="horz" lIns="132698" tIns="66349" rIns="132698" bIns="66349" rtlCol="0"/>
          <a:lstStyle>
            <a:lvl1pPr algn="l">
              <a:defRPr sz="1700"/>
            </a:lvl1pPr>
          </a:lstStyle>
          <a:p>
            <a:endParaRPr lang="en-GB"/>
          </a:p>
        </p:txBody>
      </p:sp>
      <p:sp>
        <p:nvSpPr>
          <p:cNvPr id="3" name="Date Placeholder 2"/>
          <p:cNvSpPr>
            <a:spLocks noGrp="1"/>
          </p:cNvSpPr>
          <p:nvPr>
            <p:ph type="dt" sz="quarter" idx="1"/>
          </p:nvPr>
        </p:nvSpPr>
        <p:spPr>
          <a:xfrm>
            <a:off x="5631791" y="0"/>
            <a:ext cx="4308423" cy="721077"/>
          </a:xfrm>
          <a:prstGeom prst="rect">
            <a:avLst/>
          </a:prstGeom>
        </p:spPr>
        <p:txBody>
          <a:bodyPr vert="horz" lIns="132698" tIns="66349" rIns="132698" bIns="66349" rtlCol="0"/>
          <a:lstStyle>
            <a:lvl1pPr algn="r">
              <a:defRPr sz="1700"/>
            </a:lvl1pPr>
          </a:lstStyle>
          <a:p>
            <a:fld id="{DB577780-4360-452E-B671-C3AC3C9EECB7}" type="datetimeFigureOut">
              <a:rPr lang="en-GB" smtClean="0"/>
              <a:t>11/11/2014</a:t>
            </a:fld>
            <a:endParaRPr lang="en-GB"/>
          </a:p>
        </p:txBody>
      </p:sp>
      <p:sp>
        <p:nvSpPr>
          <p:cNvPr id="4" name="Footer Placeholder 3"/>
          <p:cNvSpPr>
            <a:spLocks noGrp="1"/>
          </p:cNvSpPr>
          <p:nvPr>
            <p:ph type="ftr" sz="quarter" idx="2"/>
          </p:nvPr>
        </p:nvSpPr>
        <p:spPr>
          <a:xfrm>
            <a:off x="1" y="13650563"/>
            <a:ext cx="4308423" cy="721076"/>
          </a:xfrm>
          <a:prstGeom prst="rect">
            <a:avLst/>
          </a:prstGeom>
        </p:spPr>
        <p:txBody>
          <a:bodyPr vert="horz" lIns="132698" tIns="66349" rIns="132698" bIns="66349" rtlCol="0" anchor="b"/>
          <a:lstStyle>
            <a:lvl1pPr algn="l">
              <a:defRPr sz="1700"/>
            </a:lvl1pPr>
          </a:lstStyle>
          <a:p>
            <a:endParaRPr lang="en-GB"/>
          </a:p>
        </p:txBody>
      </p:sp>
      <p:sp>
        <p:nvSpPr>
          <p:cNvPr id="5" name="Slide Number Placeholder 4"/>
          <p:cNvSpPr>
            <a:spLocks noGrp="1"/>
          </p:cNvSpPr>
          <p:nvPr>
            <p:ph type="sldNum" sz="quarter" idx="3"/>
          </p:nvPr>
        </p:nvSpPr>
        <p:spPr>
          <a:xfrm>
            <a:off x="5631791" y="13650563"/>
            <a:ext cx="4308423" cy="721076"/>
          </a:xfrm>
          <a:prstGeom prst="rect">
            <a:avLst/>
          </a:prstGeom>
        </p:spPr>
        <p:txBody>
          <a:bodyPr vert="horz" lIns="132698" tIns="66349" rIns="132698" bIns="66349" rtlCol="0" anchor="b"/>
          <a:lstStyle>
            <a:lvl1pPr algn="r">
              <a:defRPr sz="1700"/>
            </a:lvl1pPr>
          </a:lstStyle>
          <a:p>
            <a:fld id="{DC0FC299-4081-4756-9E1C-8913F345B031}" type="slidenum">
              <a:rPr lang="en-GB" smtClean="0"/>
              <a:t>‹#›</a:t>
            </a:fld>
            <a:endParaRPr lang="en-GB"/>
          </a:p>
        </p:txBody>
      </p:sp>
    </p:spTree>
    <p:extLst>
      <p:ext uri="{BB962C8B-B14F-4D97-AF65-F5344CB8AC3E}">
        <p14:creationId xmlns:p14="http://schemas.microsoft.com/office/powerpoint/2010/main" val="1107163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3" cy="721077"/>
          </a:xfrm>
          <a:prstGeom prst="rect">
            <a:avLst/>
          </a:prstGeom>
        </p:spPr>
        <p:txBody>
          <a:bodyPr vert="horz" lIns="132698" tIns="66349" rIns="132698" bIns="66349" rtlCol="0"/>
          <a:lstStyle>
            <a:lvl1pPr algn="l">
              <a:defRPr sz="1700"/>
            </a:lvl1pPr>
          </a:lstStyle>
          <a:p>
            <a:endParaRPr lang="en-GB"/>
          </a:p>
        </p:txBody>
      </p:sp>
      <p:sp>
        <p:nvSpPr>
          <p:cNvPr id="3" name="Date Placeholder 2"/>
          <p:cNvSpPr>
            <a:spLocks noGrp="1"/>
          </p:cNvSpPr>
          <p:nvPr>
            <p:ph type="dt" idx="1"/>
          </p:nvPr>
        </p:nvSpPr>
        <p:spPr>
          <a:xfrm>
            <a:off x="5631791" y="0"/>
            <a:ext cx="4308423" cy="721077"/>
          </a:xfrm>
          <a:prstGeom prst="rect">
            <a:avLst/>
          </a:prstGeom>
        </p:spPr>
        <p:txBody>
          <a:bodyPr vert="horz" lIns="132698" tIns="66349" rIns="132698" bIns="66349" rtlCol="0"/>
          <a:lstStyle>
            <a:lvl1pPr algn="r">
              <a:defRPr sz="1700"/>
            </a:lvl1pPr>
          </a:lstStyle>
          <a:p>
            <a:fld id="{D3CAB41A-1F30-40A3-B0A1-B652C21640EA}" type="datetimeFigureOut">
              <a:rPr lang="en-GB" smtClean="0"/>
              <a:t>11/11/2014</a:t>
            </a:fld>
            <a:endParaRPr lang="en-GB"/>
          </a:p>
        </p:txBody>
      </p:sp>
      <p:sp>
        <p:nvSpPr>
          <p:cNvPr id="4" name="Slide Image Placeholder 3"/>
          <p:cNvSpPr>
            <a:spLocks noGrp="1" noRot="1" noChangeAspect="1"/>
          </p:cNvSpPr>
          <p:nvPr>
            <p:ph type="sldImg" idx="2"/>
          </p:nvPr>
        </p:nvSpPr>
        <p:spPr>
          <a:xfrm>
            <a:off x="1736725" y="1797050"/>
            <a:ext cx="6469063" cy="4851400"/>
          </a:xfrm>
          <a:prstGeom prst="rect">
            <a:avLst/>
          </a:prstGeom>
          <a:noFill/>
          <a:ln w="12700">
            <a:solidFill>
              <a:prstClr val="black"/>
            </a:solidFill>
          </a:ln>
        </p:spPr>
        <p:txBody>
          <a:bodyPr vert="horz" lIns="132698" tIns="66349" rIns="132698" bIns="66349" rtlCol="0" anchor="ctr"/>
          <a:lstStyle/>
          <a:p>
            <a:endParaRPr lang="en-GB"/>
          </a:p>
        </p:txBody>
      </p:sp>
      <p:sp>
        <p:nvSpPr>
          <p:cNvPr id="5" name="Notes Placeholder 4"/>
          <p:cNvSpPr>
            <a:spLocks noGrp="1"/>
          </p:cNvSpPr>
          <p:nvPr>
            <p:ph type="body" sz="quarter" idx="3"/>
          </p:nvPr>
        </p:nvSpPr>
        <p:spPr>
          <a:xfrm>
            <a:off x="994252" y="6916352"/>
            <a:ext cx="7954010" cy="5658832"/>
          </a:xfrm>
          <a:prstGeom prst="rect">
            <a:avLst/>
          </a:prstGeom>
        </p:spPr>
        <p:txBody>
          <a:bodyPr vert="horz" lIns="132698" tIns="66349" rIns="132698" bIns="663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13650563"/>
            <a:ext cx="4308423" cy="721076"/>
          </a:xfrm>
          <a:prstGeom prst="rect">
            <a:avLst/>
          </a:prstGeom>
        </p:spPr>
        <p:txBody>
          <a:bodyPr vert="horz" lIns="132698" tIns="66349" rIns="132698" bIns="66349" rtlCol="0" anchor="b"/>
          <a:lstStyle>
            <a:lvl1pPr algn="l">
              <a:defRPr sz="1700"/>
            </a:lvl1pPr>
          </a:lstStyle>
          <a:p>
            <a:endParaRPr lang="en-GB"/>
          </a:p>
        </p:txBody>
      </p:sp>
      <p:sp>
        <p:nvSpPr>
          <p:cNvPr id="7" name="Slide Number Placeholder 6"/>
          <p:cNvSpPr>
            <a:spLocks noGrp="1"/>
          </p:cNvSpPr>
          <p:nvPr>
            <p:ph type="sldNum" sz="quarter" idx="5"/>
          </p:nvPr>
        </p:nvSpPr>
        <p:spPr>
          <a:xfrm>
            <a:off x="5631791" y="13650563"/>
            <a:ext cx="4308423" cy="721076"/>
          </a:xfrm>
          <a:prstGeom prst="rect">
            <a:avLst/>
          </a:prstGeom>
        </p:spPr>
        <p:txBody>
          <a:bodyPr vert="horz" lIns="132698" tIns="66349" rIns="132698" bIns="66349" rtlCol="0" anchor="b"/>
          <a:lstStyle>
            <a:lvl1pPr algn="r">
              <a:defRPr sz="1700"/>
            </a:lvl1pPr>
          </a:lstStyle>
          <a:p>
            <a:fld id="{E85728A2-844A-4938-B3F7-7FB85FB8AE75}" type="slidenum">
              <a:rPr lang="en-GB" smtClean="0"/>
              <a:t>‹#›</a:t>
            </a:fld>
            <a:endParaRPr lang="en-GB"/>
          </a:p>
        </p:txBody>
      </p:sp>
    </p:spTree>
    <p:extLst>
      <p:ext uri="{BB962C8B-B14F-4D97-AF65-F5344CB8AC3E}">
        <p14:creationId xmlns:p14="http://schemas.microsoft.com/office/powerpoint/2010/main" val="2279222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F42F48C-B361-433A-A19A-B6334154263D}" type="datetimeFigureOut">
              <a:rPr lang="en-US"/>
              <a:pPr>
                <a:defRPr/>
              </a:pPr>
              <a:t>11/11/2014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4D06349-E92F-4F32-8F58-415752AF60F4}" type="slidenum">
              <a:rPr lang="en-US"/>
              <a:pPr>
                <a:defRPr/>
              </a:pPr>
              <a:t>‹#›</a:t>
            </a:fld>
            <a:endParaRPr lang="en-US"/>
          </a:p>
        </p:txBody>
      </p:sp>
    </p:spTree>
    <p:extLst>
      <p:ext uri="{BB962C8B-B14F-4D97-AF65-F5344CB8AC3E}">
        <p14:creationId xmlns:p14="http://schemas.microsoft.com/office/powerpoint/2010/main" val="111796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C50C8E8-F246-46B6-9E9B-EA665A4C8BED}" type="datetimeFigureOut">
              <a:rPr lang="en-US"/>
              <a:pPr>
                <a:defRPr/>
              </a:pPr>
              <a:t>11/11/2014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1DCECBB-6534-4CED-89F8-A93027DD7AD9}" type="slidenum">
              <a:rPr lang="en-US"/>
              <a:pPr>
                <a:defRPr/>
              </a:pPr>
              <a:t>‹#›</a:t>
            </a:fld>
            <a:endParaRPr lang="en-US"/>
          </a:p>
        </p:txBody>
      </p:sp>
    </p:spTree>
    <p:extLst>
      <p:ext uri="{BB962C8B-B14F-4D97-AF65-F5344CB8AC3E}">
        <p14:creationId xmlns:p14="http://schemas.microsoft.com/office/powerpoint/2010/main" val="69095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D3E85BF-CFEC-453C-9033-3C2A33B6C252}" type="datetimeFigureOut">
              <a:rPr lang="en-US"/>
              <a:pPr>
                <a:defRPr/>
              </a:pPr>
              <a:t>11/11/2014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933A14-DD23-4EAD-947F-7064EC31A32A}" type="slidenum">
              <a:rPr lang="en-US"/>
              <a:pPr>
                <a:defRPr/>
              </a:pPr>
              <a:t>‹#›</a:t>
            </a:fld>
            <a:endParaRPr lang="en-US"/>
          </a:p>
        </p:txBody>
      </p:sp>
    </p:spTree>
    <p:extLst>
      <p:ext uri="{BB962C8B-B14F-4D97-AF65-F5344CB8AC3E}">
        <p14:creationId xmlns:p14="http://schemas.microsoft.com/office/powerpoint/2010/main" val="137401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11/11/2014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216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11/11/2014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9715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11/11/2014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2844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0BEE59-10CB-49BA-9C56-1EF3D6FA5701}" type="datetimeFigureOut">
              <a:rPr lang="en-GB">
                <a:solidFill>
                  <a:prstClr val="black">
                    <a:tint val="75000"/>
                  </a:prstClr>
                </a:solidFill>
              </a:rPr>
              <a:pPr/>
              <a:t>11/11/2014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8910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0BEE59-10CB-49BA-9C56-1EF3D6FA5701}" type="datetimeFigureOut">
              <a:rPr lang="en-GB">
                <a:solidFill>
                  <a:prstClr val="black">
                    <a:tint val="75000"/>
                  </a:prstClr>
                </a:solidFill>
              </a:rPr>
              <a:pPr/>
              <a:t>11/11/2014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0484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0BEE59-10CB-49BA-9C56-1EF3D6FA5701}" type="datetimeFigureOut">
              <a:rPr lang="en-GB">
                <a:solidFill>
                  <a:prstClr val="black">
                    <a:tint val="75000"/>
                  </a:prstClr>
                </a:solidFill>
              </a:rPr>
              <a:pPr/>
              <a:t>11/11/2014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2580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BEE59-10CB-49BA-9C56-1EF3D6FA5701}" type="datetimeFigureOut">
              <a:rPr lang="en-GB">
                <a:solidFill>
                  <a:prstClr val="black">
                    <a:tint val="75000"/>
                  </a:prstClr>
                </a:solidFill>
              </a:rPr>
              <a:pPr/>
              <a:t>11/11/2014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6752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BEE59-10CB-49BA-9C56-1EF3D6FA5701}" type="datetimeFigureOut">
              <a:rPr lang="en-GB">
                <a:solidFill>
                  <a:prstClr val="black">
                    <a:tint val="75000"/>
                  </a:prstClr>
                </a:solidFill>
              </a:rPr>
              <a:pPr/>
              <a:t>11/11/2014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605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10D1804-7211-4396-971C-32BEFC638101}" type="datetimeFigureOut">
              <a:rPr lang="en-US"/>
              <a:pPr>
                <a:defRPr/>
              </a:pPr>
              <a:t>11/11/2014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24867C5-FEE6-455C-8E09-A18B423ED944}" type="slidenum">
              <a:rPr lang="en-US"/>
              <a:pPr>
                <a:defRPr/>
              </a:pPr>
              <a:t>‹#›</a:t>
            </a:fld>
            <a:endParaRPr lang="en-US"/>
          </a:p>
        </p:txBody>
      </p:sp>
    </p:spTree>
    <p:extLst>
      <p:ext uri="{BB962C8B-B14F-4D97-AF65-F5344CB8AC3E}">
        <p14:creationId xmlns:p14="http://schemas.microsoft.com/office/powerpoint/2010/main" val="2982966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BEE59-10CB-49BA-9C56-1EF3D6FA5701}" type="datetimeFigureOut">
              <a:rPr lang="en-GB">
                <a:solidFill>
                  <a:prstClr val="black">
                    <a:tint val="75000"/>
                  </a:prstClr>
                </a:solidFill>
              </a:rPr>
              <a:pPr/>
              <a:t>11/11/2014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0985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11/11/2014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292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11/11/2014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373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6958615-EBEF-471A-BE65-11313F76BD0F}" type="datetimeFigureOut">
              <a:rPr lang="en-US"/>
              <a:pPr>
                <a:defRPr/>
              </a:pPr>
              <a:t>11/11/2014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988E749-AEF2-49ED-8636-DC9B7C104F53}" type="slidenum">
              <a:rPr lang="en-US"/>
              <a:pPr>
                <a:defRPr/>
              </a:pPr>
              <a:t>‹#›</a:t>
            </a:fld>
            <a:endParaRPr lang="en-US"/>
          </a:p>
        </p:txBody>
      </p:sp>
    </p:spTree>
    <p:extLst>
      <p:ext uri="{BB962C8B-B14F-4D97-AF65-F5344CB8AC3E}">
        <p14:creationId xmlns:p14="http://schemas.microsoft.com/office/powerpoint/2010/main" val="15971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AAE6863-8E04-4053-91E0-91B7AFCC88F2}" type="datetimeFigureOut">
              <a:rPr lang="en-US"/>
              <a:pPr>
                <a:defRPr/>
              </a:pPr>
              <a:t>11/11/2014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4DBABB1-D503-43ED-911B-9B8F62A1C363}" type="slidenum">
              <a:rPr lang="en-US"/>
              <a:pPr>
                <a:defRPr/>
              </a:pPr>
              <a:t>‹#›</a:t>
            </a:fld>
            <a:endParaRPr lang="en-US"/>
          </a:p>
        </p:txBody>
      </p:sp>
    </p:spTree>
    <p:extLst>
      <p:ext uri="{BB962C8B-B14F-4D97-AF65-F5344CB8AC3E}">
        <p14:creationId xmlns:p14="http://schemas.microsoft.com/office/powerpoint/2010/main" val="1403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8CFAF22-05DD-4E52-BAFC-F88C51FD25B4}" type="datetimeFigureOut">
              <a:rPr lang="en-US"/>
              <a:pPr>
                <a:defRPr/>
              </a:pPr>
              <a:t>11/11/2014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D0A2A30-4CDC-43C0-BD0D-6E1C4A3231A3}" type="slidenum">
              <a:rPr lang="en-US"/>
              <a:pPr>
                <a:defRPr/>
              </a:pPr>
              <a:t>‹#›</a:t>
            </a:fld>
            <a:endParaRPr lang="en-US"/>
          </a:p>
        </p:txBody>
      </p:sp>
    </p:spTree>
    <p:extLst>
      <p:ext uri="{BB962C8B-B14F-4D97-AF65-F5344CB8AC3E}">
        <p14:creationId xmlns:p14="http://schemas.microsoft.com/office/powerpoint/2010/main" val="336072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146448D-6FDA-4351-B109-DFD0EB52BEF0}" type="datetimeFigureOut">
              <a:rPr lang="en-US"/>
              <a:pPr>
                <a:defRPr/>
              </a:pPr>
              <a:t>11/11/2014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70C949C-A344-4CA3-B0D6-A76095428E92}" type="slidenum">
              <a:rPr lang="en-US"/>
              <a:pPr>
                <a:defRPr/>
              </a:pPr>
              <a:t>‹#›</a:t>
            </a:fld>
            <a:endParaRPr lang="en-US"/>
          </a:p>
        </p:txBody>
      </p:sp>
    </p:spTree>
    <p:extLst>
      <p:ext uri="{BB962C8B-B14F-4D97-AF65-F5344CB8AC3E}">
        <p14:creationId xmlns:p14="http://schemas.microsoft.com/office/powerpoint/2010/main" val="207315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3F1E141-68CD-49F2-A2A6-4C8D8D21C2E3}" type="datetimeFigureOut">
              <a:rPr lang="en-US"/>
              <a:pPr>
                <a:defRPr/>
              </a:pPr>
              <a:t>11/11/2014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A8405FB-5C7D-4B35-885D-2F2950598068}" type="slidenum">
              <a:rPr lang="en-US"/>
              <a:pPr>
                <a:defRPr/>
              </a:pPr>
              <a:t>‹#›</a:t>
            </a:fld>
            <a:endParaRPr lang="en-US"/>
          </a:p>
        </p:txBody>
      </p:sp>
    </p:spTree>
    <p:extLst>
      <p:ext uri="{BB962C8B-B14F-4D97-AF65-F5344CB8AC3E}">
        <p14:creationId xmlns:p14="http://schemas.microsoft.com/office/powerpoint/2010/main" val="47061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639E93D-0BF4-457F-9A77-E7B891D22D91}" type="datetimeFigureOut">
              <a:rPr lang="en-US"/>
              <a:pPr>
                <a:defRPr/>
              </a:pPr>
              <a:t>11/11/2014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B063351-0E77-4AED-9754-9005C66ACEAE}" type="slidenum">
              <a:rPr lang="en-US"/>
              <a:pPr>
                <a:defRPr/>
              </a:pPr>
              <a:t>‹#›</a:t>
            </a:fld>
            <a:endParaRPr lang="en-US"/>
          </a:p>
        </p:txBody>
      </p:sp>
    </p:spTree>
    <p:extLst>
      <p:ext uri="{BB962C8B-B14F-4D97-AF65-F5344CB8AC3E}">
        <p14:creationId xmlns:p14="http://schemas.microsoft.com/office/powerpoint/2010/main" val="34603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4D51F85-03B3-42DB-B8B0-660D4739158D}" type="datetimeFigureOut">
              <a:rPr lang="en-US"/>
              <a:pPr>
                <a:defRPr/>
              </a:pPr>
              <a:t>11/11/2014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4C7D3C4-8C4F-413A-B513-6F3C1DA43816}" type="slidenum">
              <a:rPr lang="en-US"/>
              <a:pPr>
                <a:defRPr/>
              </a:pPr>
              <a:t>‹#›</a:t>
            </a:fld>
            <a:endParaRPr lang="en-US"/>
          </a:p>
        </p:txBody>
      </p:sp>
    </p:spTree>
    <p:extLst>
      <p:ext uri="{BB962C8B-B14F-4D97-AF65-F5344CB8AC3E}">
        <p14:creationId xmlns:p14="http://schemas.microsoft.com/office/powerpoint/2010/main" val="86942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2CDC60D5-10F2-4AD8-B980-31E25D38FE11}" type="datetimeFigureOut">
              <a:rPr lang="en-US"/>
              <a:pPr>
                <a:defRPr/>
              </a:pPr>
              <a:t>11/11/2014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AEEAB083-019C-4F00-9147-10FC4C8D06B6}" type="slidenum">
              <a:rPr lang="en-US"/>
              <a:pPr>
                <a:defRPr/>
              </a:pPr>
              <a:t>‹#›</a:t>
            </a:fld>
            <a:endParaRPr lang="en-US"/>
          </a:p>
        </p:txBody>
      </p:sp>
      <p:pic>
        <p:nvPicPr>
          <p:cNvPr id="2055" name="Picture 6" descr="New BCU Logo Square.jpg"/>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715250" y="28575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572250"/>
            <a:ext cx="9144000" cy="2857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pic>
        <p:nvPicPr>
          <p:cNvPr id="9" name="Picture 8"/>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6417736" y="283100"/>
            <a:ext cx="1295400" cy="1076325"/>
          </a:xfrm>
          <a:prstGeom prst="rect">
            <a:avLst/>
          </a:prstGeom>
        </p:spPr>
      </p:pic>
    </p:spTree>
    <p:extLst>
      <p:ext uri="{BB962C8B-B14F-4D97-AF65-F5344CB8AC3E}">
        <p14:creationId xmlns:p14="http://schemas.microsoft.com/office/powerpoint/2010/main" val="23609659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BEE59-10CB-49BA-9C56-1EF3D6FA5701}" type="datetimeFigureOut">
              <a:rPr lang="en-GB">
                <a:solidFill>
                  <a:prstClr val="black">
                    <a:tint val="75000"/>
                  </a:prstClr>
                </a:solidFill>
              </a:rPr>
              <a:pPr/>
              <a:t>11/11/2014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55920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000" dirty="0" smtClean="0"/>
              <a:t>E-Step Training Materials</a:t>
            </a:r>
            <a:endParaRPr lang="en-GB" sz="4000" dirty="0"/>
          </a:p>
        </p:txBody>
      </p:sp>
      <p:sp>
        <p:nvSpPr>
          <p:cNvPr id="5" name="Subtitle 4"/>
          <p:cNvSpPr>
            <a:spLocks noGrp="1"/>
          </p:cNvSpPr>
          <p:nvPr>
            <p:ph type="subTitle" idx="1"/>
          </p:nvPr>
        </p:nvSpPr>
        <p:spPr/>
        <p:txBody>
          <a:bodyPr/>
          <a:lstStyle/>
          <a:p>
            <a:r>
              <a:rPr lang="en-GB" dirty="0" smtClean="0"/>
              <a:t>Module 1, Unit 2</a:t>
            </a:r>
          </a:p>
          <a:p>
            <a:r>
              <a:rPr lang="en-GB" dirty="0" smtClean="0"/>
              <a:t>Exploring own context</a:t>
            </a:r>
            <a:endParaRPr lang="en-GB" dirty="0"/>
          </a:p>
        </p:txBody>
      </p:sp>
    </p:spTree>
    <p:extLst>
      <p:ext uri="{BB962C8B-B14F-4D97-AF65-F5344CB8AC3E}">
        <p14:creationId xmlns:p14="http://schemas.microsoft.com/office/powerpoint/2010/main" val="291999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t>Discussion</a:t>
            </a:r>
            <a:endParaRPr lang="en-GB" sz="4000" dirty="0"/>
          </a:p>
        </p:txBody>
      </p:sp>
      <p:sp>
        <p:nvSpPr>
          <p:cNvPr id="5" name="Content Placeholder 4"/>
          <p:cNvSpPr>
            <a:spLocks noGrp="1"/>
          </p:cNvSpPr>
          <p:nvPr>
            <p:ph idx="1"/>
          </p:nvPr>
        </p:nvSpPr>
        <p:spPr>
          <a:xfrm>
            <a:off x="457200" y="1600200"/>
            <a:ext cx="4627984" cy="4809931"/>
          </a:xfrm>
        </p:spPr>
        <p:txBody>
          <a:bodyPr/>
          <a:lstStyle/>
          <a:p>
            <a:pPr marL="0" indent="0">
              <a:spcBef>
                <a:spcPts val="600"/>
              </a:spcBef>
              <a:buNone/>
            </a:pPr>
            <a:r>
              <a:rPr lang="en-GB" sz="2800" dirty="0" smtClean="0"/>
              <a:t>Based on our audit:</a:t>
            </a:r>
          </a:p>
          <a:p>
            <a:pPr>
              <a:spcBef>
                <a:spcPts val="600"/>
              </a:spcBef>
            </a:pPr>
            <a:r>
              <a:rPr lang="en-GB" sz="2800" dirty="0" smtClean="0"/>
              <a:t>How can we use action research to develop parental engagement?</a:t>
            </a:r>
          </a:p>
          <a:p>
            <a:pPr>
              <a:spcBef>
                <a:spcPts val="600"/>
              </a:spcBef>
            </a:pPr>
            <a:r>
              <a:rPr lang="en-GB" sz="2800" dirty="0" smtClean="0"/>
              <a:t>What might we do at each stage in the first cycle?</a:t>
            </a:r>
          </a:p>
          <a:p>
            <a:pPr>
              <a:spcBef>
                <a:spcPts val="600"/>
              </a:spcBef>
            </a:pPr>
            <a:r>
              <a:rPr lang="en-GB" sz="2800" dirty="0" smtClean="0"/>
              <a:t>Who will participate and how? Social media?</a:t>
            </a:r>
          </a:p>
          <a:p>
            <a:pPr>
              <a:spcBef>
                <a:spcPts val="600"/>
              </a:spcBef>
            </a:pPr>
            <a:r>
              <a:rPr lang="en-GB" sz="2800" dirty="0" smtClean="0"/>
              <a:t>How can we ensure an ethical approach?</a:t>
            </a:r>
          </a:p>
          <a:p>
            <a:pPr>
              <a:spcBef>
                <a:spcPts val="600"/>
              </a:spcBef>
            </a:pPr>
            <a:endParaRPr lang="en-GB" sz="2800" dirty="0"/>
          </a:p>
        </p:txBody>
      </p:sp>
      <p:pic>
        <p:nvPicPr>
          <p:cNvPr id="4" name="Picture 3"/>
          <p:cNvPicPr>
            <a:picLocks noChangeAspect="1"/>
          </p:cNvPicPr>
          <p:nvPr/>
        </p:nvPicPr>
        <p:blipFill>
          <a:blip r:embed="rId2"/>
          <a:stretch>
            <a:fillRect/>
          </a:stretch>
        </p:blipFill>
        <p:spPr>
          <a:xfrm>
            <a:off x="4058818" y="1935166"/>
            <a:ext cx="5628790" cy="3924862"/>
          </a:xfrm>
          <a:prstGeom prst="rect">
            <a:avLst/>
          </a:prstGeom>
        </p:spPr>
      </p:pic>
    </p:spTree>
    <p:extLst>
      <p:ext uri="{BB962C8B-B14F-4D97-AF65-F5344CB8AC3E}">
        <p14:creationId xmlns:p14="http://schemas.microsoft.com/office/powerpoint/2010/main" val="389271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References</a:t>
            </a:r>
            <a:endParaRPr lang="en-GB" dirty="0"/>
          </a:p>
        </p:txBody>
      </p:sp>
      <p:sp>
        <p:nvSpPr>
          <p:cNvPr id="3" name="Content Placeholder 2"/>
          <p:cNvSpPr>
            <a:spLocks noGrp="1"/>
          </p:cNvSpPr>
          <p:nvPr>
            <p:ph idx="1"/>
          </p:nvPr>
        </p:nvSpPr>
        <p:spPr/>
        <p:txBody>
          <a:bodyPr>
            <a:normAutofit fontScale="92500" lnSpcReduction="10000"/>
          </a:bodyPr>
          <a:lstStyle/>
          <a:p>
            <a:pPr marL="361950" indent="-361950">
              <a:spcBef>
                <a:spcPts val="1200"/>
              </a:spcBef>
              <a:buNone/>
            </a:pPr>
            <a:r>
              <a:rPr lang="en-GB" sz="2000" dirty="0"/>
              <a:t>Carr, W. &amp;  </a:t>
            </a:r>
            <a:r>
              <a:rPr lang="en-GB" sz="2000" dirty="0" err="1"/>
              <a:t>Kemmis</a:t>
            </a:r>
            <a:r>
              <a:rPr lang="en-GB" sz="2000" dirty="0"/>
              <a:t>, S. (1986) </a:t>
            </a:r>
            <a:r>
              <a:rPr lang="en-GB" sz="2000" i="1" dirty="0"/>
              <a:t>Becoming Critical. Education, knowledge and action research</a:t>
            </a:r>
            <a:r>
              <a:rPr lang="en-GB" sz="2000" dirty="0"/>
              <a:t>. Lewes: </a:t>
            </a:r>
            <a:r>
              <a:rPr lang="en-GB" sz="2000" dirty="0" err="1"/>
              <a:t>Falmer</a:t>
            </a:r>
            <a:r>
              <a:rPr lang="en-GB" sz="2000" dirty="0" smtClean="0"/>
              <a:t>.</a:t>
            </a:r>
          </a:p>
          <a:p>
            <a:pPr marL="361950" indent="-361950">
              <a:spcBef>
                <a:spcPts val="1200"/>
              </a:spcBef>
              <a:buNone/>
            </a:pPr>
            <a:r>
              <a:rPr lang="en-GB" sz="2000" dirty="0" smtClean="0"/>
              <a:t>Hopkins</a:t>
            </a:r>
            <a:r>
              <a:rPr lang="en-GB" sz="2000" dirty="0"/>
              <a:t>, D. (2008) </a:t>
            </a:r>
            <a:r>
              <a:rPr lang="en-GB" sz="2000" i="1" dirty="0"/>
              <a:t>A Teacher's Guide To Classroom Research. </a:t>
            </a:r>
            <a:r>
              <a:rPr lang="en-GB" sz="2000" dirty="0"/>
              <a:t>Maidenhead:</a:t>
            </a:r>
            <a:r>
              <a:rPr lang="en-GB" sz="2000" i="1" dirty="0"/>
              <a:t> </a:t>
            </a:r>
            <a:r>
              <a:rPr lang="en-GB" sz="2000" dirty="0"/>
              <a:t>Open University Press</a:t>
            </a:r>
            <a:r>
              <a:rPr lang="en-GB" sz="2000" dirty="0" smtClean="0"/>
              <a:t>.</a:t>
            </a:r>
          </a:p>
          <a:p>
            <a:pPr marL="361950" indent="-361950">
              <a:spcBef>
                <a:spcPts val="1200"/>
              </a:spcBef>
              <a:buNone/>
            </a:pPr>
            <a:r>
              <a:rPr lang="en-GB" sz="2000" dirty="0" err="1"/>
              <a:t>Kemmis</a:t>
            </a:r>
            <a:r>
              <a:rPr lang="en-GB" sz="2000" dirty="0"/>
              <a:t>, S. &amp; </a:t>
            </a:r>
            <a:r>
              <a:rPr lang="en-GB" sz="2000" dirty="0" err="1"/>
              <a:t>McTaggart</a:t>
            </a:r>
            <a:r>
              <a:rPr lang="en-GB" sz="2000" dirty="0"/>
              <a:t>, R. (2005) Participatory Action Research - Communicative Action and the Public Sphere. In </a:t>
            </a:r>
            <a:r>
              <a:rPr lang="en-GB" sz="2000" dirty="0" err="1"/>
              <a:t>Denzin</a:t>
            </a:r>
            <a:r>
              <a:rPr lang="en-GB" sz="2000" dirty="0"/>
              <a:t>, N. K., &amp; Lincoln, Y. S. (Eds.), </a:t>
            </a:r>
            <a:r>
              <a:rPr lang="en-GB" sz="2000" i="1" dirty="0"/>
              <a:t>The SAGE handbook of qualitative research (3rd ed.)</a:t>
            </a:r>
            <a:r>
              <a:rPr lang="en-GB" sz="2000" dirty="0"/>
              <a:t>. Thousand Oaks: Sage Publications</a:t>
            </a:r>
            <a:r>
              <a:rPr lang="en-GB" sz="2000" dirty="0" smtClean="0"/>
              <a:t>.</a:t>
            </a:r>
          </a:p>
          <a:p>
            <a:pPr marL="361950" indent="-361950">
              <a:spcBef>
                <a:spcPts val="1200"/>
              </a:spcBef>
              <a:buNone/>
            </a:pPr>
            <a:r>
              <a:rPr lang="en-GB" sz="2000" dirty="0" smtClean="0"/>
              <a:t>Lewin</a:t>
            </a:r>
            <a:r>
              <a:rPr lang="en-GB" sz="2000" dirty="0"/>
              <a:t>, K. (1946) Action Research and Minority Problems. </a:t>
            </a:r>
            <a:r>
              <a:rPr lang="en-GB" sz="2000" i="1" dirty="0"/>
              <a:t>Journal of Social Issues</a:t>
            </a:r>
            <a:r>
              <a:rPr lang="en-GB" sz="2000" dirty="0"/>
              <a:t>, 2(4), 34–46</a:t>
            </a:r>
            <a:r>
              <a:rPr lang="en-GB" sz="2000" dirty="0" smtClean="0"/>
              <a:t>.</a:t>
            </a:r>
          </a:p>
          <a:p>
            <a:pPr marL="361950" indent="-361950">
              <a:spcBef>
                <a:spcPts val="1200"/>
              </a:spcBef>
              <a:buNone/>
            </a:pPr>
            <a:r>
              <a:rPr lang="en-GB" sz="2000" dirty="0" smtClean="0"/>
              <a:t>Price-Mitchell</a:t>
            </a:r>
            <a:r>
              <a:rPr lang="en-GB" sz="2000" dirty="0"/>
              <a:t>, M. (2009) Boundary Dynamics: Implications for Building Parent-School </a:t>
            </a:r>
            <a:r>
              <a:rPr lang="en-GB" sz="2000" dirty="0" smtClean="0"/>
              <a:t>Partnerships. </a:t>
            </a:r>
            <a:r>
              <a:rPr lang="en-GB" sz="2000" i="1" dirty="0" smtClean="0"/>
              <a:t>The School Community Journal</a:t>
            </a:r>
            <a:r>
              <a:rPr lang="en-GB" sz="2000" dirty="0" smtClean="0"/>
              <a:t>, Vol. 19, No. 2.</a:t>
            </a:r>
          </a:p>
          <a:p>
            <a:pPr marL="361950" indent="-361950">
              <a:spcBef>
                <a:spcPts val="1200"/>
              </a:spcBef>
              <a:buNone/>
            </a:pPr>
            <a:r>
              <a:rPr lang="en-GB" sz="2000" dirty="0" err="1"/>
              <a:t>Riggal</a:t>
            </a:r>
            <a:r>
              <a:rPr lang="en-GB" sz="2000" dirty="0"/>
              <a:t>, A. (2009) Action research: what is it, who does it and why?. In Lawson, A. (Ed.) </a:t>
            </a:r>
            <a:r>
              <a:rPr lang="en-GB" sz="2000" i="1" dirty="0"/>
              <a:t>Action Research: Making a Difference in Education </a:t>
            </a:r>
            <a:r>
              <a:rPr lang="en-GB" sz="2000" dirty="0"/>
              <a:t>(Volume 1). Slough: NFER. </a:t>
            </a:r>
          </a:p>
        </p:txBody>
      </p:sp>
    </p:spTree>
    <p:extLst>
      <p:ext uri="{BB962C8B-B14F-4D97-AF65-F5344CB8AC3E}">
        <p14:creationId xmlns:p14="http://schemas.microsoft.com/office/powerpoint/2010/main" val="169793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Unit objectives</a:t>
            </a:r>
            <a:endParaRPr lang="en-GB" dirty="0"/>
          </a:p>
        </p:txBody>
      </p:sp>
      <p:sp>
        <p:nvSpPr>
          <p:cNvPr id="3" name="Content Placeholder 2"/>
          <p:cNvSpPr>
            <a:spLocks noGrp="1"/>
          </p:cNvSpPr>
          <p:nvPr>
            <p:ph idx="1"/>
          </p:nvPr>
        </p:nvSpPr>
        <p:spPr>
          <a:xfrm>
            <a:off x="457200" y="1875453"/>
            <a:ext cx="8229600" cy="4250710"/>
          </a:xfrm>
        </p:spPr>
        <p:txBody>
          <a:bodyPr/>
          <a:lstStyle/>
          <a:p>
            <a:pPr lvl="0"/>
            <a:r>
              <a:rPr lang="en-GB" dirty="0" smtClean="0"/>
              <a:t>To </a:t>
            </a:r>
            <a:r>
              <a:rPr lang="en-GB" dirty="0" smtClean="0"/>
              <a:t>introduce participatory action research.</a:t>
            </a:r>
          </a:p>
          <a:p>
            <a:pPr lvl="0"/>
            <a:r>
              <a:rPr lang="en-GB" dirty="0" smtClean="0"/>
              <a:t>To audit parental engagement within your own context.</a:t>
            </a:r>
          </a:p>
          <a:p>
            <a:pPr lvl="0"/>
            <a:r>
              <a:rPr lang="en-GB" dirty="0" smtClean="0"/>
              <a:t>To plan for exploring your context using action research.</a:t>
            </a:r>
            <a:endParaRPr lang="en-GB" dirty="0"/>
          </a:p>
        </p:txBody>
      </p:sp>
    </p:spTree>
    <p:extLst>
      <p:ext uri="{BB962C8B-B14F-4D97-AF65-F5344CB8AC3E}">
        <p14:creationId xmlns:p14="http://schemas.microsoft.com/office/powerpoint/2010/main" val="99019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eaLnBrk="1" hangingPunct="1"/>
            <a:r>
              <a:rPr lang="en-GB" altLang="en-US" sz="4000" dirty="0" smtClean="0"/>
              <a:t>Action research background</a:t>
            </a:r>
          </a:p>
        </p:txBody>
      </p:sp>
      <p:sp>
        <p:nvSpPr>
          <p:cNvPr id="28675" name="Rectangle 3"/>
          <p:cNvSpPr>
            <a:spLocks noGrp="1" noChangeArrowheads="1"/>
          </p:cNvSpPr>
          <p:nvPr>
            <p:ph idx="1"/>
          </p:nvPr>
        </p:nvSpPr>
        <p:spPr/>
        <p:txBody>
          <a:bodyPr/>
          <a:lstStyle/>
          <a:p>
            <a:pPr marL="0" indent="0" eaLnBrk="1" hangingPunct="1">
              <a:buFont typeface="Arial" panose="020B0604020202020204" pitchFamily="34" charset="0"/>
              <a:buNone/>
            </a:pPr>
            <a:r>
              <a:rPr lang="en-GB" altLang="en-US" sz="2800" dirty="0" smtClean="0"/>
              <a:t>Kurt </a:t>
            </a:r>
            <a:r>
              <a:rPr lang="en-GB" altLang="en-US" sz="2800" dirty="0" err="1" smtClean="0"/>
              <a:t>Lewin</a:t>
            </a:r>
            <a:r>
              <a:rPr lang="en-GB" altLang="en-US" sz="2800" dirty="0" smtClean="0"/>
              <a:t> (1946, p.35) is generally credited with coining the term action research as:</a:t>
            </a:r>
          </a:p>
          <a:p>
            <a:pPr marL="400050" lvl="1" indent="0" eaLnBrk="1" hangingPunct="1">
              <a:buFont typeface="Arial" panose="020B0604020202020204" pitchFamily="34" charset="0"/>
              <a:buNone/>
            </a:pPr>
            <a:r>
              <a:rPr lang="en-GB" altLang="en-US" sz="2800" dirty="0" smtClean="0"/>
              <a:t>‘a comparative research on the conditions and effects of various forms of social action, and research leading to social action’, </a:t>
            </a:r>
          </a:p>
          <a:p>
            <a:pPr marL="0" indent="0" eaLnBrk="1" hangingPunct="1">
              <a:buFont typeface="Arial" panose="020B0604020202020204" pitchFamily="34" charset="0"/>
              <a:buNone/>
            </a:pPr>
            <a:r>
              <a:rPr lang="en-GB" altLang="en-US" sz="2800" dirty="0" smtClean="0"/>
              <a:t>making the point that: </a:t>
            </a:r>
          </a:p>
          <a:p>
            <a:pPr marL="400050" lvl="1" indent="0" eaLnBrk="1" hangingPunct="1">
              <a:buFont typeface="Arial" panose="020B0604020202020204" pitchFamily="34" charset="0"/>
              <a:buNone/>
            </a:pPr>
            <a:r>
              <a:rPr lang="en-GB" altLang="en-US" sz="2800" dirty="0" smtClean="0"/>
              <a:t>‘research that produces nothing but books will not suffice’.</a:t>
            </a:r>
          </a:p>
        </p:txBody>
      </p:sp>
    </p:spTree>
    <p:extLst>
      <p:ext uri="{BB962C8B-B14F-4D97-AF65-F5344CB8AC3E}">
        <p14:creationId xmlns:p14="http://schemas.microsoft.com/office/powerpoint/2010/main" val="3883961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en-GB" altLang="en-US" sz="4000" dirty="0" smtClean="0"/>
              <a:t>A definition</a:t>
            </a:r>
          </a:p>
        </p:txBody>
      </p:sp>
      <p:sp>
        <p:nvSpPr>
          <p:cNvPr id="3075" name="Rectangle 3"/>
          <p:cNvSpPr>
            <a:spLocks noGrp="1" noChangeArrowheads="1"/>
          </p:cNvSpPr>
          <p:nvPr>
            <p:ph idx="1"/>
          </p:nvPr>
        </p:nvSpPr>
        <p:spPr/>
        <p:txBody>
          <a:bodyPr rtlCol="0">
            <a:normAutofit/>
          </a:bodyPr>
          <a:lstStyle/>
          <a:p>
            <a:pPr marL="0" indent="0" eaLnBrk="1" fontAlgn="auto" hangingPunct="1">
              <a:spcBef>
                <a:spcPts val="600"/>
              </a:spcBef>
              <a:spcAft>
                <a:spcPts val="0"/>
              </a:spcAft>
              <a:buFontTx/>
              <a:buNone/>
              <a:defRPr/>
            </a:pPr>
            <a:r>
              <a:rPr lang="en-GB" sz="3200" i="1" dirty="0">
                <a:latin typeface="Adobe Garamond Pro" panose="02020502060506020403" pitchFamily="18" charset="0"/>
              </a:rPr>
              <a:t>Action research is simply a form of self-reflective enquiry undertaken by participants in social situations in order to improve the rationality and justice of their own practices, their understanding of these practices, and the situations in which the practices are carried out.</a:t>
            </a:r>
          </a:p>
          <a:p>
            <a:pPr algn="r" eaLnBrk="1" fontAlgn="auto" hangingPunct="1">
              <a:spcBef>
                <a:spcPts val="600"/>
              </a:spcBef>
              <a:spcAft>
                <a:spcPts val="0"/>
              </a:spcAft>
              <a:buFontTx/>
              <a:buNone/>
              <a:defRPr/>
            </a:pPr>
            <a:r>
              <a:rPr lang="en-GB" sz="1800" dirty="0" smtClean="0"/>
              <a:t>Carr and </a:t>
            </a:r>
            <a:r>
              <a:rPr lang="en-GB" sz="1800" dirty="0" err="1" smtClean="0"/>
              <a:t>Kemmis</a:t>
            </a:r>
            <a:r>
              <a:rPr lang="en-GB" sz="1800" dirty="0" smtClean="0"/>
              <a:t> </a:t>
            </a:r>
            <a:r>
              <a:rPr lang="en-GB" sz="1800" dirty="0"/>
              <a:t>(</a:t>
            </a:r>
            <a:r>
              <a:rPr lang="en-GB" sz="1800" dirty="0" smtClean="0"/>
              <a:t>1986, p.162)</a:t>
            </a:r>
          </a:p>
          <a:p>
            <a:pPr eaLnBrk="1" fontAlgn="auto" hangingPunct="1">
              <a:lnSpc>
                <a:spcPct val="110000"/>
              </a:lnSpc>
              <a:spcBef>
                <a:spcPts val="600"/>
              </a:spcBef>
              <a:spcAft>
                <a:spcPts val="0"/>
              </a:spcAft>
              <a:buFontTx/>
              <a:buNone/>
              <a:defRPr/>
            </a:pPr>
            <a:endParaRPr lang="en-GB" sz="1200" dirty="0" smtClean="0"/>
          </a:p>
        </p:txBody>
      </p:sp>
    </p:spTree>
    <p:extLst>
      <p:ext uri="{BB962C8B-B14F-4D97-AF65-F5344CB8AC3E}">
        <p14:creationId xmlns:p14="http://schemas.microsoft.com/office/powerpoint/2010/main" val="71617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256" y="1437805"/>
            <a:ext cx="5103846" cy="5355312"/>
          </a:xfrm>
          <a:prstGeom prst="rect">
            <a:avLst/>
          </a:prstGeom>
        </p:spPr>
        <p:txBody>
          <a:bodyPr wrap="square">
            <a:spAutoFit/>
          </a:bodyPr>
          <a:lstStyle/>
          <a:p>
            <a:r>
              <a:rPr lang="en-US" sz="2400" dirty="0" smtClean="0">
                <a:ea typeface="Calibri" panose="020F0502020204030204" pitchFamily="34" charset="0"/>
                <a:cs typeface="Times New Roman" panose="02020603050405020304" pitchFamily="18" charset="0"/>
              </a:rPr>
              <a:t>A </a:t>
            </a:r>
            <a:r>
              <a:rPr lang="en-US" sz="2400" dirty="0">
                <a:ea typeface="Calibri" panose="020F0502020204030204" pitchFamily="34" charset="0"/>
                <a:cs typeface="Times New Roman" panose="02020603050405020304" pitchFamily="18" charset="0"/>
              </a:rPr>
              <a:t>cyclical process </a:t>
            </a:r>
            <a:r>
              <a:rPr lang="en-US" sz="2400" dirty="0" smtClean="0">
                <a:ea typeface="Calibri" panose="020F0502020204030204" pitchFamily="34" charset="0"/>
                <a:cs typeface="Times New Roman" panose="02020603050405020304" pitchFamily="18" charset="0"/>
              </a:rPr>
              <a:t>of:</a:t>
            </a:r>
          </a:p>
          <a:p>
            <a:pPr marL="342900" indent="-342900">
              <a:buFont typeface="Arial" panose="020B0604020202020204" pitchFamily="34" charset="0"/>
              <a:buChar char="•"/>
            </a:pPr>
            <a:r>
              <a:rPr lang="en-US" sz="2400" b="1" dirty="0" smtClean="0">
                <a:ea typeface="Calibri" panose="020F0502020204030204" pitchFamily="34" charset="0"/>
                <a:cs typeface="Times New Roman" panose="02020603050405020304" pitchFamily="18" charset="0"/>
              </a:rPr>
              <a:t>planning</a:t>
            </a:r>
            <a:r>
              <a:rPr lang="en-US" sz="2400" dirty="0" smtClean="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changes to practice, often in small steps, </a:t>
            </a:r>
            <a:endParaRPr lang="en-US" sz="2400" dirty="0" smtClean="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b="1" dirty="0" smtClean="0">
                <a:ea typeface="Calibri" panose="020F0502020204030204" pitchFamily="34" charset="0"/>
                <a:cs typeface="Times New Roman" panose="02020603050405020304" pitchFamily="18" charset="0"/>
              </a:rPr>
              <a:t>acting</a:t>
            </a:r>
            <a:r>
              <a:rPr lang="en-US" sz="2400" dirty="0" smtClean="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on </a:t>
            </a:r>
            <a:r>
              <a:rPr lang="en-US" sz="2400" dirty="0" smtClean="0">
                <a:ea typeface="Calibri" panose="020F0502020204030204" pitchFamily="34" charset="0"/>
                <a:cs typeface="Times New Roman" panose="02020603050405020304" pitchFamily="18" charset="0"/>
              </a:rPr>
              <a:t>these</a:t>
            </a:r>
          </a:p>
          <a:p>
            <a:pPr marL="342900" indent="-342900">
              <a:buFont typeface="Arial" panose="020B0604020202020204" pitchFamily="34" charset="0"/>
              <a:buChar char="•"/>
            </a:pPr>
            <a:r>
              <a:rPr lang="en-US" sz="2400" b="1" dirty="0" smtClean="0">
                <a:ea typeface="Calibri" panose="020F0502020204030204" pitchFamily="34" charset="0"/>
                <a:cs typeface="Times New Roman" panose="02020603050405020304" pitchFamily="18" charset="0"/>
              </a:rPr>
              <a:t>observing</a:t>
            </a:r>
            <a:r>
              <a:rPr lang="en-US" sz="2400" dirty="0" smtClean="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their </a:t>
            </a:r>
            <a:r>
              <a:rPr lang="en-US" sz="2400" dirty="0" smtClean="0">
                <a:ea typeface="Calibri" panose="020F0502020204030204" pitchFamily="34" charset="0"/>
                <a:cs typeface="Times New Roman" panose="02020603050405020304" pitchFamily="18" charset="0"/>
              </a:rPr>
              <a:t>influence</a:t>
            </a:r>
          </a:p>
          <a:p>
            <a:pPr marL="342900" indent="-342900">
              <a:buFont typeface="Arial" panose="020B0604020202020204" pitchFamily="34" charset="0"/>
              <a:buChar char="•"/>
            </a:pPr>
            <a:r>
              <a:rPr lang="en-US" sz="2400" b="1" dirty="0" smtClean="0">
                <a:ea typeface="Calibri" panose="020F0502020204030204" pitchFamily="34" charset="0"/>
                <a:cs typeface="Times New Roman" panose="02020603050405020304" pitchFamily="18" charset="0"/>
              </a:rPr>
              <a:t>reflecting</a:t>
            </a:r>
            <a:r>
              <a:rPr lang="en-US" sz="2400" dirty="0" smtClean="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on the evidence, </a:t>
            </a:r>
            <a:r>
              <a:rPr lang="en-US" sz="2400" dirty="0" smtClean="0">
                <a:ea typeface="Calibri" panose="020F0502020204030204" pitchFamily="34" charset="0"/>
                <a:cs typeface="Times New Roman" panose="02020603050405020304" pitchFamily="18" charset="0"/>
              </a:rPr>
              <a:t/>
            </a:r>
            <a:br>
              <a:rPr lang="en-US" sz="2400" dirty="0" smtClean="0">
                <a:ea typeface="Calibri" panose="020F0502020204030204" pitchFamily="34" charset="0"/>
                <a:cs typeface="Times New Roman" panose="02020603050405020304" pitchFamily="18" charset="0"/>
              </a:rPr>
            </a:br>
            <a:r>
              <a:rPr lang="en-US" sz="2400" dirty="0" smtClean="0">
                <a:ea typeface="Calibri" panose="020F0502020204030204" pitchFamily="34" charset="0"/>
                <a:cs typeface="Times New Roman" panose="02020603050405020304" pitchFamily="18" charset="0"/>
              </a:rPr>
              <a:t>process </a:t>
            </a:r>
            <a:r>
              <a:rPr lang="en-US" sz="2400" dirty="0">
                <a:ea typeface="Calibri" panose="020F0502020204030204" pitchFamily="34" charset="0"/>
                <a:cs typeface="Times New Roman" panose="02020603050405020304" pitchFamily="18" charset="0"/>
              </a:rPr>
              <a:t>and outcomes </a:t>
            </a:r>
            <a:endParaRPr lang="en-US" sz="2400" dirty="0" smtClean="0">
              <a:ea typeface="Calibri" panose="020F0502020204030204" pitchFamily="34" charset="0"/>
              <a:cs typeface="Times New Roman" panose="02020603050405020304" pitchFamily="18" charset="0"/>
            </a:endParaRPr>
          </a:p>
          <a:p>
            <a:pPr algn="r"/>
            <a:r>
              <a:rPr lang="en-US" dirty="0" smtClean="0">
                <a:ea typeface="Calibri" panose="020F0502020204030204" pitchFamily="34" charset="0"/>
                <a:cs typeface="Times New Roman" panose="02020603050405020304" pitchFamily="18" charset="0"/>
              </a:rPr>
              <a:t> </a:t>
            </a:r>
          </a:p>
          <a:p>
            <a:r>
              <a:rPr lang="en-US" sz="2400" dirty="0" smtClean="0">
                <a:ea typeface="Calibri" panose="020F0502020204030204" pitchFamily="34" charset="0"/>
                <a:cs typeface="Times New Roman" panose="02020603050405020304" pitchFamily="18" charset="0"/>
              </a:rPr>
              <a:t>The </a:t>
            </a:r>
            <a:r>
              <a:rPr lang="en-US" sz="2400" dirty="0">
                <a:ea typeface="Calibri" panose="020F0502020204030204" pitchFamily="34" charset="0"/>
                <a:cs typeface="Times New Roman" panose="02020603050405020304" pitchFamily="18" charset="0"/>
              </a:rPr>
              <a:t>cycle becomes a spiral as more sequences of planning, acting, observing and reflecting are carried out, with each feeding into the next</a:t>
            </a:r>
            <a:r>
              <a:rPr lang="en-US" sz="2400" dirty="0" smtClean="0">
                <a:ea typeface="Calibri" panose="020F0502020204030204" pitchFamily="34" charset="0"/>
                <a:cs typeface="Times New Roman" panose="02020603050405020304" pitchFamily="18" charset="0"/>
              </a:rPr>
              <a:t>.</a:t>
            </a:r>
          </a:p>
          <a:p>
            <a:pPr algn="r"/>
            <a:endParaRPr lang="en-US" dirty="0" smtClean="0">
              <a:ea typeface="Calibri" panose="020F0502020204030204" pitchFamily="34" charset="0"/>
              <a:cs typeface="Times New Roman" panose="02020603050405020304" pitchFamily="18" charset="0"/>
            </a:endParaRPr>
          </a:p>
          <a:p>
            <a:pPr algn="r"/>
            <a:r>
              <a:rPr lang="en-US" dirty="0" smtClean="0">
                <a:ea typeface="Calibri" panose="020F0502020204030204" pitchFamily="34" charset="0"/>
                <a:cs typeface="Times New Roman" panose="02020603050405020304" pitchFamily="18" charset="0"/>
              </a:rPr>
              <a:t>(</a:t>
            </a:r>
            <a:r>
              <a:rPr lang="en-US" dirty="0" err="1">
                <a:ea typeface="Calibri" panose="020F0502020204030204" pitchFamily="34" charset="0"/>
                <a:cs typeface="Times New Roman" panose="02020603050405020304" pitchFamily="18" charset="0"/>
              </a:rPr>
              <a:t>Kemmis</a:t>
            </a:r>
            <a:r>
              <a:rPr lang="en-US" dirty="0">
                <a:ea typeface="Calibri" panose="020F0502020204030204" pitchFamily="34" charset="0"/>
                <a:cs typeface="Times New Roman" panose="02020603050405020304" pitchFamily="18" charset="0"/>
              </a:rPr>
              <a:t> and </a:t>
            </a:r>
            <a:r>
              <a:rPr lang="en-US" dirty="0" err="1">
                <a:ea typeface="Calibri" panose="020F0502020204030204" pitchFamily="34" charset="0"/>
                <a:cs typeface="Times New Roman" panose="02020603050405020304" pitchFamily="18" charset="0"/>
              </a:rPr>
              <a:t>McTaggart</a:t>
            </a:r>
            <a:r>
              <a:rPr lang="en-US" dirty="0">
                <a:ea typeface="Calibri" panose="020F0502020204030204" pitchFamily="34" charset="0"/>
                <a:cs typeface="Times New Roman" panose="02020603050405020304" pitchFamily="18" charset="0"/>
              </a:rPr>
              <a:t> in Hopkins, 2008, p.51).</a:t>
            </a:r>
          </a:p>
          <a:p>
            <a:endParaRPr lang="en-GB" sz="2400" dirty="0"/>
          </a:p>
        </p:txBody>
      </p:sp>
      <p:sp>
        <p:nvSpPr>
          <p:cNvPr id="4" name="Title 3"/>
          <p:cNvSpPr>
            <a:spLocks noGrp="1"/>
          </p:cNvSpPr>
          <p:nvPr>
            <p:ph type="title"/>
          </p:nvPr>
        </p:nvSpPr>
        <p:spPr/>
        <p:txBody>
          <a:bodyPr/>
          <a:lstStyle/>
          <a:p>
            <a:pPr algn="l"/>
            <a:r>
              <a:rPr lang="en-GB" sz="4000" dirty="0" smtClean="0"/>
              <a:t>Action research process</a:t>
            </a:r>
            <a:endParaRPr lang="en-GB" sz="4000" dirty="0"/>
          </a:p>
        </p:txBody>
      </p:sp>
      <p:pic>
        <p:nvPicPr>
          <p:cNvPr id="6" name="Picture 5"/>
          <p:cNvPicPr>
            <a:picLocks noChangeAspect="1"/>
          </p:cNvPicPr>
          <p:nvPr/>
        </p:nvPicPr>
        <p:blipFill>
          <a:blip r:embed="rId2"/>
          <a:stretch>
            <a:fillRect/>
          </a:stretch>
        </p:blipFill>
        <p:spPr>
          <a:xfrm>
            <a:off x="4088261" y="2103117"/>
            <a:ext cx="5748636" cy="4008428"/>
          </a:xfrm>
          <a:prstGeom prst="rect">
            <a:avLst/>
          </a:prstGeom>
        </p:spPr>
      </p:pic>
    </p:spTree>
    <p:extLst>
      <p:ext uri="{BB962C8B-B14F-4D97-AF65-F5344CB8AC3E}">
        <p14:creationId xmlns:p14="http://schemas.microsoft.com/office/powerpoint/2010/main" val="334462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2">
            <a:extLst>
              <a:ext uri="{28A0092B-C50C-407E-A947-70E740481C1C}">
                <a14:useLocalDpi xmlns:a14="http://schemas.microsoft.com/office/drawing/2010/main" val="0"/>
              </a:ext>
            </a:extLst>
          </a:blip>
          <a:srcRect l="3619"/>
          <a:stretch>
            <a:fillRect/>
          </a:stretch>
        </p:blipFill>
        <p:spPr bwMode="auto">
          <a:xfrm>
            <a:off x="468313" y="198438"/>
            <a:ext cx="8178800" cy="596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76375" y="6257925"/>
            <a:ext cx="7667625" cy="369332"/>
          </a:xfrm>
          <a:prstGeom prst="rect">
            <a:avLst/>
          </a:prstGeom>
        </p:spPr>
        <p:txBody>
          <a:bodyPr>
            <a:spAutoFit/>
          </a:bodyPr>
          <a:lstStyle/>
          <a:p>
            <a:pPr algn="r">
              <a:defRPr/>
            </a:pPr>
            <a:r>
              <a:rPr lang="en-GB" dirty="0" err="1" smtClean="0">
                <a:solidFill>
                  <a:prstClr val="black"/>
                </a:solidFill>
              </a:rPr>
              <a:t>Riggal</a:t>
            </a:r>
            <a:r>
              <a:rPr lang="en-GB" dirty="0">
                <a:solidFill>
                  <a:prstClr val="black"/>
                </a:solidFill>
              </a:rPr>
              <a:t> </a:t>
            </a:r>
            <a:r>
              <a:rPr lang="en-GB" dirty="0" smtClean="0">
                <a:solidFill>
                  <a:prstClr val="black"/>
                </a:solidFill>
              </a:rPr>
              <a:t>(2009</a:t>
            </a:r>
            <a:r>
              <a:rPr lang="en-GB" dirty="0">
                <a:solidFill>
                  <a:prstClr val="black"/>
                </a:solidFill>
              </a:rPr>
              <a:t>, </a:t>
            </a:r>
            <a:r>
              <a:rPr lang="en-GB" dirty="0" err="1">
                <a:solidFill>
                  <a:prstClr val="black"/>
                </a:solidFill>
              </a:rPr>
              <a:t>p.ix</a:t>
            </a:r>
            <a:r>
              <a:rPr lang="en-GB" dirty="0" smtClean="0">
                <a:solidFill>
                  <a:prstClr val="black"/>
                </a:solidFill>
              </a:rPr>
              <a:t>)</a:t>
            </a:r>
            <a:endParaRPr lang="en-GB" dirty="0">
              <a:solidFill>
                <a:prstClr val="black"/>
              </a:solidFill>
            </a:endParaRPr>
          </a:p>
        </p:txBody>
      </p:sp>
    </p:spTree>
    <p:extLst>
      <p:ext uri="{BB962C8B-B14F-4D97-AF65-F5344CB8AC3E}">
        <p14:creationId xmlns:p14="http://schemas.microsoft.com/office/powerpoint/2010/main" val="4096943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r>
              <a:rPr lang="en-GB" altLang="en-US" smtClean="0"/>
              <a:t>Collaboration in AR</a:t>
            </a:r>
          </a:p>
        </p:txBody>
      </p:sp>
      <p:sp>
        <p:nvSpPr>
          <p:cNvPr id="10243" name="Rectangle 3"/>
          <p:cNvSpPr>
            <a:spLocks noGrp="1" noChangeArrowheads="1"/>
          </p:cNvSpPr>
          <p:nvPr>
            <p:ph idx="1"/>
          </p:nvPr>
        </p:nvSpPr>
        <p:spPr>
          <a:xfrm>
            <a:off x="457200" y="1600200"/>
            <a:ext cx="8229600" cy="4852988"/>
          </a:xfrm>
        </p:spPr>
        <p:txBody>
          <a:bodyPr rtlCol="0">
            <a:normAutofit/>
          </a:bodyPr>
          <a:lstStyle/>
          <a:p>
            <a:pPr marL="0" indent="0" eaLnBrk="1" fontAlgn="auto" hangingPunct="1">
              <a:spcAft>
                <a:spcPts val="0"/>
              </a:spcAft>
              <a:buFont typeface="Arial" panose="020B0604020202020204" pitchFamily="34" charset="0"/>
              <a:buNone/>
              <a:defRPr/>
            </a:pPr>
            <a:r>
              <a:rPr lang="en-GB" sz="2800" i="1" dirty="0" smtClean="0">
                <a:latin typeface="Adobe Garamond Pro" panose="02020502060506020403" pitchFamily="18" charset="0"/>
              </a:rPr>
              <a:t>Each </a:t>
            </a:r>
            <a:r>
              <a:rPr lang="en-GB" sz="2800" i="1" dirty="0">
                <a:latin typeface="Adobe Garamond Pro" panose="02020502060506020403" pitchFamily="18" charset="0"/>
              </a:rPr>
              <a:t>of the steps outlined in the spiral of self-reflection is best undertaken </a:t>
            </a:r>
            <a:r>
              <a:rPr lang="en-GB" sz="2800" i="1" dirty="0" smtClean="0">
                <a:latin typeface="Adobe Garamond Pro" panose="02020502060506020403" pitchFamily="18" charset="0"/>
              </a:rPr>
              <a:t>collaboratively by </a:t>
            </a:r>
            <a:r>
              <a:rPr lang="en-GB" sz="2800" i="1" dirty="0" err="1">
                <a:latin typeface="Adobe Garamond Pro" panose="02020502060506020403" pitchFamily="18" charset="0"/>
              </a:rPr>
              <a:t>coparticipants</a:t>
            </a:r>
            <a:r>
              <a:rPr lang="en-GB" sz="2800" i="1" dirty="0">
                <a:latin typeface="Adobe Garamond Pro" panose="02020502060506020403" pitchFamily="18" charset="0"/>
              </a:rPr>
              <a:t> in the participatory action research process. Not all </a:t>
            </a:r>
            <a:r>
              <a:rPr lang="en-GB" sz="2800" i="1" dirty="0" smtClean="0">
                <a:latin typeface="Adobe Garamond Pro" panose="02020502060506020403" pitchFamily="18" charset="0"/>
              </a:rPr>
              <a:t>theorists of </a:t>
            </a:r>
            <a:r>
              <a:rPr lang="en-GB" sz="2800" i="1" dirty="0">
                <a:latin typeface="Adobe Garamond Pro" panose="02020502060506020403" pitchFamily="18" charset="0"/>
              </a:rPr>
              <a:t>action research place this emphasis on collaboration; they argue that </a:t>
            </a:r>
            <a:r>
              <a:rPr lang="en-GB" sz="2800" i="1" dirty="0" smtClean="0">
                <a:latin typeface="Adobe Garamond Pro" panose="02020502060506020403" pitchFamily="18" charset="0"/>
              </a:rPr>
              <a:t>action research </a:t>
            </a:r>
            <a:r>
              <a:rPr lang="en-GB" sz="2800" i="1" dirty="0">
                <a:latin typeface="Adobe Garamond Pro" panose="02020502060506020403" pitchFamily="18" charset="0"/>
              </a:rPr>
              <a:t>is frequently a solitary process of systematic self-reflection</a:t>
            </a:r>
            <a:r>
              <a:rPr lang="en-GB" sz="2800" i="1" dirty="0" smtClean="0">
                <a:latin typeface="Adobe Garamond Pro" panose="02020502060506020403" pitchFamily="18" charset="0"/>
              </a:rPr>
              <a:t>. We </a:t>
            </a:r>
            <a:r>
              <a:rPr lang="en-GB" sz="2800" i="1" dirty="0">
                <a:latin typeface="Adobe Garamond Pro" panose="02020502060506020403" pitchFamily="18" charset="0"/>
              </a:rPr>
              <a:t>concede </a:t>
            </a:r>
            <a:r>
              <a:rPr lang="en-GB" sz="2800" i="1" dirty="0" smtClean="0">
                <a:latin typeface="Adobe Garamond Pro" panose="02020502060506020403" pitchFamily="18" charset="0"/>
              </a:rPr>
              <a:t>that it </a:t>
            </a:r>
            <a:r>
              <a:rPr lang="en-GB" sz="2800" i="1" dirty="0">
                <a:latin typeface="Adobe Garamond Pro" panose="02020502060506020403" pitchFamily="18" charset="0"/>
              </a:rPr>
              <a:t>is often so; nevertheless, we hold that participatory action research is best </a:t>
            </a:r>
            <a:r>
              <a:rPr lang="en-GB" sz="2800" i="1" dirty="0" smtClean="0">
                <a:latin typeface="Adobe Garamond Pro" panose="02020502060506020403" pitchFamily="18" charset="0"/>
              </a:rPr>
              <a:t>conceptualized in </a:t>
            </a:r>
            <a:r>
              <a:rPr lang="en-GB" sz="2800" i="1" dirty="0">
                <a:latin typeface="Adobe Garamond Pro" panose="02020502060506020403" pitchFamily="18" charset="0"/>
              </a:rPr>
              <a:t>collaborative </a:t>
            </a:r>
            <a:r>
              <a:rPr lang="en-GB" sz="2800" i="1" dirty="0" smtClean="0">
                <a:latin typeface="Adobe Garamond Pro" panose="02020502060506020403" pitchFamily="18" charset="0"/>
              </a:rPr>
              <a:t>terms.</a:t>
            </a:r>
          </a:p>
          <a:p>
            <a:pPr algn="r" eaLnBrk="1" fontAlgn="auto" hangingPunct="1">
              <a:lnSpc>
                <a:spcPct val="90000"/>
              </a:lnSpc>
              <a:spcBef>
                <a:spcPts val="600"/>
              </a:spcBef>
              <a:spcAft>
                <a:spcPts val="0"/>
              </a:spcAft>
              <a:buFontTx/>
              <a:buNone/>
              <a:defRPr/>
            </a:pPr>
            <a:r>
              <a:rPr lang="en-GB" sz="1800" dirty="0" err="1" smtClean="0"/>
              <a:t>Kemmis</a:t>
            </a:r>
            <a:r>
              <a:rPr lang="en-GB" sz="1800" dirty="0" smtClean="0"/>
              <a:t> and </a:t>
            </a:r>
            <a:r>
              <a:rPr lang="en-GB" sz="1800" dirty="0" err="1" smtClean="0"/>
              <a:t>McTaggart</a:t>
            </a:r>
            <a:r>
              <a:rPr lang="en-GB" sz="1800" dirty="0" smtClean="0"/>
              <a:t> (2005, p.277)</a:t>
            </a:r>
          </a:p>
        </p:txBody>
      </p:sp>
    </p:spTree>
    <p:extLst>
      <p:ext uri="{BB962C8B-B14F-4D97-AF65-F5344CB8AC3E}">
        <p14:creationId xmlns:p14="http://schemas.microsoft.com/office/powerpoint/2010/main" val="2367092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t>Activity – auditing practice</a:t>
            </a:r>
            <a:endParaRPr lang="en-GB" sz="4000" dirty="0"/>
          </a:p>
        </p:txBody>
      </p:sp>
      <p:sp>
        <p:nvSpPr>
          <p:cNvPr id="5" name="TextBox 4"/>
          <p:cNvSpPr txBox="1"/>
          <p:nvPr/>
        </p:nvSpPr>
        <p:spPr>
          <a:xfrm>
            <a:off x="622101" y="3190637"/>
            <a:ext cx="7934069" cy="335476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GB" sz="2400" dirty="0"/>
              <a:t>In what ways does your organisation currently promote these activities?</a:t>
            </a:r>
          </a:p>
          <a:p>
            <a:pPr marL="342900" indent="-342900">
              <a:spcBef>
                <a:spcPts val="600"/>
              </a:spcBef>
              <a:buFont typeface="Arial" panose="020B0604020202020204" pitchFamily="34" charset="0"/>
              <a:buChar char="•"/>
            </a:pPr>
            <a:r>
              <a:rPr lang="en-GB" sz="2400" dirty="0"/>
              <a:t>Consider some specific examples.</a:t>
            </a:r>
          </a:p>
          <a:p>
            <a:pPr marL="342900" indent="-342900">
              <a:spcBef>
                <a:spcPts val="600"/>
              </a:spcBef>
              <a:buFont typeface="Arial" panose="020B0604020202020204" pitchFamily="34" charset="0"/>
              <a:buChar char="•"/>
            </a:pPr>
            <a:r>
              <a:rPr lang="en-GB" sz="2400" dirty="0"/>
              <a:t>Do/could any of your examples involve the use of ICT or social media? If so, how?</a:t>
            </a:r>
          </a:p>
          <a:p>
            <a:pPr marL="342900" indent="-342900">
              <a:spcBef>
                <a:spcPts val="600"/>
              </a:spcBef>
              <a:buFont typeface="Arial" panose="020B0604020202020204" pitchFamily="34" charset="0"/>
              <a:buChar char="•"/>
            </a:pPr>
            <a:r>
              <a:rPr lang="en-GB" sz="2400" dirty="0"/>
              <a:t>Discuss and share examples.</a:t>
            </a:r>
          </a:p>
          <a:p>
            <a:pPr marL="342900" indent="-342900">
              <a:spcBef>
                <a:spcPts val="600"/>
              </a:spcBef>
              <a:buFont typeface="Arial" panose="020B0604020202020204" pitchFamily="34" charset="0"/>
              <a:buChar char="•"/>
            </a:pPr>
            <a:r>
              <a:rPr lang="en-GB" sz="2400" dirty="0" smtClean="0"/>
              <a:t>Capture or mind-map your examples, or use the E-Step Parental Engagement Audit </a:t>
            </a:r>
            <a:r>
              <a:rPr lang="en-GB" sz="2400" dirty="0"/>
              <a:t>Tool.</a:t>
            </a:r>
          </a:p>
        </p:txBody>
      </p:sp>
      <p:grpSp>
        <p:nvGrpSpPr>
          <p:cNvPr id="9" name="Group 8"/>
          <p:cNvGrpSpPr/>
          <p:nvPr/>
        </p:nvGrpSpPr>
        <p:grpSpPr>
          <a:xfrm>
            <a:off x="593338" y="1762125"/>
            <a:ext cx="2368764" cy="1207293"/>
            <a:chOff x="483434" y="0"/>
            <a:chExt cx="2912004" cy="1207293"/>
          </a:xfrm>
        </p:grpSpPr>
        <p:sp>
          <p:nvSpPr>
            <p:cNvPr id="10" name="Rounded Rectangle 9"/>
            <p:cNvSpPr/>
            <p:nvPr/>
          </p:nvSpPr>
          <p:spPr>
            <a:xfrm>
              <a:off x="483434" y="0"/>
              <a:ext cx="2805031"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518795" y="35360"/>
              <a:ext cx="287664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Parental involvement</a:t>
              </a:r>
              <a:endParaRPr lang="en-GB" sz="2700" kern="1200" dirty="0"/>
            </a:p>
          </p:txBody>
        </p:sp>
      </p:grpSp>
      <p:grpSp>
        <p:nvGrpSpPr>
          <p:cNvPr id="12" name="Group 11"/>
          <p:cNvGrpSpPr/>
          <p:nvPr/>
        </p:nvGrpSpPr>
        <p:grpSpPr>
          <a:xfrm>
            <a:off x="3329869" y="1762125"/>
            <a:ext cx="2340000" cy="1207293"/>
            <a:chOff x="513923" y="1810940"/>
            <a:chExt cx="2744053" cy="1207293"/>
          </a:xfrm>
        </p:grpSpPr>
        <p:sp>
          <p:nvSpPr>
            <p:cNvPr id="13" name="Rounded Rectangle 12"/>
            <p:cNvSpPr/>
            <p:nvPr/>
          </p:nvSpPr>
          <p:spPr>
            <a:xfrm>
              <a:off x="513923" y="1810940"/>
              <a:ext cx="2744053"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549283" y="1846300"/>
              <a:ext cx="267333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Parent-school partnerships</a:t>
              </a:r>
              <a:endParaRPr lang="en-GB" sz="2700" kern="1200" dirty="0"/>
            </a:p>
          </p:txBody>
        </p:sp>
      </p:grpSp>
      <p:grpSp>
        <p:nvGrpSpPr>
          <p:cNvPr id="15" name="Group 14"/>
          <p:cNvGrpSpPr/>
          <p:nvPr/>
        </p:nvGrpSpPr>
        <p:grpSpPr>
          <a:xfrm>
            <a:off x="6124653" y="1762124"/>
            <a:ext cx="2340000" cy="1207293"/>
            <a:chOff x="493604" y="3621881"/>
            <a:chExt cx="2784690" cy="1207293"/>
          </a:xfrm>
        </p:grpSpPr>
        <p:sp>
          <p:nvSpPr>
            <p:cNvPr id="16" name="Rounded Rectangle 15"/>
            <p:cNvSpPr/>
            <p:nvPr/>
          </p:nvSpPr>
          <p:spPr>
            <a:xfrm>
              <a:off x="493604" y="3621881"/>
              <a:ext cx="2784690"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528964" y="3657241"/>
              <a:ext cx="2713970"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 engagement</a:t>
              </a:r>
              <a:endParaRPr lang="en-GB" sz="2700" kern="1200" dirty="0"/>
            </a:p>
          </p:txBody>
        </p:sp>
      </p:grpSp>
    </p:spTree>
    <p:extLst>
      <p:ext uri="{BB962C8B-B14F-4D97-AF65-F5344CB8AC3E}">
        <p14:creationId xmlns:p14="http://schemas.microsoft.com/office/powerpoint/2010/main" val="2435790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8666" y="274638"/>
            <a:ext cx="7890933" cy="1143000"/>
          </a:xfrm>
        </p:spPr>
        <p:txBody>
          <a:bodyPr/>
          <a:lstStyle/>
          <a:p>
            <a:pPr algn="l"/>
            <a:r>
              <a:rPr lang="en-GB" sz="4000" dirty="0" smtClean="0"/>
              <a:t>(Re-)defining terms</a:t>
            </a:r>
            <a:endParaRPr lang="en-GB" sz="4000" dirty="0"/>
          </a:p>
        </p:txBody>
      </p:sp>
      <p:sp>
        <p:nvSpPr>
          <p:cNvPr id="3" name="Rectangle 2"/>
          <p:cNvSpPr/>
          <p:nvPr/>
        </p:nvSpPr>
        <p:spPr>
          <a:xfrm>
            <a:off x="3329869" y="3189045"/>
            <a:ext cx="2340000" cy="1815882"/>
          </a:xfrm>
          <a:prstGeom prst="rect">
            <a:avLst/>
          </a:prstGeom>
        </p:spPr>
        <p:txBody>
          <a:bodyPr wrap="square">
            <a:spAutoFit/>
          </a:bodyPr>
          <a:lstStyle/>
          <a:p>
            <a:r>
              <a:rPr lang="en-GB" sz="2800" b="0" i="1" u="none" strike="noStrike" baseline="0" dirty="0" smtClean="0">
                <a:solidFill>
                  <a:srgbClr val="000000"/>
                </a:solidFill>
                <a:latin typeface="Adobe Garamond Pro" panose="02020502060506020403" pitchFamily="18" charset="0"/>
              </a:rPr>
              <a:t>‘…shared and equally valued roles in education…’ </a:t>
            </a:r>
            <a:endParaRPr lang="en-GB" sz="2800" i="1" dirty="0"/>
          </a:p>
        </p:txBody>
      </p:sp>
      <p:sp>
        <p:nvSpPr>
          <p:cNvPr id="6" name="Rectangle 5"/>
          <p:cNvSpPr/>
          <p:nvPr/>
        </p:nvSpPr>
        <p:spPr>
          <a:xfrm>
            <a:off x="6082318" y="3235212"/>
            <a:ext cx="3053215" cy="3108543"/>
          </a:xfrm>
          <a:prstGeom prst="rect">
            <a:avLst/>
          </a:prstGeom>
        </p:spPr>
        <p:txBody>
          <a:bodyPr wrap="square">
            <a:spAutoFit/>
          </a:bodyPr>
          <a:lstStyle/>
          <a:p>
            <a:r>
              <a:rPr lang="en-GB" sz="2800" b="0" i="1" u="none" strike="noStrike" baseline="0" dirty="0" smtClean="0">
                <a:solidFill>
                  <a:srgbClr val="000000"/>
                </a:solidFill>
                <a:latin typeface="Adobe Garamond Pro" panose="02020502060506020403" pitchFamily="18" charset="0"/>
              </a:rPr>
              <a:t>‘…parent’s active power-sharing role as citizens of the education community rather than people who participate only when invited.’</a:t>
            </a:r>
            <a:endParaRPr lang="en-GB" sz="2800" i="1" dirty="0"/>
          </a:p>
        </p:txBody>
      </p:sp>
      <p:sp>
        <p:nvSpPr>
          <p:cNvPr id="7" name="Rectangle 6"/>
          <p:cNvSpPr/>
          <p:nvPr/>
        </p:nvSpPr>
        <p:spPr>
          <a:xfrm>
            <a:off x="593338" y="3189046"/>
            <a:ext cx="2404722" cy="2246769"/>
          </a:xfrm>
          <a:prstGeom prst="rect">
            <a:avLst/>
          </a:prstGeom>
        </p:spPr>
        <p:txBody>
          <a:bodyPr wrap="square">
            <a:spAutoFit/>
          </a:bodyPr>
          <a:lstStyle/>
          <a:p>
            <a:r>
              <a:rPr lang="en-GB" sz="2800" i="1" dirty="0">
                <a:solidFill>
                  <a:srgbClr val="000000"/>
                </a:solidFill>
                <a:latin typeface="Adobe Garamond Pro" panose="02020502060506020403" pitchFamily="18" charset="0"/>
              </a:rPr>
              <a:t>‘…explicit ways in which families help children learn and develop.’</a:t>
            </a:r>
          </a:p>
        </p:txBody>
      </p:sp>
      <p:sp>
        <p:nvSpPr>
          <p:cNvPr id="8" name="Rectangle 7"/>
          <p:cNvSpPr/>
          <p:nvPr/>
        </p:nvSpPr>
        <p:spPr>
          <a:xfrm>
            <a:off x="331257" y="6159089"/>
            <a:ext cx="3952875" cy="369332"/>
          </a:xfrm>
          <a:prstGeom prst="rect">
            <a:avLst/>
          </a:prstGeom>
        </p:spPr>
        <p:txBody>
          <a:bodyPr wrap="square">
            <a:spAutoFit/>
          </a:bodyPr>
          <a:lstStyle/>
          <a:p>
            <a:r>
              <a:rPr lang="en-GB" u="none" strike="noStrike" baseline="0" dirty="0" smtClean="0">
                <a:solidFill>
                  <a:srgbClr val="000000"/>
                </a:solidFill>
              </a:rPr>
              <a:t>Price-Mitchell (2009, p.13)</a:t>
            </a:r>
            <a:endParaRPr lang="en-GB" dirty="0"/>
          </a:p>
        </p:txBody>
      </p:sp>
      <p:grpSp>
        <p:nvGrpSpPr>
          <p:cNvPr id="9" name="Group 8"/>
          <p:cNvGrpSpPr/>
          <p:nvPr/>
        </p:nvGrpSpPr>
        <p:grpSpPr>
          <a:xfrm>
            <a:off x="593338" y="1762125"/>
            <a:ext cx="2368764" cy="1207293"/>
            <a:chOff x="483434" y="0"/>
            <a:chExt cx="2912004" cy="1207293"/>
          </a:xfrm>
        </p:grpSpPr>
        <p:sp>
          <p:nvSpPr>
            <p:cNvPr id="10" name="Rounded Rectangle 9"/>
            <p:cNvSpPr/>
            <p:nvPr/>
          </p:nvSpPr>
          <p:spPr>
            <a:xfrm>
              <a:off x="483434" y="0"/>
              <a:ext cx="2805031"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518795" y="35360"/>
              <a:ext cx="287664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Parental involvement</a:t>
              </a:r>
              <a:endParaRPr lang="en-GB" sz="2700" kern="1200" dirty="0"/>
            </a:p>
          </p:txBody>
        </p:sp>
      </p:grpSp>
      <p:grpSp>
        <p:nvGrpSpPr>
          <p:cNvPr id="12" name="Group 11"/>
          <p:cNvGrpSpPr/>
          <p:nvPr/>
        </p:nvGrpSpPr>
        <p:grpSpPr>
          <a:xfrm>
            <a:off x="3329869" y="1762125"/>
            <a:ext cx="2340000" cy="1207293"/>
            <a:chOff x="513923" y="1810940"/>
            <a:chExt cx="2744053" cy="1207293"/>
          </a:xfrm>
        </p:grpSpPr>
        <p:sp>
          <p:nvSpPr>
            <p:cNvPr id="13" name="Rounded Rectangle 12"/>
            <p:cNvSpPr/>
            <p:nvPr/>
          </p:nvSpPr>
          <p:spPr>
            <a:xfrm>
              <a:off x="513923" y="1810940"/>
              <a:ext cx="2744053"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549283" y="1846300"/>
              <a:ext cx="267333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Parent-school partnerships</a:t>
              </a:r>
              <a:endParaRPr lang="en-GB" sz="2700" kern="1200" dirty="0"/>
            </a:p>
          </p:txBody>
        </p:sp>
      </p:grpSp>
      <p:grpSp>
        <p:nvGrpSpPr>
          <p:cNvPr id="15" name="Group 14"/>
          <p:cNvGrpSpPr/>
          <p:nvPr/>
        </p:nvGrpSpPr>
        <p:grpSpPr>
          <a:xfrm>
            <a:off x="6124653" y="1762124"/>
            <a:ext cx="2340000" cy="1207293"/>
            <a:chOff x="493604" y="3621881"/>
            <a:chExt cx="2784690" cy="1207293"/>
          </a:xfrm>
        </p:grpSpPr>
        <p:sp>
          <p:nvSpPr>
            <p:cNvPr id="16" name="Rounded Rectangle 15"/>
            <p:cNvSpPr/>
            <p:nvPr/>
          </p:nvSpPr>
          <p:spPr>
            <a:xfrm>
              <a:off x="493604" y="3621881"/>
              <a:ext cx="2784690"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528964" y="3657241"/>
              <a:ext cx="2713970"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 engagement</a:t>
              </a:r>
              <a:endParaRPr lang="en-GB" sz="2700" kern="1200" dirty="0"/>
            </a:p>
          </p:txBody>
        </p:sp>
      </p:grpSp>
    </p:spTree>
    <p:extLst>
      <p:ext uri="{BB962C8B-B14F-4D97-AF65-F5344CB8AC3E}">
        <p14:creationId xmlns:p14="http://schemas.microsoft.com/office/powerpoint/2010/main" val="1612604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4342</TotalTime>
  <Words>638</Words>
  <Application>Microsoft Office PowerPoint</Application>
  <PresentationFormat>On-screen Show (4:3)</PresentationFormat>
  <Paragraphs>59</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Adobe Garamond Pro</vt:lpstr>
      <vt:lpstr>Arial</vt:lpstr>
      <vt:lpstr>Calibri</vt:lpstr>
      <vt:lpstr>Times New Roman</vt:lpstr>
      <vt:lpstr>2_Office Theme</vt:lpstr>
      <vt:lpstr>Office Theme</vt:lpstr>
      <vt:lpstr>E-Step Training Materials</vt:lpstr>
      <vt:lpstr>Unit objectives</vt:lpstr>
      <vt:lpstr>Action research background</vt:lpstr>
      <vt:lpstr>A definition</vt:lpstr>
      <vt:lpstr>Action research process</vt:lpstr>
      <vt:lpstr>PowerPoint Presentation</vt:lpstr>
      <vt:lpstr>Collaboration in AR</vt:lpstr>
      <vt:lpstr>Activity – auditing practice</vt:lpstr>
      <vt:lpstr>(Re-)defining terms</vt:lpstr>
      <vt:lpstr>Discussion</vt:lpstr>
      <vt:lpstr>References</vt:lpstr>
    </vt:vector>
  </TitlesOfParts>
  <Company>Birmingham City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Taylor</dc:creator>
  <cp:lastModifiedBy>Phil Taylor</cp:lastModifiedBy>
  <cp:revision>98</cp:revision>
  <cp:lastPrinted>2014-07-14T08:28:27Z</cp:lastPrinted>
  <dcterms:created xsi:type="dcterms:W3CDTF">2014-07-01T09:13:34Z</dcterms:created>
  <dcterms:modified xsi:type="dcterms:W3CDTF">2014-11-11T21:52:40Z</dcterms:modified>
</cp:coreProperties>
</file>