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0"/>
  </p:notesMasterIdLst>
  <p:handoutMasterIdLst>
    <p:handoutMasterId r:id="rId21"/>
  </p:handoutMasterIdLst>
  <p:sldIdLst>
    <p:sldId id="291" r:id="rId4"/>
    <p:sldId id="293" r:id="rId5"/>
    <p:sldId id="285" r:id="rId6"/>
    <p:sldId id="266" r:id="rId7"/>
    <p:sldId id="290" r:id="rId8"/>
    <p:sldId id="294" r:id="rId9"/>
    <p:sldId id="295" r:id="rId10"/>
    <p:sldId id="261" r:id="rId11"/>
    <p:sldId id="286" r:id="rId12"/>
    <p:sldId id="268" r:id="rId13"/>
    <p:sldId id="269" r:id="rId14"/>
    <p:sldId id="270" r:id="rId15"/>
    <p:sldId id="271" r:id="rId16"/>
    <p:sldId id="262" r:id="rId17"/>
    <p:sldId id="283" r:id="rId18"/>
    <p:sldId id="267" r:id="rId19"/>
  </p:sldIdLst>
  <p:sldSz cx="9144000" cy="6858000" type="screen4x3"/>
  <p:notesSz cx="9942513" cy="1437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941" y="77"/>
      </p:cViewPr>
      <p:guideLst/>
    </p:cSldViewPr>
  </p:slideViewPr>
  <p:notesTextViewPr>
    <p:cViewPr>
      <p:scale>
        <a:sx n="3" d="2"/>
        <a:sy n="3" d="2"/>
      </p:scale>
      <p:origin x="0" y="0"/>
    </p:cViewPr>
  </p:notesTextViewPr>
  <p:notesViewPr>
    <p:cSldViewPr snapToGrid="0">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07A7B-BD1B-4FF2-B24C-0686208C9B63}" type="doc">
      <dgm:prSet loTypeId="urn:microsoft.com/office/officeart/2005/8/layout/venn1" loCatId="relationship" qsTypeId="urn:microsoft.com/office/officeart/2005/8/quickstyle/simple1" qsCatId="simple" csTypeId="urn:microsoft.com/office/officeart/2005/8/colors/colorful3" csCatId="colorful" phldr="1"/>
      <dgm:spPr/>
    </dgm:pt>
    <dgm:pt modelId="{BF8E883D-7E1A-447D-95C9-77E57BC1092A}">
      <dgm:prSet phldrT="[Text]" custT="1"/>
      <dgm:spPr/>
      <dgm:t>
        <a:bodyPr/>
        <a:lstStyle/>
        <a:p>
          <a:r>
            <a:rPr lang="en-GB" sz="1600" b="1" dirty="0" smtClean="0"/>
            <a:t>Family</a:t>
          </a:r>
          <a:endParaRPr lang="en-GB" sz="1600" b="1" dirty="0"/>
        </a:p>
      </dgm:t>
    </dgm:pt>
    <dgm:pt modelId="{D24508D1-FFA9-4BD3-AB69-35A8004A4915}" type="parTrans" cxnId="{1230E05F-5DA6-4B45-88A8-85A3F0F8BB7A}">
      <dgm:prSet/>
      <dgm:spPr/>
      <dgm:t>
        <a:bodyPr/>
        <a:lstStyle/>
        <a:p>
          <a:endParaRPr lang="en-GB"/>
        </a:p>
      </dgm:t>
    </dgm:pt>
    <dgm:pt modelId="{0EA414A9-9C7F-47CA-974A-6B13569C5A18}" type="sibTrans" cxnId="{1230E05F-5DA6-4B45-88A8-85A3F0F8BB7A}">
      <dgm:prSet/>
      <dgm:spPr/>
      <dgm:t>
        <a:bodyPr/>
        <a:lstStyle/>
        <a:p>
          <a:endParaRPr lang="en-GB"/>
        </a:p>
      </dgm:t>
    </dgm:pt>
    <dgm:pt modelId="{F15E749B-D24D-46D6-B064-491ACB731021}">
      <dgm:prSet phldrT="[Text]" custT="1"/>
      <dgm:spPr/>
      <dgm:t>
        <a:bodyPr/>
        <a:lstStyle/>
        <a:p>
          <a:r>
            <a:rPr lang="en-GB" sz="1600" b="1" dirty="0" smtClean="0"/>
            <a:t>Community</a:t>
          </a:r>
          <a:endParaRPr lang="en-GB" sz="1600" b="1" dirty="0"/>
        </a:p>
      </dgm:t>
    </dgm:pt>
    <dgm:pt modelId="{980EEE54-5465-4084-91D1-C669052004FE}" type="parTrans" cxnId="{620A0821-C2AD-4CEE-8694-2ED92FAFA4AD}">
      <dgm:prSet/>
      <dgm:spPr/>
      <dgm:t>
        <a:bodyPr/>
        <a:lstStyle/>
        <a:p>
          <a:endParaRPr lang="en-GB"/>
        </a:p>
      </dgm:t>
    </dgm:pt>
    <dgm:pt modelId="{9388622E-5279-4E5E-8FC1-411E496293E2}" type="sibTrans" cxnId="{620A0821-C2AD-4CEE-8694-2ED92FAFA4AD}">
      <dgm:prSet/>
      <dgm:spPr/>
      <dgm:t>
        <a:bodyPr/>
        <a:lstStyle/>
        <a:p>
          <a:endParaRPr lang="en-GB"/>
        </a:p>
      </dgm:t>
    </dgm:pt>
    <dgm:pt modelId="{27A541C7-BDFD-4999-B391-0FD3ACABF3C1}">
      <dgm:prSet phldrT="[Text]" custT="1"/>
      <dgm:spPr/>
      <dgm:t>
        <a:bodyPr/>
        <a:lstStyle/>
        <a:p>
          <a:r>
            <a:rPr lang="en-GB" sz="1600" b="1" dirty="0" smtClean="0"/>
            <a:t>School</a:t>
          </a:r>
          <a:endParaRPr lang="en-GB" sz="1600" b="1" dirty="0"/>
        </a:p>
      </dgm:t>
    </dgm:pt>
    <dgm:pt modelId="{E2BB3268-67DD-45E4-9688-22D43FBCE8DB}" type="parTrans" cxnId="{3B96809F-D99E-4DB4-8F17-633C6A32D76C}">
      <dgm:prSet/>
      <dgm:spPr/>
      <dgm:t>
        <a:bodyPr/>
        <a:lstStyle/>
        <a:p>
          <a:endParaRPr lang="en-GB"/>
        </a:p>
      </dgm:t>
    </dgm:pt>
    <dgm:pt modelId="{6AF53F56-2AD4-4AEC-AB5D-B1DB17FAD548}" type="sibTrans" cxnId="{3B96809F-D99E-4DB4-8F17-633C6A32D76C}">
      <dgm:prSet/>
      <dgm:spPr/>
      <dgm:t>
        <a:bodyPr/>
        <a:lstStyle/>
        <a:p>
          <a:endParaRPr lang="en-GB"/>
        </a:p>
      </dgm:t>
    </dgm:pt>
    <dgm:pt modelId="{9911786C-CC90-47B1-BE9A-4B4423B1F2BF}" type="pres">
      <dgm:prSet presAssocID="{59D07A7B-BD1B-4FF2-B24C-0686208C9B63}" presName="compositeShape" presStyleCnt="0">
        <dgm:presLayoutVars>
          <dgm:chMax val="7"/>
          <dgm:dir/>
          <dgm:resizeHandles val="exact"/>
        </dgm:presLayoutVars>
      </dgm:prSet>
      <dgm:spPr/>
    </dgm:pt>
    <dgm:pt modelId="{1C62B824-2F96-426E-88BB-EA2F06D79492}" type="pres">
      <dgm:prSet presAssocID="{BF8E883D-7E1A-447D-95C9-77E57BC1092A}" presName="circ1" presStyleLbl="vennNode1" presStyleIdx="0" presStyleCnt="3" custScaleX="80810" custScaleY="80810" custLinFactNeighborX="3206" custLinFactNeighborY="-8121"/>
      <dgm:spPr/>
      <dgm:t>
        <a:bodyPr/>
        <a:lstStyle/>
        <a:p>
          <a:endParaRPr lang="en-GB"/>
        </a:p>
      </dgm:t>
    </dgm:pt>
    <dgm:pt modelId="{DBC3DDF4-B3F2-4DF3-9C03-3B1F229F02B3}" type="pres">
      <dgm:prSet presAssocID="{BF8E883D-7E1A-447D-95C9-77E57BC1092A}" presName="circ1Tx" presStyleLbl="revTx" presStyleIdx="0" presStyleCnt="0">
        <dgm:presLayoutVars>
          <dgm:chMax val="0"/>
          <dgm:chPref val="0"/>
          <dgm:bulletEnabled val="1"/>
        </dgm:presLayoutVars>
      </dgm:prSet>
      <dgm:spPr/>
      <dgm:t>
        <a:bodyPr/>
        <a:lstStyle/>
        <a:p>
          <a:endParaRPr lang="en-GB"/>
        </a:p>
      </dgm:t>
    </dgm:pt>
    <dgm:pt modelId="{2918B19A-8E13-4C3B-9513-754A67F24BB0}" type="pres">
      <dgm:prSet presAssocID="{F15E749B-D24D-46D6-B064-491ACB731021}" presName="circ2" presStyleLbl="vennNode1" presStyleIdx="1" presStyleCnt="3" custScaleX="80810" custScaleY="80810" custLinFactNeighborX="10051" custLinFactNeighborY="6933"/>
      <dgm:spPr/>
      <dgm:t>
        <a:bodyPr/>
        <a:lstStyle/>
        <a:p>
          <a:endParaRPr lang="en-GB"/>
        </a:p>
      </dgm:t>
    </dgm:pt>
    <dgm:pt modelId="{2C1F393B-9FC1-413B-B8E1-F1537D77C26A}" type="pres">
      <dgm:prSet presAssocID="{F15E749B-D24D-46D6-B064-491ACB731021}" presName="circ2Tx" presStyleLbl="revTx" presStyleIdx="0" presStyleCnt="0">
        <dgm:presLayoutVars>
          <dgm:chMax val="0"/>
          <dgm:chPref val="0"/>
          <dgm:bulletEnabled val="1"/>
        </dgm:presLayoutVars>
      </dgm:prSet>
      <dgm:spPr/>
      <dgm:t>
        <a:bodyPr/>
        <a:lstStyle/>
        <a:p>
          <a:endParaRPr lang="en-GB"/>
        </a:p>
      </dgm:t>
    </dgm:pt>
    <dgm:pt modelId="{3642773A-9B34-4720-98DD-A82DBB786D7E}" type="pres">
      <dgm:prSet presAssocID="{27A541C7-BDFD-4999-B391-0FD3ACABF3C1}" presName="circ3" presStyleLbl="vennNode1" presStyleIdx="2" presStyleCnt="3" custScaleX="80810" custScaleY="80810" custLinFactNeighborX="-7279" custLinFactNeighborY="6141"/>
      <dgm:spPr/>
      <dgm:t>
        <a:bodyPr/>
        <a:lstStyle/>
        <a:p>
          <a:endParaRPr lang="en-GB"/>
        </a:p>
      </dgm:t>
    </dgm:pt>
    <dgm:pt modelId="{ACF1F5DC-05D8-4E36-ABCC-869C30672810}" type="pres">
      <dgm:prSet presAssocID="{27A541C7-BDFD-4999-B391-0FD3ACABF3C1}" presName="circ3Tx" presStyleLbl="revTx" presStyleIdx="0" presStyleCnt="0">
        <dgm:presLayoutVars>
          <dgm:chMax val="0"/>
          <dgm:chPref val="0"/>
          <dgm:bulletEnabled val="1"/>
        </dgm:presLayoutVars>
      </dgm:prSet>
      <dgm:spPr/>
      <dgm:t>
        <a:bodyPr/>
        <a:lstStyle/>
        <a:p>
          <a:endParaRPr lang="en-GB"/>
        </a:p>
      </dgm:t>
    </dgm:pt>
  </dgm:ptLst>
  <dgm:cxnLst>
    <dgm:cxn modelId="{620A0821-C2AD-4CEE-8694-2ED92FAFA4AD}" srcId="{59D07A7B-BD1B-4FF2-B24C-0686208C9B63}" destId="{F15E749B-D24D-46D6-B064-491ACB731021}" srcOrd="1" destOrd="0" parTransId="{980EEE54-5465-4084-91D1-C669052004FE}" sibTransId="{9388622E-5279-4E5E-8FC1-411E496293E2}"/>
    <dgm:cxn modelId="{09AA24A0-8688-48CC-9997-BCC2149B326B}" type="presOf" srcId="{F15E749B-D24D-46D6-B064-491ACB731021}" destId="{2918B19A-8E13-4C3B-9513-754A67F24BB0}" srcOrd="0" destOrd="0" presId="urn:microsoft.com/office/officeart/2005/8/layout/venn1"/>
    <dgm:cxn modelId="{6FE6FF69-403D-44A3-A285-2D10F6A3D5B9}" type="presOf" srcId="{27A541C7-BDFD-4999-B391-0FD3ACABF3C1}" destId="{ACF1F5DC-05D8-4E36-ABCC-869C30672810}" srcOrd="1" destOrd="0" presId="urn:microsoft.com/office/officeart/2005/8/layout/venn1"/>
    <dgm:cxn modelId="{E69E5C76-9C13-488D-9E86-6FD37F23F254}" type="presOf" srcId="{BF8E883D-7E1A-447D-95C9-77E57BC1092A}" destId="{DBC3DDF4-B3F2-4DF3-9C03-3B1F229F02B3}" srcOrd="1" destOrd="0" presId="urn:microsoft.com/office/officeart/2005/8/layout/venn1"/>
    <dgm:cxn modelId="{155FCDD8-5CAD-40FA-A56E-5F9D411E08C6}" type="presOf" srcId="{27A541C7-BDFD-4999-B391-0FD3ACABF3C1}" destId="{3642773A-9B34-4720-98DD-A82DBB786D7E}" srcOrd="0" destOrd="0" presId="urn:microsoft.com/office/officeart/2005/8/layout/venn1"/>
    <dgm:cxn modelId="{A8D20FA6-4511-45CE-B476-4B76A6988255}" type="presOf" srcId="{F15E749B-D24D-46D6-B064-491ACB731021}" destId="{2C1F393B-9FC1-413B-B8E1-F1537D77C26A}" srcOrd="1" destOrd="0" presId="urn:microsoft.com/office/officeart/2005/8/layout/venn1"/>
    <dgm:cxn modelId="{48F90AB4-88E5-48DB-930D-E4064258E2FD}" type="presOf" srcId="{59D07A7B-BD1B-4FF2-B24C-0686208C9B63}" destId="{9911786C-CC90-47B1-BE9A-4B4423B1F2BF}" srcOrd="0" destOrd="0" presId="urn:microsoft.com/office/officeart/2005/8/layout/venn1"/>
    <dgm:cxn modelId="{3B96809F-D99E-4DB4-8F17-633C6A32D76C}" srcId="{59D07A7B-BD1B-4FF2-B24C-0686208C9B63}" destId="{27A541C7-BDFD-4999-B391-0FD3ACABF3C1}" srcOrd="2" destOrd="0" parTransId="{E2BB3268-67DD-45E4-9688-22D43FBCE8DB}" sibTransId="{6AF53F56-2AD4-4AEC-AB5D-B1DB17FAD548}"/>
    <dgm:cxn modelId="{AC21DD55-6A85-4A3A-B635-CC9D41F5C4C5}" type="presOf" srcId="{BF8E883D-7E1A-447D-95C9-77E57BC1092A}" destId="{1C62B824-2F96-426E-88BB-EA2F06D79492}" srcOrd="0" destOrd="0" presId="urn:microsoft.com/office/officeart/2005/8/layout/venn1"/>
    <dgm:cxn modelId="{1230E05F-5DA6-4B45-88A8-85A3F0F8BB7A}" srcId="{59D07A7B-BD1B-4FF2-B24C-0686208C9B63}" destId="{BF8E883D-7E1A-447D-95C9-77E57BC1092A}" srcOrd="0" destOrd="0" parTransId="{D24508D1-FFA9-4BD3-AB69-35A8004A4915}" sibTransId="{0EA414A9-9C7F-47CA-974A-6B13569C5A18}"/>
    <dgm:cxn modelId="{92EF517A-F4D3-4B06-84D9-83D5FB86AFB3}" type="presParOf" srcId="{9911786C-CC90-47B1-BE9A-4B4423B1F2BF}" destId="{1C62B824-2F96-426E-88BB-EA2F06D79492}" srcOrd="0" destOrd="0" presId="urn:microsoft.com/office/officeart/2005/8/layout/venn1"/>
    <dgm:cxn modelId="{844478F2-C9C8-499F-8D44-CD5EB53E63CB}" type="presParOf" srcId="{9911786C-CC90-47B1-BE9A-4B4423B1F2BF}" destId="{DBC3DDF4-B3F2-4DF3-9C03-3B1F229F02B3}" srcOrd="1" destOrd="0" presId="urn:microsoft.com/office/officeart/2005/8/layout/venn1"/>
    <dgm:cxn modelId="{D97D584A-980F-4402-94C9-DB1D8EFA12BB}" type="presParOf" srcId="{9911786C-CC90-47B1-BE9A-4B4423B1F2BF}" destId="{2918B19A-8E13-4C3B-9513-754A67F24BB0}" srcOrd="2" destOrd="0" presId="urn:microsoft.com/office/officeart/2005/8/layout/venn1"/>
    <dgm:cxn modelId="{1F19AFCF-0A70-4410-B60D-127DB7FE5B15}" type="presParOf" srcId="{9911786C-CC90-47B1-BE9A-4B4423B1F2BF}" destId="{2C1F393B-9FC1-413B-B8E1-F1537D77C26A}" srcOrd="3" destOrd="0" presId="urn:microsoft.com/office/officeart/2005/8/layout/venn1"/>
    <dgm:cxn modelId="{0D2B706B-BF79-45D6-8238-CFDE22B7CCE0}" type="presParOf" srcId="{9911786C-CC90-47B1-BE9A-4B4423B1F2BF}" destId="{3642773A-9B34-4720-98DD-A82DBB786D7E}" srcOrd="4" destOrd="0" presId="urn:microsoft.com/office/officeart/2005/8/layout/venn1"/>
    <dgm:cxn modelId="{D171B6CF-CC47-47AC-805B-4D76943311E5}" type="presParOf" srcId="{9911786C-CC90-47B1-BE9A-4B4423B1F2BF}" destId="{ACF1F5DC-05D8-4E36-ABCC-869C3067281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07A7B-BD1B-4FF2-B24C-0686208C9B63}" type="doc">
      <dgm:prSet loTypeId="urn:microsoft.com/office/officeart/2005/8/layout/venn1" loCatId="relationship" qsTypeId="urn:microsoft.com/office/officeart/2005/8/quickstyle/simple1" qsCatId="simple" csTypeId="urn:microsoft.com/office/officeart/2005/8/colors/colorful3" csCatId="colorful" phldr="1"/>
      <dgm:spPr/>
    </dgm:pt>
    <dgm:pt modelId="{BF8E883D-7E1A-447D-95C9-77E57BC1092A}">
      <dgm:prSet phldrT="[Text]" custT="1"/>
      <dgm:spPr/>
      <dgm:t>
        <a:bodyPr/>
        <a:lstStyle/>
        <a:p>
          <a:r>
            <a:rPr lang="en-GB" sz="1600" b="1" dirty="0" smtClean="0"/>
            <a:t>Family</a:t>
          </a:r>
          <a:endParaRPr lang="en-GB" sz="1600" b="1" dirty="0"/>
        </a:p>
      </dgm:t>
    </dgm:pt>
    <dgm:pt modelId="{D24508D1-FFA9-4BD3-AB69-35A8004A4915}" type="parTrans" cxnId="{1230E05F-5DA6-4B45-88A8-85A3F0F8BB7A}">
      <dgm:prSet/>
      <dgm:spPr/>
      <dgm:t>
        <a:bodyPr/>
        <a:lstStyle/>
        <a:p>
          <a:endParaRPr lang="en-GB"/>
        </a:p>
      </dgm:t>
    </dgm:pt>
    <dgm:pt modelId="{0EA414A9-9C7F-47CA-974A-6B13569C5A18}" type="sibTrans" cxnId="{1230E05F-5DA6-4B45-88A8-85A3F0F8BB7A}">
      <dgm:prSet/>
      <dgm:spPr/>
      <dgm:t>
        <a:bodyPr/>
        <a:lstStyle/>
        <a:p>
          <a:endParaRPr lang="en-GB"/>
        </a:p>
      </dgm:t>
    </dgm:pt>
    <dgm:pt modelId="{F15E749B-D24D-46D6-B064-491ACB731021}">
      <dgm:prSet phldrT="[Text]" custT="1"/>
      <dgm:spPr/>
      <dgm:t>
        <a:bodyPr/>
        <a:lstStyle/>
        <a:p>
          <a:r>
            <a:rPr lang="en-GB" sz="1600" b="1" dirty="0" smtClean="0"/>
            <a:t>Community</a:t>
          </a:r>
          <a:endParaRPr lang="en-GB" sz="1600" b="1" dirty="0"/>
        </a:p>
      </dgm:t>
    </dgm:pt>
    <dgm:pt modelId="{980EEE54-5465-4084-91D1-C669052004FE}" type="parTrans" cxnId="{620A0821-C2AD-4CEE-8694-2ED92FAFA4AD}">
      <dgm:prSet/>
      <dgm:spPr/>
      <dgm:t>
        <a:bodyPr/>
        <a:lstStyle/>
        <a:p>
          <a:endParaRPr lang="en-GB"/>
        </a:p>
      </dgm:t>
    </dgm:pt>
    <dgm:pt modelId="{9388622E-5279-4E5E-8FC1-411E496293E2}" type="sibTrans" cxnId="{620A0821-C2AD-4CEE-8694-2ED92FAFA4AD}">
      <dgm:prSet/>
      <dgm:spPr/>
      <dgm:t>
        <a:bodyPr/>
        <a:lstStyle/>
        <a:p>
          <a:endParaRPr lang="en-GB"/>
        </a:p>
      </dgm:t>
    </dgm:pt>
    <dgm:pt modelId="{27A541C7-BDFD-4999-B391-0FD3ACABF3C1}">
      <dgm:prSet phldrT="[Text]" custT="1"/>
      <dgm:spPr/>
      <dgm:t>
        <a:bodyPr/>
        <a:lstStyle/>
        <a:p>
          <a:r>
            <a:rPr lang="en-GB" sz="1600" b="1" dirty="0" smtClean="0"/>
            <a:t>School</a:t>
          </a:r>
          <a:endParaRPr lang="en-GB" sz="1600" b="1" dirty="0"/>
        </a:p>
      </dgm:t>
    </dgm:pt>
    <dgm:pt modelId="{E2BB3268-67DD-45E4-9688-22D43FBCE8DB}" type="parTrans" cxnId="{3B96809F-D99E-4DB4-8F17-633C6A32D76C}">
      <dgm:prSet/>
      <dgm:spPr/>
      <dgm:t>
        <a:bodyPr/>
        <a:lstStyle/>
        <a:p>
          <a:endParaRPr lang="en-GB"/>
        </a:p>
      </dgm:t>
    </dgm:pt>
    <dgm:pt modelId="{6AF53F56-2AD4-4AEC-AB5D-B1DB17FAD548}" type="sibTrans" cxnId="{3B96809F-D99E-4DB4-8F17-633C6A32D76C}">
      <dgm:prSet/>
      <dgm:spPr/>
      <dgm:t>
        <a:bodyPr/>
        <a:lstStyle/>
        <a:p>
          <a:endParaRPr lang="en-GB"/>
        </a:p>
      </dgm:t>
    </dgm:pt>
    <dgm:pt modelId="{9911786C-CC90-47B1-BE9A-4B4423B1F2BF}" type="pres">
      <dgm:prSet presAssocID="{59D07A7B-BD1B-4FF2-B24C-0686208C9B63}" presName="compositeShape" presStyleCnt="0">
        <dgm:presLayoutVars>
          <dgm:chMax val="7"/>
          <dgm:dir/>
          <dgm:resizeHandles val="exact"/>
        </dgm:presLayoutVars>
      </dgm:prSet>
      <dgm:spPr/>
    </dgm:pt>
    <dgm:pt modelId="{1C62B824-2F96-426E-88BB-EA2F06D79492}" type="pres">
      <dgm:prSet presAssocID="{BF8E883D-7E1A-447D-95C9-77E57BC1092A}" presName="circ1" presStyleLbl="vennNode1" presStyleIdx="0" presStyleCnt="3" custScaleX="100083" custScaleY="100083" custLinFactNeighborX="2756" custLinFactNeighborY="5251"/>
      <dgm:spPr/>
      <dgm:t>
        <a:bodyPr/>
        <a:lstStyle/>
        <a:p>
          <a:endParaRPr lang="en-GB"/>
        </a:p>
      </dgm:t>
    </dgm:pt>
    <dgm:pt modelId="{DBC3DDF4-B3F2-4DF3-9C03-3B1F229F02B3}" type="pres">
      <dgm:prSet presAssocID="{BF8E883D-7E1A-447D-95C9-77E57BC1092A}" presName="circ1Tx" presStyleLbl="revTx" presStyleIdx="0" presStyleCnt="0">
        <dgm:presLayoutVars>
          <dgm:chMax val="0"/>
          <dgm:chPref val="0"/>
          <dgm:bulletEnabled val="1"/>
        </dgm:presLayoutVars>
      </dgm:prSet>
      <dgm:spPr/>
      <dgm:t>
        <a:bodyPr/>
        <a:lstStyle/>
        <a:p>
          <a:endParaRPr lang="en-GB"/>
        </a:p>
      </dgm:t>
    </dgm:pt>
    <dgm:pt modelId="{2918B19A-8E13-4C3B-9513-754A67F24BB0}" type="pres">
      <dgm:prSet presAssocID="{F15E749B-D24D-46D6-B064-491ACB731021}" presName="circ2" presStyleLbl="vennNode1" presStyleIdx="1" presStyleCnt="3" custScaleX="100083" custScaleY="100083" custLinFactNeighborX="21" custLinFactNeighborY="-11857"/>
      <dgm:spPr/>
      <dgm:t>
        <a:bodyPr/>
        <a:lstStyle/>
        <a:p>
          <a:endParaRPr lang="en-GB"/>
        </a:p>
      </dgm:t>
    </dgm:pt>
    <dgm:pt modelId="{2C1F393B-9FC1-413B-B8E1-F1537D77C26A}" type="pres">
      <dgm:prSet presAssocID="{F15E749B-D24D-46D6-B064-491ACB731021}" presName="circ2Tx" presStyleLbl="revTx" presStyleIdx="0" presStyleCnt="0">
        <dgm:presLayoutVars>
          <dgm:chMax val="0"/>
          <dgm:chPref val="0"/>
          <dgm:bulletEnabled val="1"/>
        </dgm:presLayoutVars>
      </dgm:prSet>
      <dgm:spPr/>
      <dgm:t>
        <a:bodyPr/>
        <a:lstStyle/>
        <a:p>
          <a:endParaRPr lang="en-GB"/>
        </a:p>
      </dgm:t>
    </dgm:pt>
    <dgm:pt modelId="{3642773A-9B34-4720-98DD-A82DBB786D7E}" type="pres">
      <dgm:prSet presAssocID="{27A541C7-BDFD-4999-B391-0FD3ACABF3C1}" presName="circ3" presStyleLbl="vennNode1" presStyleIdx="2" presStyleCnt="3" custScaleX="100083" custScaleY="100083" custLinFactNeighborX="8672" custLinFactNeighborY="-10877"/>
      <dgm:spPr/>
      <dgm:t>
        <a:bodyPr/>
        <a:lstStyle/>
        <a:p>
          <a:endParaRPr lang="en-GB"/>
        </a:p>
      </dgm:t>
    </dgm:pt>
    <dgm:pt modelId="{ACF1F5DC-05D8-4E36-ABCC-869C30672810}" type="pres">
      <dgm:prSet presAssocID="{27A541C7-BDFD-4999-B391-0FD3ACABF3C1}" presName="circ3Tx" presStyleLbl="revTx" presStyleIdx="0" presStyleCnt="0">
        <dgm:presLayoutVars>
          <dgm:chMax val="0"/>
          <dgm:chPref val="0"/>
          <dgm:bulletEnabled val="1"/>
        </dgm:presLayoutVars>
      </dgm:prSet>
      <dgm:spPr/>
      <dgm:t>
        <a:bodyPr/>
        <a:lstStyle/>
        <a:p>
          <a:endParaRPr lang="en-GB"/>
        </a:p>
      </dgm:t>
    </dgm:pt>
  </dgm:ptLst>
  <dgm:cxnLst>
    <dgm:cxn modelId="{6D416834-ECCB-46B8-BA4C-C684D7BF4CAA}" type="presOf" srcId="{59D07A7B-BD1B-4FF2-B24C-0686208C9B63}" destId="{9911786C-CC90-47B1-BE9A-4B4423B1F2BF}" srcOrd="0" destOrd="0" presId="urn:microsoft.com/office/officeart/2005/8/layout/venn1"/>
    <dgm:cxn modelId="{7BBAE545-4266-4573-AEC7-2E97D5855CCC}" type="presOf" srcId="{27A541C7-BDFD-4999-B391-0FD3ACABF3C1}" destId="{3642773A-9B34-4720-98DD-A82DBB786D7E}" srcOrd="0" destOrd="0" presId="urn:microsoft.com/office/officeart/2005/8/layout/venn1"/>
    <dgm:cxn modelId="{3B96809F-D99E-4DB4-8F17-633C6A32D76C}" srcId="{59D07A7B-BD1B-4FF2-B24C-0686208C9B63}" destId="{27A541C7-BDFD-4999-B391-0FD3ACABF3C1}" srcOrd="2" destOrd="0" parTransId="{E2BB3268-67DD-45E4-9688-22D43FBCE8DB}" sibTransId="{6AF53F56-2AD4-4AEC-AB5D-B1DB17FAD548}"/>
    <dgm:cxn modelId="{1230E05F-5DA6-4B45-88A8-85A3F0F8BB7A}" srcId="{59D07A7B-BD1B-4FF2-B24C-0686208C9B63}" destId="{BF8E883D-7E1A-447D-95C9-77E57BC1092A}" srcOrd="0" destOrd="0" parTransId="{D24508D1-FFA9-4BD3-AB69-35A8004A4915}" sibTransId="{0EA414A9-9C7F-47CA-974A-6B13569C5A18}"/>
    <dgm:cxn modelId="{9B7D4B1A-6BEB-4503-8D51-4A9ADFAC88CB}" type="presOf" srcId="{BF8E883D-7E1A-447D-95C9-77E57BC1092A}" destId="{1C62B824-2F96-426E-88BB-EA2F06D79492}" srcOrd="0" destOrd="0" presId="urn:microsoft.com/office/officeart/2005/8/layout/venn1"/>
    <dgm:cxn modelId="{256F1559-A19C-44AE-9133-658640AA408C}" type="presOf" srcId="{F15E749B-D24D-46D6-B064-491ACB731021}" destId="{2C1F393B-9FC1-413B-B8E1-F1537D77C26A}" srcOrd="1" destOrd="0" presId="urn:microsoft.com/office/officeart/2005/8/layout/venn1"/>
    <dgm:cxn modelId="{A4FB7D6D-DE95-4B6E-BF34-989AD474FF52}" type="presOf" srcId="{BF8E883D-7E1A-447D-95C9-77E57BC1092A}" destId="{DBC3DDF4-B3F2-4DF3-9C03-3B1F229F02B3}" srcOrd="1" destOrd="0" presId="urn:microsoft.com/office/officeart/2005/8/layout/venn1"/>
    <dgm:cxn modelId="{8AA6F807-DEC0-4661-AEF4-00F3B5D75382}" type="presOf" srcId="{F15E749B-D24D-46D6-B064-491ACB731021}" destId="{2918B19A-8E13-4C3B-9513-754A67F24BB0}" srcOrd="0" destOrd="0" presId="urn:microsoft.com/office/officeart/2005/8/layout/venn1"/>
    <dgm:cxn modelId="{31886E15-C8D7-469F-A2A7-6634527D2B84}" type="presOf" srcId="{27A541C7-BDFD-4999-B391-0FD3ACABF3C1}" destId="{ACF1F5DC-05D8-4E36-ABCC-869C30672810}" srcOrd="1" destOrd="0" presId="urn:microsoft.com/office/officeart/2005/8/layout/venn1"/>
    <dgm:cxn modelId="{620A0821-C2AD-4CEE-8694-2ED92FAFA4AD}" srcId="{59D07A7B-BD1B-4FF2-B24C-0686208C9B63}" destId="{F15E749B-D24D-46D6-B064-491ACB731021}" srcOrd="1" destOrd="0" parTransId="{980EEE54-5465-4084-91D1-C669052004FE}" sibTransId="{9388622E-5279-4E5E-8FC1-411E496293E2}"/>
    <dgm:cxn modelId="{ABFB41B5-5216-42D8-885E-ED94AFE60421}" type="presParOf" srcId="{9911786C-CC90-47B1-BE9A-4B4423B1F2BF}" destId="{1C62B824-2F96-426E-88BB-EA2F06D79492}" srcOrd="0" destOrd="0" presId="urn:microsoft.com/office/officeart/2005/8/layout/venn1"/>
    <dgm:cxn modelId="{6CE368A5-B129-431F-8608-42967FD1B47D}" type="presParOf" srcId="{9911786C-CC90-47B1-BE9A-4B4423B1F2BF}" destId="{DBC3DDF4-B3F2-4DF3-9C03-3B1F229F02B3}" srcOrd="1" destOrd="0" presId="urn:microsoft.com/office/officeart/2005/8/layout/venn1"/>
    <dgm:cxn modelId="{B875A5F1-EEBF-4343-B38A-AF925B087C5B}" type="presParOf" srcId="{9911786C-CC90-47B1-BE9A-4B4423B1F2BF}" destId="{2918B19A-8E13-4C3B-9513-754A67F24BB0}" srcOrd="2" destOrd="0" presId="urn:microsoft.com/office/officeart/2005/8/layout/venn1"/>
    <dgm:cxn modelId="{0313172D-16C8-45FE-B0A1-F4B6B58C3593}" type="presParOf" srcId="{9911786C-CC90-47B1-BE9A-4B4423B1F2BF}" destId="{2C1F393B-9FC1-413B-B8E1-F1537D77C26A}" srcOrd="3" destOrd="0" presId="urn:microsoft.com/office/officeart/2005/8/layout/venn1"/>
    <dgm:cxn modelId="{40F96AF0-BDE8-4775-8370-2CA93669F5B9}" type="presParOf" srcId="{9911786C-CC90-47B1-BE9A-4B4423B1F2BF}" destId="{3642773A-9B34-4720-98DD-A82DBB786D7E}" srcOrd="4" destOrd="0" presId="urn:microsoft.com/office/officeart/2005/8/layout/venn1"/>
    <dgm:cxn modelId="{C882DFF8-2F9B-4418-B5FE-416FBA543919}" type="presParOf" srcId="{9911786C-CC90-47B1-BE9A-4B4423B1F2BF}" destId="{ACF1F5DC-05D8-4E36-ABCC-869C3067281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sz="quarter" idx="1"/>
          </p:nvPr>
        </p:nvSpPr>
        <p:spPr>
          <a:xfrm>
            <a:off x="5631791" y="0"/>
            <a:ext cx="4308423" cy="721077"/>
          </a:xfrm>
          <a:prstGeom prst="rect">
            <a:avLst/>
          </a:prstGeom>
        </p:spPr>
        <p:txBody>
          <a:bodyPr vert="horz" lIns="132698" tIns="66349" rIns="132698" bIns="66349" rtlCol="0"/>
          <a:lstStyle>
            <a:lvl1pPr algn="r">
              <a:defRPr sz="1700"/>
            </a:lvl1pPr>
          </a:lstStyle>
          <a:p>
            <a:fld id="{DB577780-4360-452E-B671-C3AC3C9EECB7}" type="datetimeFigureOut">
              <a:rPr lang="en-GB" smtClean="0"/>
              <a:t>07/11/2014</a:t>
            </a:fld>
            <a:endParaRPr lang="en-GB"/>
          </a:p>
        </p:txBody>
      </p:sp>
      <p:sp>
        <p:nvSpPr>
          <p:cNvPr id="4" name="Footer Placeholder 3"/>
          <p:cNvSpPr>
            <a:spLocks noGrp="1"/>
          </p:cNvSpPr>
          <p:nvPr>
            <p:ph type="ftr" sz="quarter" idx="2"/>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5" name="Slide Number Placeholder 4"/>
          <p:cNvSpPr>
            <a:spLocks noGrp="1"/>
          </p:cNvSpPr>
          <p:nvPr>
            <p:ph type="sldNum" sz="quarter" idx="3"/>
          </p:nvPr>
        </p:nvSpPr>
        <p:spPr>
          <a:xfrm>
            <a:off x="5631791" y="13650563"/>
            <a:ext cx="4308423" cy="721076"/>
          </a:xfrm>
          <a:prstGeom prst="rect">
            <a:avLst/>
          </a:prstGeom>
        </p:spPr>
        <p:txBody>
          <a:bodyPr vert="horz" lIns="132698" tIns="66349" rIns="132698" bIns="66349" rtlCol="0" anchor="b"/>
          <a:lstStyle>
            <a:lvl1pPr algn="r">
              <a:defRPr sz="1700"/>
            </a:lvl1pPr>
          </a:lstStyle>
          <a:p>
            <a:fld id="{DC0FC299-4081-4756-9E1C-8913F345B031}" type="slidenum">
              <a:rPr lang="en-GB" smtClean="0"/>
              <a:t>‹#›</a:t>
            </a:fld>
            <a:endParaRPr lang="en-GB"/>
          </a:p>
        </p:txBody>
      </p:sp>
    </p:spTree>
    <p:extLst>
      <p:ext uri="{BB962C8B-B14F-4D97-AF65-F5344CB8AC3E}">
        <p14:creationId xmlns:p14="http://schemas.microsoft.com/office/powerpoint/2010/main" val="1107163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721077"/>
          </a:xfrm>
          <a:prstGeom prst="rect">
            <a:avLst/>
          </a:prstGeom>
        </p:spPr>
        <p:txBody>
          <a:bodyPr vert="horz" lIns="132698" tIns="66349" rIns="132698" bIns="66349" rtlCol="0"/>
          <a:lstStyle>
            <a:lvl1pPr algn="l">
              <a:defRPr sz="1700"/>
            </a:lvl1pPr>
          </a:lstStyle>
          <a:p>
            <a:endParaRPr lang="en-GB"/>
          </a:p>
        </p:txBody>
      </p:sp>
      <p:sp>
        <p:nvSpPr>
          <p:cNvPr id="3" name="Date Placeholder 2"/>
          <p:cNvSpPr>
            <a:spLocks noGrp="1"/>
          </p:cNvSpPr>
          <p:nvPr>
            <p:ph type="dt" idx="1"/>
          </p:nvPr>
        </p:nvSpPr>
        <p:spPr>
          <a:xfrm>
            <a:off x="5631791" y="0"/>
            <a:ext cx="4308423" cy="721077"/>
          </a:xfrm>
          <a:prstGeom prst="rect">
            <a:avLst/>
          </a:prstGeom>
        </p:spPr>
        <p:txBody>
          <a:bodyPr vert="horz" lIns="132698" tIns="66349" rIns="132698" bIns="66349" rtlCol="0"/>
          <a:lstStyle>
            <a:lvl1pPr algn="r">
              <a:defRPr sz="1700"/>
            </a:lvl1pPr>
          </a:lstStyle>
          <a:p>
            <a:fld id="{D3CAB41A-1F30-40A3-B0A1-B652C21640EA}" type="datetimeFigureOut">
              <a:rPr lang="en-GB" smtClean="0"/>
              <a:t>07/11/2014</a:t>
            </a:fld>
            <a:endParaRPr lang="en-GB"/>
          </a:p>
        </p:txBody>
      </p:sp>
      <p:sp>
        <p:nvSpPr>
          <p:cNvPr id="4" name="Slide Image Placeholder 3"/>
          <p:cNvSpPr>
            <a:spLocks noGrp="1" noRot="1" noChangeAspect="1"/>
          </p:cNvSpPr>
          <p:nvPr>
            <p:ph type="sldImg" idx="2"/>
          </p:nvPr>
        </p:nvSpPr>
        <p:spPr>
          <a:xfrm>
            <a:off x="1736725" y="1797050"/>
            <a:ext cx="6469063" cy="4851400"/>
          </a:xfrm>
          <a:prstGeom prst="rect">
            <a:avLst/>
          </a:prstGeom>
          <a:noFill/>
          <a:ln w="12700">
            <a:solidFill>
              <a:prstClr val="black"/>
            </a:solidFill>
          </a:ln>
        </p:spPr>
        <p:txBody>
          <a:bodyPr vert="horz" lIns="132698" tIns="66349" rIns="132698" bIns="66349" rtlCol="0" anchor="ctr"/>
          <a:lstStyle/>
          <a:p>
            <a:endParaRPr lang="en-GB"/>
          </a:p>
        </p:txBody>
      </p:sp>
      <p:sp>
        <p:nvSpPr>
          <p:cNvPr id="5" name="Notes Placeholder 4"/>
          <p:cNvSpPr>
            <a:spLocks noGrp="1"/>
          </p:cNvSpPr>
          <p:nvPr>
            <p:ph type="body" sz="quarter" idx="3"/>
          </p:nvPr>
        </p:nvSpPr>
        <p:spPr>
          <a:xfrm>
            <a:off x="994252" y="6916352"/>
            <a:ext cx="7954010" cy="5658832"/>
          </a:xfrm>
          <a:prstGeom prst="rect">
            <a:avLst/>
          </a:prstGeom>
        </p:spPr>
        <p:txBody>
          <a:bodyPr vert="horz" lIns="132698" tIns="66349" rIns="132698" bIns="663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50563"/>
            <a:ext cx="4308423" cy="721076"/>
          </a:xfrm>
          <a:prstGeom prst="rect">
            <a:avLst/>
          </a:prstGeom>
        </p:spPr>
        <p:txBody>
          <a:bodyPr vert="horz" lIns="132698" tIns="66349" rIns="132698" bIns="66349" rtlCol="0" anchor="b"/>
          <a:lstStyle>
            <a:lvl1pPr algn="l">
              <a:defRPr sz="1700"/>
            </a:lvl1pPr>
          </a:lstStyle>
          <a:p>
            <a:endParaRPr lang="en-GB"/>
          </a:p>
        </p:txBody>
      </p:sp>
      <p:sp>
        <p:nvSpPr>
          <p:cNvPr id="7" name="Slide Number Placeholder 6"/>
          <p:cNvSpPr>
            <a:spLocks noGrp="1"/>
          </p:cNvSpPr>
          <p:nvPr>
            <p:ph type="sldNum" sz="quarter" idx="5"/>
          </p:nvPr>
        </p:nvSpPr>
        <p:spPr>
          <a:xfrm>
            <a:off x="5631791" y="13650563"/>
            <a:ext cx="4308423" cy="721076"/>
          </a:xfrm>
          <a:prstGeom prst="rect">
            <a:avLst/>
          </a:prstGeom>
        </p:spPr>
        <p:txBody>
          <a:bodyPr vert="horz" lIns="132698" tIns="66349" rIns="132698" bIns="66349" rtlCol="0" anchor="b"/>
          <a:lstStyle>
            <a:lvl1pPr algn="r">
              <a:defRPr sz="1700"/>
            </a:lvl1pPr>
          </a:lstStyle>
          <a:p>
            <a:fld id="{E85728A2-844A-4938-B3F7-7FB85FB8AE75}" type="slidenum">
              <a:rPr lang="en-GB" smtClean="0"/>
              <a:t>‹#›</a:t>
            </a:fld>
            <a:endParaRPr lang="en-GB"/>
          </a:p>
        </p:txBody>
      </p:sp>
    </p:spTree>
    <p:extLst>
      <p:ext uri="{BB962C8B-B14F-4D97-AF65-F5344CB8AC3E}">
        <p14:creationId xmlns:p14="http://schemas.microsoft.com/office/powerpoint/2010/main" val="227922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235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775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03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3161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783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745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08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215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7759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647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54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919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969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548341"/>
            <a:ext cx="9144000" cy="5121019"/>
          </a:xfrm>
          <a:prstGeom prst="rect">
            <a:avLst/>
          </a:prstGeom>
          <a:noFill/>
          <a:ln w="9525">
            <a:noFill/>
            <a:miter lim="800000"/>
            <a:headEnd/>
            <a:tailEnd/>
          </a:ln>
        </p:spPr>
      </p:pic>
      <p:pic>
        <p:nvPicPr>
          <p:cNvPr id="8"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2404533"/>
            <a:ext cx="1143000" cy="524933"/>
          </a:xfrm>
          <a:prstGeom prst="rect">
            <a:avLst/>
          </a:prstGeom>
          <a:noFill/>
          <a:ln w="9525">
            <a:noFill/>
            <a:miter lim="800000"/>
            <a:headEnd/>
            <a:tailEnd/>
          </a:ln>
        </p:spPr>
      </p:pic>
      <p:pic>
        <p:nvPicPr>
          <p:cNvPr id="9"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3258607"/>
            <a:ext cx="1143000" cy="524933"/>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3934" y="4029073"/>
            <a:ext cx="1143000" cy="524933"/>
          </a:xfrm>
          <a:prstGeom prst="rect">
            <a:avLst/>
          </a:prstGeom>
          <a:noFill/>
          <a:ln w="9525">
            <a:noFill/>
            <a:miter lim="800000"/>
            <a:headEnd/>
            <a:tailEnd/>
          </a:ln>
        </p:spPr>
      </p:pic>
    </p:spTree>
    <p:extLst>
      <p:ext uri="{BB962C8B-B14F-4D97-AF65-F5344CB8AC3E}">
        <p14:creationId xmlns:p14="http://schemas.microsoft.com/office/powerpoint/2010/main" val="59290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7611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691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3611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21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F42F48C-B361-433A-A19A-B6334154263D}" type="datetimeFigureOut">
              <a:rPr lang="en-US"/>
              <a:pPr>
                <a:defRPr/>
              </a:pPr>
              <a:t>11/7/2014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4D06349-E92F-4F32-8F58-415752AF60F4}" type="slidenum">
              <a:rPr lang="en-US"/>
              <a:pPr>
                <a:defRPr/>
              </a:pPr>
              <a:t>‹#›</a:t>
            </a:fld>
            <a:endParaRPr lang="en-US"/>
          </a:p>
        </p:txBody>
      </p:sp>
    </p:spTree>
    <p:extLst>
      <p:ext uri="{BB962C8B-B14F-4D97-AF65-F5344CB8AC3E}">
        <p14:creationId xmlns:p14="http://schemas.microsoft.com/office/powerpoint/2010/main" val="111796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0D1804-7211-4396-971C-32BEFC638101}" type="datetimeFigureOut">
              <a:rPr lang="en-US"/>
              <a:pPr>
                <a:defRPr/>
              </a:pPr>
              <a:t>11/7/2014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24867C5-FEE6-455C-8E09-A18B423ED944}" type="slidenum">
              <a:rPr lang="en-US"/>
              <a:pPr>
                <a:defRPr/>
              </a:pPr>
              <a:t>‹#›</a:t>
            </a:fld>
            <a:endParaRPr lang="en-US"/>
          </a:p>
        </p:txBody>
      </p:sp>
    </p:spTree>
    <p:extLst>
      <p:ext uri="{BB962C8B-B14F-4D97-AF65-F5344CB8AC3E}">
        <p14:creationId xmlns:p14="http://schemas.microsoft.com/office/powerpoint/2010/main" val="2982966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6958615-EBEF-471A-BE65-11313F76BD0F}" type="datetimeFigureOut">
              <a:rPr lang="en-US"/>
              <a:pPr>
                <a:defRPr/>
              </a:pPr>
              <a:t>11/7/2014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988E749-AEF2-49ED-8636-DC9B7C104F53}" type="slidenum">
              <a:rPr lang="en-US"/>
              <a:pPr>
                <a:defRPr/>
              </a:pPr>
              <a:t>‹#›</a:t>
            </a:fld>
            <a:endParaRPr lang="en-US"/>
          </a:p>
        </p:txBody>
      </p:sp>
    </p:spTree>
    <p:extLst>
      <p:ext uri="{BB962C8B-B14F-4D97-AF65-F5344CB8AC3E}">
        <p14:creationId xmlns:p14="http://schemas.microsoft.com/office/powerpoint/2010/main" val="159714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AAE6863-8E04-4053-91E0-91B7AFCC88F2}" type="datetimeFigureOut">
              <a:rPr lang="en-US"/>
              <a:pPr>
                <a:defRPr/>
              </a:pPr>
              <a:t>11/7/2014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4DBABB1-D503-43ED-911B-9B8F62A1C363}" type="slidenum">
              <a:rPr lang="en-US"/>
              <a:pPr>
                <a:defRPr/>
              </a:pPr>
              <a:t>‹#›</a:t>
            </a:fld>
            <a:endParaRPr lang="en-US"/>
          </a:p>
        </p:txBody>
      </p:sp>
    </p:spTree>
    <p:extLst>
      <p:ext uri="{BB962C8B-B14F-4D97-AF65-F5344CB8AC3E}">
        <p14:creationId xmlns:p14="http://schemas.microsoft.com/office/powerpoint/2010/main" val="1403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348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8CFAF22-05DD-4E52-BAFC-F88C51FD25B4}" type="datetimeFigureOut">
              <a:rPr lang="en-US"/>
              <a:pPr>
                <a:defRPr/>
              </a:pPr>
              <a:t>11/7/2014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D0A2A30-4CDC-43C0-BD0D-6E1C4A3231A3}" type="slidenum">
              <a:rPr lang="en-US"/>
              <a:pPr>
                <a:defRPr/>
              </a:pPr>
              <a:t>‹#›</a:t>
            </a:fld>
            <a:endParaRPr lang="en-US"/>
          </a:p>
        </p:txBody>
      </p:sp>
    </p:spTree>
    <p:extLst>
      <p:ext uri="{BB962C8B-B14F-4D97-AF65-F5344CB8AC3E}">
        <p14:creationId xmlns:p14="http://schemas.microsoft.com/office/powerpoint/2010/main" val="3360729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46448D-6FDA-4351-B109-DFD0EB52BEF0}" type="datetimeFigureOut">
              <a:rPr lang="en-US"/>
              <a:pPr>
                <a:defRPr/>
              </a:pPr>
              <a:t>11/7/2014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70C949C-A344-4CA3-B0D6-A76095428E92}" type="slidenum">
              <a:rPr lang="en-US"/>
              <a:pPr>
                <a:defRPr/>
              </a:pPr>
              <a:t>‹#›</a:t>
            </a:fld>
            <a:endParaRPr lang="en-US"/>
          </a:p>
        </p:txBody>
      </p:sp>
    </p:spTree>
    <p:extLst>
      <p:ext uri="{BB962C8B-B14F-4D97-AF65-F5344CB8AC3E}">
        <p14:creationId xmlns:p14="http://schemas.microsoft.com/office/powerpoint/2010/main" val="2073158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E141-68CD-49F2-A2A6-4C8D8D21C2E3}" type="datetimeFigureOut">
              <a:rPr lang="en-US"/>
              <a:pPr>
                <a:defRPr/>
              </a:pPr>
              <a:t>11/7/2014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8405FB-5C7D-4B35-885D-2F2950598068}" type="slidenum">
              <a:rPr lang="en-US"/>
              <a:pPr>
                <a:defRPr/>
              </a:pPr>
              <a:t>‹#›</a:t>
            </a:fld>
            <a:endParaRPr lang="en-US"/>
          </a:p>
        </p:txBody>
      </p:sp>
    </p:spTree>
    <p:extLst>
      <p:ext uri="{BB962C8B-B14F-4D97-AF65-F5344CB8AC3E}">
        <p14:creationId xmlns:p14="http://schemas.microsoft.com/office/powerpoint/2010/main" val="47061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639E93D-0BF4-457F-9A77-E7B891D22D91}" type="datetimeFigureOut">
              <a:rPr lang="en-US"/>
              <a:pPr>
                <a:defRPr/>
              </a:pPr>
              <a:t>11/7/2014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B063351-0E77-4AED-9754-9005C66ACEAE}" type="slidenum">
              <a:rPr lang="en-US"/>
              <a:pPr>
                <a:defRPr/>
              </a:pPr>
              <a:t>‹#›</a:t>
            </a:fld>
            <a:endParaRPr lang="en-US"/>
          </a:p>
        </p:txBody>
      </p:sp>
    </p:spTree>
    <p:extLst>
      <p:ext uri="{BB962C8B-B14F-4D97-AF65-F5344CB8AC3E}">
        <p14:creationId xmlns:p14="http://schemas.microsoft.com/office/powerpoint/2010/main" val="346036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D51F85-03B3-42DB-B8B0-660D4739158D}" type="datetimeFigureOut">
              <a:rPr lang="en-US"/>
              <a:pPr>
                <a:defRPr/>
              </a:pPr>
              <a:t>11/7/2014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4C7D3C4-8C4F-413A-B513-6F3C1DA43816}" type="slidenum">
              <a:rPr lang="en-US"/>
              <a:pPr>
                <a:defRPr/>
              </a:pPr>
              <a:t>‹#›</a:t>
            </a:fld>
            <a:endParaRPr lang="en-US"/>
          </a:p>
        </p:txBody>
      </p:sp>
    </p:spTree>
    <p:extLst>
      <p:ext uri="{BB962C8B-B14F-4D97-AF65-F5344CB8AC3E}">
        <p14:creationId xmlns:p14="http://schemas.microsoft.com/office/powerpoint/2010/main" val="869427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C50C8E8-F246-46B6-9E9B-EA665A4C8BED}" type="datetimeFigureOut">
              <a:rPr lang="en-US"/>
              <a:pPr>
                <a:defRPr/>
              </a:pPr>
              <a:t>11/7/2014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DCECBB-6534-4CED-89F8-A93027DD7AD9}" type="slidenum">
              <a:rPr lang="en-US"/>
              <a:pPr>
                <a:defRPr/>
              </a:pPr>
              <a:t>‹#›</a:t>
            </a:fld>
            <a:endParaRPr lang="en-US"/>
          </a:p>
        </p:txBody>
      </p:sp>
    </p:spTree>
    <p:extLst>
      <p:ext uri="{BB962C8B-B14F-4D97-AF65-F5344CB8AC3E}">
        <p14:creationId xmlns:p14="http://schemas.microsoft.com/office/powerpoint/2010/main" val="690951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D3E85BF-CFEC-453C-9033-3C2A33B6C252}" type="datetimeFigureOut">
              <a:rPr lang="en-US"/>
              <a:pPr>
                <a:defRPr/>
              </a:pPr>
              <a:t>11/7/2014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933A14-DD23-4EAD-947F-7064EC31A32A}" type="slidenum">
              <a:rPr lang="en-US"/>
              <a:pPr>
                <a:defRPr/>
              </a:pPr>
              <a:t>‹#›</a:t>
            </a:fld>
            <a:endParaRPr lang="en-US"/>
          </a:p>
        </p:txBody>
      </p:sp>
    </p:spTree>
    <p:extLst>
      <p:ext uri="{BB962C8B-B14F-4D97-AF65-F5344CB8AC3E}">
        <p14:creationId xmlns:p14="http://schemas.microsoft.com/office/powerpoint/2010/main" val="137401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09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69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158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4544" y="0"/>
            <a:ext cx="7443237" cy="6857999"/>
          </a:xfrm>
          <a:prstGeom prst="rect">
            <a:avLst/>
          </a:prstGeom>
          <a:noFill/>
          <a:ln w="9525">
            <a:noFill/>
            <a:miter lim="800000"/>
            <a:headEnd/>
            <a:tailEnd/>
          </a:ln>
          <a:effectLst/>
        </p:spPr>
      </p:pic>
      <p:sp>
        <p:nvSpPr>
          <p:cNvPr id="7" name="Text Box 3"/>
          <p:cNvSpPr txBox="1">
            <a:spLocks noChangeArrowheads="1"/>
          </p:cNvSpPr>
          <p:nvPr userDrawn="1"/>
        </p:nvSpPr>
        <p:spPr bwMode="auto">
          <a:xfrm>
            <a:off x="5238750" y="27856"/>
            <a:ext cx="3871922" cy="1384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buClrTx/>
              <a:buSzTx/>
              <a:buFontTx/>
              <a:buNone/>
              <a:tabLst/>
            </a:pPr>
            <a:r>
              <a:rPr kumimoji="0" lang="en-GB" sz="3200" i="0" u="none" strike="noStrike" cap="none" normalizeH="0" baseline="0" dirty="0" smtClean="0">
                <a:ln>
                  <a:noFill/>
                </a:ln>
                <a:effectLst/>
                <a:latin typeface="+mj-lt"/>
                <a:cs typeface="Arial" pitchFamily="34" charset="0"/>
              </a:rPr>
              <a:t>Stakeholder Activity</a:t>
            </a:r>
          </a:p>
          <a:p>
            <a:pPr lvl="0" algn="r" fontAlgn="base">
              <a:spcBef>
                <a:spcPct val="0"/>
              </a:spcBef>
              <a:spcAft>
                <a:spcPct val="0"/>
              </a:spcAft>
            </a:pPr>
            <a:r>
              <a:rPr lang="en-GB" dirty="0">
                <a:solidFill>
                  <a:prstClr val="black"/>
                </a:solidFill>
                <a:ea typeface="Times New Roman" pitchFamily="18" charset="0"/>
                <a:cs typeface="Times New Roman" pitchFamily="18" charset="0"/>
              </a:rPr>
              <a:t>Adapted from</a:t>
            </a:r>
            <a:r>
              <a:rPr lang="en-GB" i="1" dirty="0">
                <a:solidFill>
                  <a:prstClr val="black"/>
                </a:solidFill>
                <a:ea typeface="Times New Roman" pitchFamily="18" charset="0"/>
                <a:cs typeface="Times New Roman" pitchFamily="18" charset="0"/>
              </a:rPr>
              <a:t> School Improvement Planning Framework (TDA 2008)</a:t>
            </a:r>
            <a:endParaRPr lang="en-GB" sz="4000" dirty="0">
              <a:solidFill>
                <a:prstClr val="black"/>
              </a:solidFill>
              <a:cs typeface="Arial" pitchFamily="34" charset="0"/>
            </a:endParaRPr>
          </a:p>
          <a:p>
            <a:pPr marL="0" marR="0" lvl="0" indent="0" algn="r" defTabSz="914400" rtl="0" eaLnBrk="1" fontAlgn="base" latinLnBrk="0" hangingPunct="1">
              <a:lnSpc>
                <a:spcPct val="100000"/>
              </a:lnSpc>
              <a:spcBef>
                <a:spcPct val="0"/>
              </a:spcBef>
              <a:buClrTx/>
              <a:buSzTx/>
              <a:buFontTx/>
              <a:buNone/>
              <a:tabLst/>
            </a:pPr>
            <a:endParaRPr kumimoji="0" lang="en-GB" sz="2800" b="1" i="0" u="none" strike="noStrike" cap="none" normalizeH="0" baseline="0" dirty="0" smtClean="0">
              <a:ln>
                <a:noFill/>
              </a:ln>
              <a:effectLst/>
              <a:latin typeface="+mj-lt"/>
              <a:cs typeface="Arial" pitchFamily="34" charset="0"/>
            </a:endParaRPr>
          </a:p>
          <a:p>
            <a:pPr marL="0" marR="0" lvl="0" indent="0" algn="r" defTabSz="914400" rtl="0" eaLnBrk="1" fontAlgn="base" latinLnBrk="0" hangingPunct="1">
              <a:lnSpc>
                <a:spcPct val="100000"/>
              </a:lnSpc>
              <a:spcBef>
                <a:spcPct val="0"/>
              </a:spcBef>
              <a:buClrTx/>
              <a:buSzTx/>
              <a:buFontTx/>
              <a:buNone/>
              <a:tabLst/>
            </a:pPr>
            <a:endParaRPr kumimoji="0" lang="en-US" sz="4800" b="0" i="0" u="none" strike="noStrike" cap="none" normalizeH="0" baseline="0" dirty="0" smtClean="0">
              <a:ln>
                <a:noFill/>
              </a:ln>
              <a:solidFill>
                <a:schemeClr val="tx1"/>
              </a:solidFill>
              <a:effectLst/>
              <a:latin typeface="+mj-lt"/>
              <a:cs typeface="Arial" pitchFamily="34" charset="0"/>
            </a:endParaRPr>
          </a:p>
        </p:txBody>
      </p:sp>
      <p:sp>
        <p:nvSpPr>
          <p:cNvPr id="8" name="Rectangle 7"/>
          <p:cNvSpPr/>
          <p:nvPr userDrawn="1"/>
        </p:nvSpPr>
        <p:spPr>
          <a:xfrm>
            <a:off x="6662586" y="4810564"/>
            <a:ext cx="2627784" cy="1938992"/>
          </a:xfrm>
          <a:prstGeom prst="rect">
            <a:avLst/>
          </a:prstGeom>
        </p:spPr>
        <p:txBody>
          <a:bodyPr wrap="square">
            <a:spAutoFit/>
          </a:bodyPr>
          <a:lstStyle/>
          <a:p>
            <a:pPr marL="176213" lvl="0" indent="-176213" fontAlgn="base">
              <a:spcBef>
                <a:spcPct val="0"/>
              </a:spcBef>
              <a:buFont typeface="Arial" pitchFamily="34" charset="0"/>
              <a:buChar char="•"/>
            </a:pPr>
            <a:r>
              <a:rPr lang="en-GB" sz="2000" dirty="0">
                <a:cs typeface="Arial" pitchFamily="34" charset="0"/>
              </a:rPr>
              <a:t>Who </a:t>
            </a:r>
            <a:r>
              <a:rPr lang="en-GB" sz="2000" b="1" dirty="0">
                <a:cs typeface="Arial" pitchFamily="34" charset="0"/>
              </a:rPr>
              <a:t>should</a:t>
            </a:r>
            <a:r>
              <a:rPr lang="en-GB" sz="2000" dirty="0">
                <a:cs typeface="Arial" pitchFamily="34" charset="0"/>
              </a:rPr>
              <a:t> be informed, consulted and actively involved in </a:t>
            </a:r>
            <a:r>
              <a:rPr lang="en-GB" sz="2000" dirty="0" smtClean="0">
                <a:cs typeface="Arial" pitchFamily="34" charset="0"/>
              </a:rPr>
              <a:t>planning?</a:t>
            </a:r>
            <a:endParaRPr lang="en-GB" sz="2000" dirty="0">
              <a:cs typeface="Arial" pitchFamily="34" charset="0"/>
            </a:endParaRPr>
          </a:p>
          <a:p>
            <a:pPr marL="176213" lvl="0" indent="-176213" fontAlgn="base">
              <a:spcBef>
                <a:spcPct val="0"/>
              </a:spcBef>
              <a:buFont typeface="Arial" pitchFamily="34" charset="0"/>
              <a:buChar char="•"/>
            </a:pPr>
            <a:r>
              <a:rPr lang="en-GB" sz="2000" dirty="0" smtClean="0">
                <a:cs typeface="Arial" pitchFamily="34" charset="0"/>
              </a:rPr>
              <a:t>What </a:t>
            </a:r>
            <a:r>
              <a:rPr lang="en-GB" sz="2000" b="1" dirty="0">
                <a:cs typeface="Arial" pitchFamily="34" charset="0"/>
              </a:rPr>
              <a:t>actually</a:t>
            </a:r>
            <a:r>
              <a:rPr lang="en-GB" sz="2000" dirty="0">
                <a:cs typeface="Arial" pitchFamily="34" charset="0"/>
              </a:rPr>
              <a:t> happens?</a:t>
            </a:r>
          </a:p>
        </p:txBody>
      </p:sp>
    </p:spTree>
    <p:extLst>
      <p:ext uri="{BB962C8B-B14F-4D97-AF65-F5344CB8AC3E}">
        <p14:creationId xmlns:p14="http://schemas.microsoft.com/office/powerpoint/2010/main" val="3474796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7514" y="6356354"/>
            <a:ext cx="2133600" cy="365125"/>
          </a:xfrm>
        </p:spPr>
        <p:txBody>
          <a:body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3" name="Footer Placeholder 2"/>
          <p:cNvSpPr>
            <a:spLocks noGrp="1"/>
          </p:cNvSpPr>
          <p:nvPr>
            <p:ph type="ftr" sz="quarter" idx="11"/>
          </p:nvPr>
        </p:nvSpPr>
        <p:spPr>
          <a:xfrm>
            <a:off x="2954514" y="6356354"/>
            <a:ext cx="2895600" cy="365125"/>
          </a:xfr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383514" y="6356354"/>
            <a:ext cx="2133600" cy="365125"/>
          </a:xfrm>
        </p:spPr>
        <p:txBody>
          <a:body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
        <p:nvSpPr>
          <p:cNvPr id="6" name="Rectangle 15"/>
          <p:cNvSpPr>
            <a:spLocks noChangeArrowheads="1"/>
          </p:cNvSpPr>
          <p:nvPr userDrawn="1"/>
        </p:nvSpPr>
        <p:spPr bwMode="auto">
          <a:xfrm>
            <a:off x="1392858" y="6264973"/>
            <a:ext cx="7020536" cy="369332"/>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400" b="1" dirty="0" smtClean="0">
                <a:solidFill>
                  <a:srgbClr val="4F81BD">
                    <a:lumMod val="50000"/>
                  </a:srgbClr>
                </a:solidFill>
              </a:rPr>
              <a:t>Impact on learner experiences/outcomes</a:t>
            </a:r>
          </a:p>
        </p:txBody>
      </p:sp>
      <p:sp>
        <p:nvSpPr>
          <p:cNvPr id="7" name="Rectangle 15"/>
          <p:cNvSpPr>
            <a:spLocks noChangeArrowheads="1"/>
          </p:cNvSpPr>
          <p:nvPr userDrawn="1"/>
        </p:nvSpPr>
        <p:spPr bwMode="auto">
          <a:xfrm>
            <a:off x="0" y="3446085"/>
            <a:ext cx="1414797" cy="738664"/>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2400" b="1" dirty="0" smtClean="0">
                <a:solidFill>
                  <a:srgbClr val="4F81BD">
                    <a:lumMod val="50000"/>
                  </a:srgbClr>
                </a:solidFill>
              </a:rPr>
              <a:t>Ability to influence</a:t>
            </a:r>
          </a:p>
        </p:txBody>
      </p:sp>
      <p:graphicFrame>
        <p:nvGraphicFramePr>
          <p:cNvPr id="8" name="Table 7"/>
          <p:cNvGraphicFramePr>
            <a:graphicFrameLocks noGrp="1"/>
          </p:cNvGraphicFramePr>
          <p:nvPr userDrawn="1">
            <p:extLst>
              <p:ext uri="{D42A27DB-BD31-4B8C-83A1-F6EECF244321}">
                <p14:modId xmlns:p14="http://schemas.microsoft.com/office/powerpoint/2010/main" val="3626754136"/>
              </p:ext>
            </p:extLst>
          </p:nvPr>
        </p:nvGraphicFramePr>
        <p:xfrm>
          <a:off x="1423636" y="1582248"/>
          <a:ext cx="7465840" cy="4568118"/>
        </p:xfrm>
        <a:graphic>
          <a:graphicData uri="http://schemas.openxmlformats.org/drawingml/2006/table">
            <a:tbl>
              <a:tblPr firstRow="1" bandRow="1">
                <a:tableStyleId>{BC89EF96-8CEA-46FF-86C4-4CE0E7609802}</a:tableStyleId>
              </a:tblPr>
              <a:tblGrid>
                <a:gridCol w="7465840"/>
              </a:tblGrid>
              <a:tr h="2284059">
                <a:tc>
                  <a:txBody>
                    <a:bodyPr/>
                    <a:lstStyle/>
                    <a:p>
                      <a:endParaRPr lang="en-GB" dirty="0"/>
                    </a:p>
                  </a:txBody>
                  <a:tcPr>
                    <a:lnB w="12700" cap="flat" cmpd="sng" algn="ctr">
                      <a:noFill/>
                      <a:prstDash val="solid"/>
                      <a:round/>
                      <a:headEnd type="none" w="med" len="med"/>
                      <a:tailEnd type="none" w="med" len="med"/>
                    </a:lnB>
                    <a:solidFill>
                      <a:schemeClr val="bg1"/>
                    </a:solidFill>
                  </a:tcPr>
                </a:tc>
              </a:tr>
              <a:tr h="2284059">
                <a:tc>
                  <a:txBody>
                    <a:bodyPr/>
                    <a:lstStyle/>
                    <a:p>
                      <a:endParaRPr lang="en-GB" dirty="0"/>
                    </a:p>
                  </a:txBody>
                  <a:tcPr>
                    <a:lnT w="12700" cap="flat" cmpd="sng" algn="ctr">
                      <a:noFill/>
                      <a:prstDash val="solid"/>
                      <a:round/>
                      <a:headEnd type="none" w="med" len="med"/>
                      <a:tailEnd type="none" w="med" len="med"/>
                    </a:lnT>
                    <a:solidFill>
                      <a:schemeClr val="bg1"/>
                    </a:solidFill>
                  </a:tcPr>
                </a:tc>
              </a:tr>
            </a:tbl>
          </a:graphicData>
        </a:graphic>
      </p:graphicFrame>
      <p:cxnSp>
        <p:nvCxnSpPr>
          <p:cNvPr id="9" name="Straight Arrow Connector 8"/>
          <p:cNvCxnSpPr/>
          <p:nvPr userDrawn="1"/>
        </p:nvCxnSpPr>
        <p:spPr>
          <a:xfrm flipH="1" flipV="1">
            <a:off x="1414797" y="1508289"/>
            <a:ext cx="19698" cy="4640918"/>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3976801" y="1591676"/>
            <a:ext cx="4903248" cy="45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userDrawn="1"/>
        </p:nvCxnSpPr>
        <p:spPr>
          <a:xfrm>
            <a:off x="1392859" y="6149206"/>
            <a:ext cx="7590885" cy="1"/>
          </a:xfrm>
          <a:prstGeom prst="straightConnector1">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5"/>
          <p:cNvSpPr>
            <a:spLocks noChangeArrowheads="1"/>
          </p:cNvSpPr>
          <p:nvPr userDrawn="1"/>
        </p:nvSpPr>
        <p:spPr bwMode="auto">
          <a:xfrm>
            <a:off x="4086369" y="1600123"/>
            <a:ext cx="2854193"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fontAlgn="base">
              <a:spcBef>
                <a:spcPct val="0"/>
              </a:spcBef>
              <a:spcAft>
                <a:spcPct val="0"/>
              </a:spcAft>
            </a:pPr>
            <a:r>
              <a:rPr lang="en-US" sz="2400" b="1" dirty="0" smtClean="0">
                <a:solidFill>
                  <a:srgbClr val="00B050"/>
                </a:solidFill>
              </a:rPr>
              <a:t>For schools/colleges</a:t>
            </a:r>
          </a:p>
        </p:txBody>
      </p:sp>
      <p:sp>
        <p:nvSpPr>
          <p:cNvPr id="13" name="Rectangle 15"/>
          <p:cNvSpPr>
            <a:spLocks noChangeArrowheads="1"/>
          </p:cNvSpPr>
          <p:nvPr userDrawn="1"/>
        </p:nvSpPr>
        <p:spPr bwMode="auto">
          <a:xfrm>
            <a:off x="4315889" y="5709154"/>
            <a:ext cx="2612841"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2400" b="1" dirty="0" smtClean="0">
                <a:solidFill>
                  <a:srgbClr val="F79646">
                    <a:lumMod val="75000"/>
                  </a:srgbClr>
                </a:solidFill>
              </a:rPr>
              <a:t>For parents</a:t>
            </a:r>
          </a:p>
        </p:txBody>
      </p:sp>
      <p:sp>
        <p:nvSpPr>
          <p:cNvPr id="14" name="TextBox 13"/>
          <p:cNvSpPr txBox="1"/>
          <p:nvPr userDrawn="1"/>
        </p:nvSpPr>
        <p:spPr>
          <a:xfrm>
            <a:off x="824006" y="5893820"/>
            <a:ext cx="621773" cy="400110"/>
          </a:xfrm>
          <a:prstGeom prst="rect">
            <a:avLst/>
          </a:prstGeom>
          <a:noFill/>
        </p:spPr>
        <p:txBody>
          <a:bodyPr wrap="none" rtlCol="0">
            <a:spAutoFit/>
          </a:bodyPr>
          <a:lstStyle/>
          <a:p>
            <a:r>
              <a:rPr lang="en-GB" sz="2000" b="1" dirty="0" smtClean="0">
                <a:solidFill>
                  <a:srgbClr val="1F497D"/>
                </a:solidFill>
              </a:rPr>
              <a:t>Low</a:t>
            </a:r>
          </a:p>
        </p:txBody>
      </p:sp>
      <p:sp>
        <p:nvSpPr>
          <p:cNvPr id="15" name="TextBox 14"/>
          <p:cNvSpPr txBox="1"/>
          <p:nvPr userDrawn="1"/>
        </p:nvSpPr>
        <p:spPr>
          <a:xfrm>
            <a:off x="665288" y="1856022"/>
            <a:ext cx="668773" cy="400110"/>
          </a:xfrm>
          <a:prstGeom prst="rect">
            <a:avLst/>
          </a:prstGeom>
          <a:noFill/>
        </p:spPr>
        <p:txBody>
          <a:bodyPr wrap="none" rtlCol="0">
            <a:spAutoFit/>
          </a:bodyPr>
          <a:lstStyle/>
          <a:p>
            <a:r>
              <a:rPr lang="en-GB" sz="2000" b="1" dirty="0" smtClean="0">
                <a:solidFill>
                  <a:srgbClr val="1F497D"/>
                </a:solidFill>
              </a:rPr>
              <a:t>High</a:t>
            </a:r>
          </a:p>
        </p:txBody>
      </p:sp>
      <p:sp>
        <p:nvSpPr>
          <p:cNvPr id="16" name="TextBox 15"/>
          <p:cNvSpPr txBox="1"/>
          <p:nvPr userDrawn="1"/>
        </p:nvSpPr>
        <p:spPr>
          <a:xfrm>
            <a:off x="8321973" y="6269250"/>
            <a:ext cx="668773" cy="400110"/>
          </a:xfrm>
          <a:prstGeom prst="rect">
            <a:avLst/>
          </a:prstGeom>
          <a:noFill/>
        </p:spPr>
        <p:txBody>
          <a:bodyPr wrap="none" rtlCol="0">
            <a:spAutoFit/>
          </a:bodyPr>
          <a:lstStyle/>
          <a:p>
            <a:r>
              <a:rPr lang="en-GB" sz="2000" b="1" dirty="0" smtClean="0">
                <a:solidFill>
                  <a:srgbClr val="1F497D"/>
                </a:solidFill>
              </a:rPr>
              <a:t>High</a:t>
            </a:r>
          </a:p>
        </p:txBody>
      </p:sp>
      <p:sp>
        <p:nvSpPr>
          <p:cNvPr id="17" name="TextBox 16"/>
          <p:cNvSpPr txBox="1"/>
          <p:nvPr userDrawn="1"/>
        </p:nvSpPr>
        <p:spPr>
          <a:xfrm>
            <a:off x="1300100" y="6178108"/>
            <a:ext cx="621773" cy="400110"/>
          </a:xfrm>
          <a:prstGeom prst="rect">
            <a:avLst/>
          </a:prstGeom>
          <a:noFill/>
        </p:spPr>
        <p:txBody>
          <a:bodyPr wrap="none" rtlCol="0">
            <a:spAutoFit/>
          </a:bodyPr>
          <a:lstStyle/>
          <a:p>
            <a:r>
              <a:rPr lang="en-GB" sz="2000" b="1" dirty="0" smtClean="0">
                <a:solidFill>
                  <a:srgbClr val="1F497D"/>
                </a:solidFill>
              </a:rPr>
              <a:t>Low</a:t>
            </a:r>
          </a:p>
        </p:txBody>
      </p:sp>
    </p:spTree>
    <p:extLst>
      <p:ext uri="{BB962C8B-B14F-4D97-AF65-F5344CB8AC3E}">
        <p14:creationId xmlns:p14="http://schemas.microsoft.com/office/powerpoint/2010/main" val="3678570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9" name="Picture 4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2171"/>
            <a:ext cx="7170420" cy="6888480"/>
          </a:xfrm>
          <a:prstGeom prst="rect">
            <a:avLst/>
          </a:prstGeom>
        </p:spPr>
      </p:pic>
    </p:spTree>
    <p:extLst>
      <p:ext uri="{BB962C8B-B14F-4D97-AF65-F5344CB8AC3E}">
        <p14:creationId xmlns:p14="http://schemas.microsoft.com/office/powerpoint/2010/main" val="22326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3CFF26-442C-4186-BDD7-F586A79F3267}" type="datetimeFigureOut">
              <a:rPr lang="en-GB" smtClean="0">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129C54-759D-415E-87A6-EA46A7790A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06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67" r:id="rId8"/>
    <p:sldLayoutId id="2147483697" r:id="rId9"/>
    <p:sldLayoutId id="2147483668" r:id="rId10"/>
    <p:sldLayoutId id="2147483669" r:id="rId11"/>
    <p:sldLayoutId id="2147483670" r:id="rId12"/>
    <p:sldLayoutId id="2147483671"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EE59-10CB-49BA-9C56-1EF3D6FA5701}" type="datetimeFigureOut">
              <a:rPr lang="en-GB">
                <a:solidFill>
                  <a:prstClr val="black">
                    <a:tint val="75000"/>
                  </a:prstClr>
                </a:solidFill>
              </a:rPr>
              <a:pPr/>
              <a:t>07/11/2014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BEF4E-6A93-4A0B-A005-1795C758B704}"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573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98"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CDC60D5-10F2-4AD8-B980-31E25D38FE11}" type="datetimeFigureOut">
              <a:rPr lang="en-US"/>
              <a:pPr>
                <a:defRPr/>
              </a:pPr>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AEEAB083-019C-4F00-9147-10FC4C8D06B6}" type="slidenum">
              <a:rPr lang="en-US"/>
              <a:pPr>
                <a:defRPr/>
              </a:pPr>
              <a:t>‹#›</a:t>
            </a:fld>
            <a:endParaRPr lang="en-US"/>
          </a:p>
        </p:txBody>
      </p:sp>
      <p:pic>
        <p:nvPicPr>
          <p:cNvPr id="2055" name="Picture 6" descr="New BCU Logo Square.jp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715250" y="28575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572250"/>
            <a:ext cx="9144000" cy="2857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6417736" y="283100"/>
            <a:ext cx="1295400" cy="1076325"/>
          </a:xfrm>
          <a:prstGeom prst="rect">
            <a:avLst/>
          </a:prstGeom>
        </p:spPr>
      </p:pic>
    </p:spTree>
    <p:extLst>
      <p:ext uri="{BB962C8B-B14F-4D97-AF65-F5344CB8AC3E}">
        <p14:creationId xmlns:p14="http://schemas.microsoft.com/office/powerpoint/2010/main" val="2360965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hyperlink" Target="http://www.childrenssociety.org.uk/sites/default/files/tcs/good_childhood_report_2013_final.pdf"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000" dirty="0" smtClean="0"/>
              <a:t>E-Step Training Materials</a:t>
            </a:r>
            <a:endParaRPr lang="en-GB" sz="4000" dirty="0"/>
          </a:p>
        </p:txBody>
      </p:sp>
      <p:sp>
        <p:nvSpPr>
          <p:cNvPr id="5" name="Subtitle 4"/>
          <p:cNvSpPr>
            <a:spLocks noGrp="1"/>
          </p:cNvSpPr>
          <p:nvPr>
            <p:ph type="subTitle" idx="1"/>
          </p:nvPr>
        </p:nvSpPr>
        <p:spPr/>
        <p:txBody>
          <a:bodyPr/>
          <a:lstStyle/>
          <a:p>
            <a:r>
              <a:rPr lang="en-GB" dirty="0" smtClean="0"/>
              <a:t>Module 1, Unit 1</a:t>
            </a:r>
          </a:p>
          <a:p>
            <a:r>
              <a:rPr lang="en-GB" dirty="0" smtClean="0"/>
              <a:t>Introduction – definitions, values and attitudes</a:t>
            </a:r>
            <a:endParaRPr lang="en-GB" dirty="0"/>
          </a:p>
        </p:txBody>
      </p:sp>
    </p:spTree>
    <p:extLst>
      <p:ext uri="{BB962C8B-B14F-4D97-AF65-F5344CB8AC3E}">
        <p14:creationId xmlns:p14="http://schemas.microsoft.com/office/powerpoint/2010/main" val="291999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19514297"/>
              </p:ext>
            </p:extLst>
          </p:nvPr>
        </p:nvGraphicFramePr>
        <p:xfrm>
          <a:off x="4809073" y="190337"/>
          <a:ext cx="3836988" cy="35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279400" y="-12700"/>
            <a:ext cx="7950200" cy="1143000"/>
          </a:xfrm>
        </p:spPr>
        <p:txBody>
          <a:bodyPr/>
          <a:lstStyle/>
          <a:p>
            <a:pPr algn="l"/>
            <a:r>
              <a:rPr lang="en-GB" sz="4000" dirty="0" smtClean="0"/>
              <a:t>Spheres of influence 1</a:t>
            </a:r>
            <a:endParaRPr lang="en-GB" sz="4000" dirty="0"/>
          </a:p>
        </p:txBody>
      </p:sp>
      <p:sp>
        <p:nvSpPr>
          <p:cNvPr id="6" name="Rectangle 5"/>
          <p:cNvSpPr/>
          <p:nvPr/>
        </p:nvSpPr>
        <p:spPr>
          <a:xfrm>
            <a:off x="397934" y="1374471"/>
            <a:ext cx="4030133" cy="5078313"/>
          </a:xfrm>
          <a:prstGeom prst="rect">
            <a:avLst/>
          </a:prstGeom>
        </p:spPr>
        <p:txBody>
          <a:bodyPr wrap="square">
            <a:spAutoFit/>
          </a:bodyPr>
          <a:lstStyle/>
          <a:p>
            <a:r>
              <a:rPr lang="en-GB" sz="2400" b="0" i="1" u="none" strike="noStrike" baseline="0" dirty="0" smtClean="0">
                <a:latin typeface="Adobe Garamond Pro" panose="02020502060506020403" pitchFamily="18" charset="0"/>
              </a:rPr>
              <a:t>Schools make choices. They might conduct only a few communications</a:t>
            </a:r>
            <a:r>
              <a:rPr lang="en-GB" sz="2400" b="0" i="1" u="none" strike="noStrike" dirty="0" smtClean="0">
                <a:latin typeface="Adobe Garamond Pro" panose="02020502060506020403" pitchFamily="18" charset="0"/>
              </a:rPr>
              <a:t> </a:t>
            </a:r>
            <a:r>
              <a:rPr lang="en-GB" sz="2400" b="0" i="1" u="none" strike="noStrike" baseline="0" dirty="0" smtClean="0">
                <a:latin typeface="Adobe Garamond Pro" panose="02020502060506020403" pitchFamily="18" charset="0"/>
              </a:rPr>
              <a:t>and interactions with families and communities, keeping the three spheres of influence that directly affect student learning and development relatively separate. Or they might conduct many high-quality communications and interactions designed to bring all three spheres of influence closer together.</a:t>
            </a:r>
          </a:p>
          <a:p>
            <a:pPr algn="r"/>
            <a:endParaRPr lang="en-GB" dirty="0" smtClean="0"/>
          </a:p>
          <a:p>
            <a:pPr algn="r"/>
            <a:r>
              <a:rPr lang="en-GB" dirty="0" smtClean="0"/>
              <a:t>Epstein (2009, p.8)</a:t>
            </a:r>
            <a:endParaRPr lang="en-GB" dirty="0"/>
          </a:p>
        </p:txBody>
      </p:sp>
      <p:graphicFrame>
        <p:nvGraphicFramePr>
          <p:cNvPr id="7" name="Content Placeholder 3"/>
          <p:cNvGraphicFramePr>
            <a:graphicFrameLocks/>
          </p:cNvGraphicFramePr>
          <p:nvPr>
            <p:extLst>
              <p:ext uri="{D42A27DB-BD31-4B8C-83A1-F6EECF244321}">
                <p14:modId xmlns:p14="http://schemas.microsoft.com/office/powerpoint/2010/main" val="2761546708"/>
              </p:ext>
            </p:extLst>
          </p:nvPr>
        </p:nvGraphicFramePr>
        <p:xfrm>
          <a:off x="4816503" y="3937180"/>
          <a:ext cx="3836811" cy="2877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miley Face 2"/>
          <p:cNvSpPr/>
          <p:nvPr/>
        </p:nvSpPr>
        <p:spPr>
          <a:xfrm>
            <a:off x="6375404" y="5002546"/>
            <a:ext cx="821641" cy="821641"/>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b="1" dirty="0" smtClean="0"/>
              <a:t>Learner</a:t>
            </a:r>
            <a:endParaRPr lang="en-GB" sz="1400" b="1" dirty="0"/>
          </a:p>
        </p:txBody>
      </p:sp>
      <p:sp>
        <p:nvSpPr>
          <p:cNvPr id="8" name="Smiley Face 7"/>
          <p:cNvSpPr/>
          <p:nvPr/>
        </p:nvSpPr>
        <p:spPr>
          <a:xfrm>
            <a:off x="6341539" y="1789352"/>
            <a:ext cx="821641" cy="821641"/>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b="1" dirty="0" smtClean="0"/>
              <a:t>Learner</a:t>
            </a:r>
            <a:endParaRPr lang="en-GB" sz="1400" b="1" dirty="0"/>
          </a:p>
        </p:txBody>
      </p:sp>
    </p:spTree>
    <p:extLst>
      <p:ext uri="{BB962C8B-B14F-4D97-AF65-F5344CB8AC3E}">
        <p14:creationId xmlns:p14="http://schemas.microsoft.com/office/powerpoint/2010/main" val="6822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6987"/>
            <a:ext cx="2606675" cy="2013479"/>
          </a:xfrm>
        </p:spPr>
        <p:txBody>
          <a:bodyPr>
            <a:noAutofit/>
          </a:bodyPr>
          <a:lstStyle/>
          <a:p>
            <a:pPr lvl="0" algn="l" defTabSz="914400">
              <a:spcBef>
                <a:spcPts val="0"/>
              </a:spcBef>
            </a:pPr>
            <a:r>
              <a:rPr lang="en-GB" sz="3200" dirty="0" smtClean="0"/>
              <a:t>Six types of involvement</a:t>
            </a:r>
            <a:br>
              <a:rPr lang="en-GB" sz="3200" dirty="0" smtClean="0"/>
            </a:br>
            <a:r>
              <a:rPr lang="en-GB" sz="2000" dirty="0">
                <a:solidFill>
                  <a:prstClr val="black"/>
                </a:solidFill>
                <a:ea typeface="+mn-ea"/>
                <a:cs typeface="+mn-cs"/>
              </a:rPr>
              <a:t>See examples on </a:t>
            </a:r>
            <a:r>
              <a:rPr lang="en-GB" sz="2000" dirty="0" err="1">
                <a:solidFill>
                  <a:prstClr val="black"/>
                </a:solidFill>
                <a:ea typeface="+mn-ea"/>
                <a:cs typeface="+mn-cs"/>
              </a:rPr>
              <a:t>handout</a:t>
            </a:r>
            <a:r>
              <a:rPr lang="en-GB" sz="2000" dirty="0">
                <a:solidFill>
                  <a:prstClr val="black"/>
                </a:solidFill>
                <a:ea typeface="+mn-ea"/>
                <a:cs typeface="+mn-cs"/>
              </a:rPr>
              <a:t>.</a:t>
            </a:r>
            <a:br>
              <a:rPr lang="en-GB" sz="2000" dirty="0">
                <a:solidFill>
                  <a:prstClr val="black"/>
                </a:solidFill>
                <a:ea typeface="+mn-ea"/>
                <a:cs typeface="+mn-cs"/>
              </a:rPr>
            </a:br>
            <a:endParaRPr lang="en-GB"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t="16075" r="51718"/>
          <a:stretch/>
        </p:blipFill>
        <p:spPr bwMode="auto">
          <a:xfrm>
            <a:off x="3089274" y="448929"/>
            <a:ext cx="5911851" cy="3516658"/>
          </a:xfrm>
          <a:prstGeom prst="rect">
            <a:avLst/>
          </a:prstGeom>
          <a:noFill/>
          <a:ln>
            <a:noFill/>
          </a:ln>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l="48694" t="15840" r="3059"/>
          <a:stretch/>
        </p:blipFill>
        <p:spPr bwMode="auto">
          <a:xfrm>
            <a:off x="3094582" y="3160045"/>
            <a:ext cx="5907549" cy="3526505"/>
          </a:xfrm>
          <a:prstGeom prst="rect">
            <a:avLst/>
          </a:prstGeom>
          <a:noFill/>
          <a:ln>
            <a:noFill/>
          </a:ln>
        </p:spPr>
      </p:pic>
      <p:sp>
        <p:nvSpPr>
          <p:cNvPr id="6" name="TextBox 5"/>
          <p:cNvSpPr txBox="1"/>
          <p:nvPr/>
        </p:nvSpPr>
        <p:spPr>
          <a:xfrm>
            <a:off x="7088437" y="6492037"/>
            <a:ext cx="2055563" cy="369332"/>
          </a:xfrm>
          <a:prstGeom prst="rect">
            <a:avLst/>
          </a:prstGeom>
          <a:noFill/>
        </p:spPr>
        <p:txBody>
          <a:bodyPr wrap="none" rtlCol="0">
            <a:spAutoFit/>
          </a:bodyPr>
          <a:lstStyle/>
          <a:p>
            <a:r>
              <a:rPr lang="en-GB" dirty="0" smtClean="0"/>
              <a:t>Epstein (2009, p.14)</a:t>
            </a:r>
            <a:endParaRPr lang="en-GB" dirty="0"/>
          </a:p>
        </p:txBody>
      </p:sp>
      <p:sp>
        <p:nvSpPr>
          <p:cNvPr id="3" name="Rounded Rectangular Callout 2"/>
          <p:cNvSpPr/>
          <p:nvPr/>
        </p:nvSpPr>
        <p:spPr>
          <a:xfrm>
            <a:off x="313317" y="1767485"/>
            <a:ext cx="2666950" cy="1382045"/>
          </a:xfrm>
          <a:prstGeom prst="wedgeRoundRectCallout">
            <a:avLst>
              <a:gd name="adj1" fmla="val -48643"/>
              <a:gd name="adj2" fmla="val 72915"/>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Which of these types of involvement does your school/college currently promote</a:t>
            </a:r>
            <a:r>
              <a:rPr lang="en-GB" i="1" dirty="0" smtClean="0">
                <a:solidFill>
                  <a:schemeClr val="tx1"/>
                </a:solidFill>
              </a:rPr>
              <a:t>?</a:t>
            </a:r>
          </a:p>
        </p:txBody>
      </p:sp>
      <p:sp>
        <p:nvSpPr>
          <p:cNvPr id="8" name="Rounded Rectangular Callout 7"/>
          <p:cNvSpPr/>
          <p:nvPr/>
        </p:nvSpPr>
        <p:spPr>
          <a:xfrm>
            <a:off x="302081" y="3118912"/>
            <a:ext cx="2687517" cy="739885"/>
          </a:xfrm>
          <a:prstGeom prst="wedgeRoundRectCallout">
            <a:avLst>
              <a:gd name="adj1" fmla="val -47550"/>
              <a:gd name="adj2" fmla="val 81954"/>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solidFill>
                  <a:schemeClr val="tx1"/>
                </a:solidFill>
              </a:rPr>
              <a:t>How </a:t>
            </a:r>
            <a:r>
              <a:rPr lang="en-GB" i="1" dirty="0">
                <a:solidFill>
                  <a:schemeClr val="tx1"/>
                </a:solidFill>
              </a:rPr>
              <a:t>could social </a:t>
            </a:r>
            <a:r>
              <a:rPr lang="en-GB" i="1" dirty="0" smtClean="0">
                <a:solidFill>
                  <a:schemeClr val="tx1"/>
                </a:solidFill>
              </a:rPr>
              <a:t>media be used?</a:t>
            </a:r>
            <a:endParaRPr lang="en-GB" i="1" dirty="0">
              <a:solidFill>
                <a:schemeClr val="tx1"/>
              </a:solidFill>
            </a:endParaRPr>
          </a:p>
        </p:txBody>
      </p:sp>
      <p:sp>
        <p:nvSpPr>
          <p:cNvPr id="9" name="Rounded Rectangular Callout 8"/>
          <p:cNvSpPr/>
          <p:nvPr/>
        </p:nvSpPr>
        <p:spPr>
          <a:xfrm>
            <a:off x="313318" y="4215218"/>
            <a:ext cx="2666949" cy="1135715"/>
          </a:xfrm>
          <a:prstGeom prst="wedgeRoundRectCallout">
            <a:avLst>
              <a:gd name="adj1" fmla="val -47457"/>
              <a:gd name="adj2" fmla="val 71601"/>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i="1" dirty="0" smtClean="0">
                <a:solidFill>
                  <a:schemeClr val="tx1"/>
                </a:solidFill>
              </a:rPr>
              <a:t>What </a:t>
            </a:r>
            <a:r>
              <a:rPr lang="en-GB" i="1" dirty="0">
                <a:solidFill>
                  <a:schemeClr val="tx1"/>
                </a:solidFill>
              </a:rPr>
              <a:t>are </a:t>
            </a:r>
            <a:r>
              <a:rPr lang="en-GB" i="1" dirty="0" smtClean="0">
                <a:solidFill>
                  <a:schemeClr val="tx1"/>
                </a:solidFill>
              </a:rPr>
              <a:t>the limitations </a:t>
            </a:r>
            <a:r>
              <a:rPr lang="en-GB" i="1" dirty="0">
                <a:solidFill>
                  <a:schemeClr val="tx1"/>
                </a:solidFill>
              </a:rPr>
              <a:t>of this model?</a:t>
            </a:r>
          </a:p>
          <a:p>
            <a:pPr>
              <a:spcAft>
                <a:spcPts val="600"/>
              </a:spcAft>
            </a:pPr>
            <a:r>
              <a:rPr lang="en-GB" i="1" dirty="0">
                <a:solidFill>
                  <a:schemeClr val="tx1"/>
                </a:solidFill>
              </a:rPr>
              <a:t>How is </a:t>
            </a:r>
            <a:r>
              <a:rPr lang="en-GB" i="1" dirty="0" smtClean="0">
                <a:solidFill>
                  <a:schemeClr val="tx1"/>
                </a:solidFill>
              </a:rPr>
              <a:t>power exercised?</a:t>
            </a:r>
            <a:endParaRPr lang="en-GB" i="1" dirty="0">
              <a:solidFill>
                <a:schemeClr val="tx1"/>
              </a:solidFill>
            </a:endParaRPr>
          </a:p>
        </p:txBody>
      </p:sp>
    </p:spTree>
    <p:extLst>
      <p:ext uri="{BB962C8B-B14F-4D97-AF65-F5344CB8AC3E}">
        <p14:creationId xmlns:p14="http://schemas.microsoft.com/office/powerpoint/2010/main" val="206718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a:ext>
            </a:extLst>
          </a:blip>
          <a:srcRect l="4228" t="8036" b="5019"/>
          <a:stretch/>
        </p:blipFill>
        <p:spPr bwMode="auto">
          <a:xfrm>
            <a:off x="152400" y="721890"/>
            <a:ext cx="8091487" cy="6065426"/>
          </a:xfrm>
          <a:prstGeom prst="rect">
            <a:avLst/>
          </a:prstGeom>
          <a:noFill/>
          <a:ln>
            <a:noFill/>
          </a:ln>
        </p:spPr>
      </p:pic>
      <p:sp>
        <p:nvSpPr>
          <p:cNvPr id="5" name="Title 1"/>
          <p:cNvSpPr>
            <a:spLocks noGrp="1"/>
          </p:cNvSpPr>
          <p:nvPr>
            <p:ph type="title"/>
          </p:nvPr>
        </p:nvSpPr>
        <p:spPr>
          <a:xfrm>
            <a:off x="152400" y="0"/>
            <a:ext cx="8229600" cy="1143000"/>
          </a:xfrm>
        </p:spPr>
        <p:txBody>
          <a:bodyPr/>
          <a:lstStyle/>
          <a:p>
            <a:pPr algn="l"/>
            <a:r>
              <a:rPr lang="en-GB" dirty="0" smtClean="0"/>
              <a:t>Spheres of influence 2</a:t>
            </a:r>
            <a:endParaRPr lang="en-GB" dirty="0"/>
          </a:p>
        </p:txBody>
      </p:sp>
      <p:sp>
        <p:nvSpPr>
          <p:cNvPr id="6" name="Rectangle 5"/>
          <p:cNvSpPr/>
          <p:nvPr/>
        </p:nvSpPr>
        <p:spPr>
          <a:xfrm>
            <a:off x="7800975" y="5540927"/>
            <a:ext cx="1343025" cy="1200329"/>
          </a:xfrm>
          <a:prstGeom prst="rect">
            <a:avLst/>
          </a:prstGeom>
        </p:spPr>
        <p:txBody>
          <a:bodyPr wrap="square">
            <a:spAutoFit/>
          </a:bodyPr>
          <a:lstStyle/>
          <a:p>
            <a:pPr algn="r"/>
            <a:r>
              <a:rPr lang="en-GB" b="0" i="0" u="none" strike="noStrike" baseline="0" dirty="0" smtClean="0">
                <a:solidFill>
                  <a:srgbClr val="333333"/>
                </a:solidFill>
              </a:rPr>
              <a:t>The Children’s Society</a:t>
            </a:r>
            <a:r>
              <a:rPr lang="en-GB" b="0" i="0" u="none" strike="noStrike" dirty="0" smtClean="0">
                <a:solidFill>
                  <a:srgbClr val="333333"/>
                </a:solidFill>
              </a:rPr>
              <a:t> (</a:t>
            </a:r>
            <a:r>
              <a:rPr lang="en-GB" b="0" i="0" u="none" strike="noStrike" baseline="0" dirty="0" smtClean="0">
                <a:solidFill>
                  <a:srgbClr val="333333"/>
                </a:solidFill>
              </a:rPr>
              <a:t>2013, p.31)</a:t>
            </a:r>
            <a:endParaRPr lang="en-GB" dirty="0"/>
          </a:p>
        </p:txBody>
      </p:sp>
      <p:sp>
        <p:nvSpPr>
          <p:cNvPr id="8" name="Rounded Rectangular Callout 7"/>
          <p:cNvSpPr/>
          <p:nvPr/>
        </p:nvSpPr>
        <p:spPr>
          <a:xfrm>
            <a:off x="7018867" y="3140769"/>
            <a:ext cx="1972734" cy="1227667"/>
          </a:xfrm>
          <a:prstGeom prst="wedgeRoundRectCallout">
            <a:avLst>
              <a:gd name="adj1" fmla="val 55335"/>
              <a:gd name="adj2" fmla="val 78498"/>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i="1" dirty="0">
                <a:solidFill>
                  <a:schemeClr val="tx1"/>
                </a:solidFill>
              </a:rPr>
              <a:t>What are the key influences at each level, in your context?</a:t>
            </a:r>
          </a:p>
        </p:txBody>
      </p:sp>
    </p:spTree>
    <p:extLst>
      <p:ext uri="{BB962C8B-B14F-4D97-AF65-F5344CB8AC3E}">
        <p14:creationId xmlns:p14="http://schemas.microsoft.com/office/powerpoint/2010/main" val="289856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Potential problems</a:t>
            </a:r>
            <a:endParaRPr lang="en-GB" sz="4000" dirty="0"/>
          </a:p>
        </p:txBody>
      </p:sp>
      <p:sp>
        <p:nvSpPr>
          <p:cNvPr id="3" name="Content Placeholder 2"/>
          <p:cNvSpPr>
            <a:spLocks noGrp="1"/>
          </p:cNvSpPr>
          <p:nvPr>
            <p:ph idx="1"/>
          </p:nvPr>
        </p:nvSpPr>
        <p:spPr/>
        <p:txBody>
          <a:bodyPr>
            <a:noAutofit/>
          </a:bodyPr>
          <a:lstStyle/>
          <a:p>
            <a:pPr marL="0" indent="0">
              <a:buNone/>
            </a:pPr>
            <a:r>
              <a:rPr lang="en-GB" sz="2400" dirty="0"/>
              <a:t>Parental </a:t>
            </a:r>
            <a:r>
              <a:rPr lang="en-GB" sz="2400" dirty="0" smtClean="0"/>
              <a:t>involvement, spheres of influence and transfer of information and knowledge can be seen as:</a:t>
            </a:r>
          </a:p>
          <a:p>
            <a:pPr marL="0" indent="0">
              <a:buNone/>
            </a:pPr>
            <a:endParaRPr lang="en-GB" sz="2400" dirty="0" smtClean="0"/>
          </a:p>
          <a:p>
            <a:r>
              <a:rPr lang="en-GB" sz="2400" dirty="0" smtClean="0"/>
              <a:t>a ‘unidirectional process’;</a:t>
            </a:r>
          </a:p>
          <a:p>
            <a:pPr marL="0" indent="0">
              <a:buNone/>
            </a:pPr>
            <a:endParaRPr lang="en-GB" sz="2400" dirty="0" smtClean="0"/>
          </a:p>
          <a:p>
            <a:r>
              <a:rPr lang="en-GB" sz="2400" dirty="0" smtClean="0"/>
              <a:t>lacking ‘the </a:t>
            </a:r>
            <a:r>
              <a:rPr lang="en-GB" sz="2400" dirty="0"/>
              <a:t>characteristics of a learning organization, where people’s capacity to learn exists at all levels (</a:t>
            </a:r>
            <a:r>
              <a:rPr lang="en-GB" sz="2400" dirty="0" err="1"/>
              <a:t>Senge</a:t>
            </a:r>
            <a:r>
              <a:rPr lang="en-GB" sz="2400" dirty="0"/>
              <a:t>, 2006</a:t>
            </a:r>
            <a:r>
              <a:rPr lang="en-GB" sz="2400" dirty="0" smtClean="0"/>
              <a:t>)’. </a:t>
            </a:r>
          </a:p>
          <a:p>
            <a:pPr marL="0" indent="0">
              <a:buNone/>
            </a:pPr>
            <a:endParaRPr lang="en-GB" sz="2400" dirty="0"/>
          </a:p>
        </p:txBody>
      </p:sp>
      <p:sp>
        <p:nvSpPr>
          <p:cNvPr id="4" name="Rectangle 3"/>
          <p:cNvSpPr/>
          <p:nvPr/>
        </p:nvSpPr>
        <p:spPr>
          <a:xfrm>
            <a:off x="6235721" y="4652569"/>
            <a:ext cx="2671309" cy="369332"/>
          </a:xfrm>
          <a:prstGeom prst="rect">
            <a:avLst/>
          </a:prstGeom>
        </p:spPr>
        <p:txBody>
          <a:bodyPr wrap="none">
            <a:spAutoFit/>
          </a:bodyPr>
          <a:lstStyle/>
          <a:p>
            <a:r>
              <a:rPr lang="en-GB" dirty="0" smtClean="0"/>
              <a:t>Price-Mitchell (2009, p.16)</a:t>
            </a:r>
            <a:endParaRPr lang="en-GB" dirty="0"/>
          </a:p>
        </p:txBody>
      </p:sp>
      <p:pic>
        <p:nvPicPr>
          <p:cNvPr id="5" name="Picture 6" descr="http://www.directa.co.uk/product_images/one-way-arrow-lef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793976" y="2468524"/>
            <a:ext cx="1116124" cy="111612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05608" y="5106260"/>
            <a:ext cx="4626586" cy="1356086"/>
            <a:chOff x="905608" y="5106260"/>
            <a:chExt cx="4626586" cy="1356086"/>
          </a:xfrm>
        </p:grpSpPr>
        <p:grpSp>
          <p:nvGrpSpPr>
            <p:cNvPr id="6" name="Group 5"/>
            <p:cNvGrpSpPr/>
            <p:nvPr/>
          </p:nvGrpSpPr>
          <p:grpSpPr>
            <a:xfrm>
              <a:off x="4055758" y="5163082"/>
              <a:ext cx="1476436" cy="1299264"/>
              <a:chOff x="4103948" y="3861048"/>
              <a:chExt cx="1476436" cy="1299264"/>
            </a:xfrm>
          </p:grpSpPr>
          <p:sp>
            <p:nvSpPr>
              <p:cNvPr id="7" name="Isosceles Triangle 6"/>
              <p:cNvSpPr/>
              <p:nvPr/>
            </p:nvSpPr>
            <p:spPr>
              <a:xfrm>
                <a:off x="4211960" y="4005064"/>
                <a:ext cx="1224136" cy="104411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8" descr="http://www.proshieldsafetysigns.co.uk/signs/57859_sign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03948" y="3861048"/>
                <a:ext cx="1476436" cy="12992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ular Callout 8"/>
            <p:cNvSpPr/>
            <p:nvPr/>
          </p:nvSpPr>
          <p:spPr>
            <a:xfrm>
              <a:off x="905608" y="5106260"/>
              <a:ext cx="2593730" cy="1356086"/>
            </a:xfrm>
            <a:prstGeom prst="wedgeRoundRectCallout">
              <a:avLst>
                <a:gd name="adj1" fmla="val 38803"/>
                <a:gd name="adj2" fmla="val 70929"/>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smtClean="0">
                  <a:solidFill>
                    <a:schemeClr val="tx1"/>
                  </a:solidFill>
                </a:rPr>
                <a:t>How can working with parents become a two-way process?</a:t>
              </a:r>
              <a:endParaRPr lang="en-GB" sz="2000" i="1" dirty="0">
                <a:solidFill>
                  <a:schemeClr val="tx1"/>
                </a:solidFill>
              </a:endParaRPr>
            </a:p>
          </p:txBody>
        </p:sp>
      </p:grpSp>
    </p:spTree>
    <p:extLst>
      <p:ext uri="{BB962C8B-B14F-4D97-AF65-F5344CB8AC3E}">
        <p14:creationId xmlns:p14="http://schemas.microsoft.com/office/powerpoint/2010/main" val="37067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8666" y="274638"/>
            <a:ext cx="7890933" cy="1143000"/>
          </a:xfrm>
        </p:spPr>
        <p:txBody>
          <a:bodyPr/>
          <a:lstStyle/>
          <a:p>
            <a:pPr algn="l"/>
            <a:r>
              <a:rPr lang="en-GB" sz="4000" dirty="0" smtClean="0"/>
              <a:t>(Re-)defining terms</a:t>
            </a:r>
            <a:endParaRPr lang="en-GB" sz="4000" dirty="0"/>
          </a:p>
        </p:txBody>
      </p:sp>
      <p:sp>
        <p:nvSpPr>
          <p:cNvPr id="3" name="Rectangle 2"/>
          <p:cNvSpPr/>
          <p:nvPr/>
        </p:nvSpPr>
        <p:spPr>
          <a:xfrm>
            <a:off x="3329869" y="3189045"/>
            <a:ext cx="2340000" cy="1815882"/>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‘…shared and equally valued roles in education…’ </a:t>
            </a:r>
            <a:endParaRPr lang="en-GB" sz="2800" i="1" dirty="0"/>
          </a:p>
        </p:txBody>
      </p:sp>
      <p:sp>
        <p:nvSpPr>
          <p:cNvPr id="6" name="Rectangle 5"/>
          <p:cNvSpPr/>
          <p:nvPr/>
        </p:nvSpPr>
        <p:spPr>
          <a:xfrm>
            <a:off x="6082318" y="3235212"/>
            <a:ext cx="3053215" cy="3108543"/>
          </a:xfrm>
          <a:prstGeom prst="rect">
            <a:avLst/>
          </a:prstGeom>
        </p:spPr>
        <p:txBody>
          <a:bodyPr wrap="square">
            <a:spAutoFit/>
          </a:bodyPr>
          <a:lstStyle/>
          <a:p>
            <a:r>
              <a:rPr lang="en-GB" sz="2800" b="0" i="1" u="none" strike="noStrike" baseline="0" dirty="0" smtClean="0">
                <a:solidFill>
                  <a:srgbClr val="000000"/>
                </a:solidFill>
                <a:latin typeface="Adobe Garamond Pro" panose="02020502060506020403" pitchFamily="18" charset="0"/>
              </a:rPr>
              <a:t>‘…parent’s active power-sharing role as citizens of the education community rather than people who participate only when invited.’</a:t>
            </a:r>
            <a:endParaRPr lang="en-GB" sz="2800" i="1" dirty="0"/>
          </a:p>
        </p:txBody>
      </p:sp>
      <p:sp>
        <p:nvSpPr>
          <p:cNvPr id="7" name="Rectangle 6"/>
          <p:cNvSpPr/>
          <p:nvPr/>
        </p:nvSpPr>
        <p:spPr>
          <a:xfrm>
            <a:off x="593338" y="3189046"/>
            <a:ext cx="2404722" cy="2246769"/>
          </a:xfrm>
          <a:prstGeom prst="rect">
            <a:avLst/>
          </a:prstGeom>
        </p:spPr>
        <p:txBody>
          <a:bodyPr wrap="square">
            <a:spAutoFit/>
          </a:bodyPr>
          <a:lstStyle/>
          <a:p>
            <a:r>
              <a:rPr lang="en-GB" sz="2800" i="1" dirty="0">
                <a:solidFill>
                  <a:srgbClr val="000000"/>
                </a:solidFill>
                <a:latin typeface="Adobe Garamond Pro" panose="02020502060506020403" pitchFamily="18" charset="0"/>
              </a:rPr>
              <a:t>‘…explicit ways in which families help children learn and develop.’</a:t>
            </a:r>
          </a:p>
        </p:txBody>
      </p:sp>
      <p:sp>
        <p:nvSpPr>
          <p:cNvPr id="8" name="Rectangle 7"/>
          <p:cNvSpPr/>
          <p:nvPr/>
        </p:nvSpPr>
        <p:spPr>
          <a:xfrm>
            <a:off x="331257" y="6159089"/>
            <a:ext cx="3952875" cy="369332"/>
          </a:xfrm>
          <a:prstGeom prst="rect">
            <a:avLst/>
          </a:prstGeom>
        </p:spPr>
        <p:txBody>
          <a:bodyPr wrap="square">
            <a:spAutoFit/>
          </a:bodyPr>
          <a:lstStyle/>
          <a:p>
            <a:r>
              <a:rPr lang="en-GB" u="none" strike="noStrike" baseline="0" dirty="0" smtClean="0">
                <a:solidFill>
                  <a:srgbClr val="000000"/>
                </a:solidFill>
              </a:rPr>
              <a:t>Price-Mitchell (2009, p.13)</a:t>
            </a:r>
            <a:endParaRPr lang="en-GB"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4286774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A broad definition</a:t>
            </a:r>
            <a:endParaRPr lang="en-GB" dirty="0"/>
          </a:p>
        </p:txBody>
      </p:sp>
      <p:sp>
        <p:nvSpPr>
          <p:cNvPr id="3" name="Content Placeholder 2"/>
          <p:cNvSpPr>
            <a:spLocks noGrp="1"/>
          </p:cNvSpPr>
          <p:nvPr>
            <p:ph idx="1"/>
          </p:nvPr>
        </p:nvSpPr>
        <p:spPr/>
        <p:txBody>
          <a:bodyPr>
            <a:normAutofit/>
          </a:bodyPr>
          <a:lstStyle/>
          <a:p>
            <a:pPr marL="0" indent="0">
              <a:buNone/>
            </a:pPr>
            <a:r>
              <a:rPr lang="en-GB" sz="2800" i="1" dirty="0">
                <a:latin typeface="Adobe Garamond Pro" panose="02020502060506020403" pitchFamily="18" charset="0"/>
              </a:rPr>
              <a:t>Schools which were successful in relation to parental engagement operated with a broad definition of parental engagement: this included work with the child at home, interest in the learning of the child, rather than just interaction with the school. They also spent time making parents aware of their rights and responsibilities in relation to their children’s education. </a:t>
            </a:r>
          </a:p>
          <a:p>
            <a:pPr marL="0" indent="0">
              <a:buNone/>
            </a:pPr>
            <a:endParaRPr lang="en-GB" dirty="0"/>
          </a:p>
          <a:p>
            <a:pPr marL="0" indent="0" algn="r">
              <a:buNone/>
            </a:pPr>
            <a:r>
              <a:rPr lang="en-US" sz="1800" dirty="0" err="1" smtClean="0"/>
              <a:t>Goodhall</a:t>
            </a:r>
            <a:r>
              <a:rPr lang="en-US" sz="1800" dirty="0" smtClean="0"/>
              <a:t> and </a:t>
            </a:r>
            <a:r>
              <a:rPr lang="en-US" sz="1800" dirty="0" err="1" smtClean="0"/>
              <a:t>Vorhaus</a:t>
            </a:r>
            <a:r>
              <a:rPr lang="en-US" sz="1800" dirty="0"/>
              <a:t> </a:t>
            </a:r>
            <a:r>
              <a:rPr lang="en-US" sz="1800" dirty="0" smtClean="0"/>
              <a:t>(2011, p.66)</a:t>
            </a:r>
            <a:endParaRPr lang="en-GB" sz="1800" dirty="0"/>
          </a:p>
        </p:txBody>
      </p:sp>
    </p:spTree>
    <p:extLst>
      <p:ext uri="{BB962C8B-B14F-4D97-AF65-F5344CB8AC3E}">
        <p14:creationId xmlns:p14="http://schemas.microsoft.com/office/powerpoint/2010/main" val="67299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References</a:t>
            </a:r>
            <a:endParaRPr lang="en-GB" dirty="0"/>
          </a:p>
        </p:txBody>
      </p:sp>
      <p:sp>
        <p:nvSpPr>
          <p:cNvPr id="3" name="Content Placeholder 2"/>
          <p:cNvSpPr>
            <a:spLocks noGrp="1"/>
          </p:cNvSpPr>
          <p:nvPr>
            <p:ph idx="1"/>
          </p:nvPr>
        </p:nvSpPr>
        <p:spPr/>
        <p:txBody>
          <a:bodyPr>
            <a:normAutofit/>
          </a:bodyPr>
          <a:lstStyle/>
          <a:p>
            <a:pPr marL="361950" indent="-361950">
              <a:spcBef>
                <a:spcPts val="1200"/>
              </a:spcBef>
              <a:buNone/>
            </a:pPr>
            <a:r>
              <a:rPr lang="en-GB" sz="2000" dirty="0">
                <a:solidFill>
                  <a:srgbClr val="333333"/>
                </a:solidFill>
              </a:rPr>
              <a:t>The Children’s Society (</a:t>
            </a:r>
            <a:r>
              <a:rPr lang="en-GB" sz="2000" dirty="0" smtClean="0">
                <a:solidFill>
                  <a:srgbClr val="333333"/>
                </a:solidFill>
              </a:rPr>
              <a:t>2013) </a:t>
            </a:r>
            <a:r>
              <a:rPr lang="en-GB" sz="2000" i="1" dirty="0"/>
              <a:t>The Good Childhood </a:t>
            </a:r>
            <a:r>
              <a:rPr lang="en-GB" sz="2000" i="1" dirty="0" smtClean="0"/>
              <a:t>Report</a:t>
            </a:r>
            <a:r>
              <a:rPr lang="en-GB" sz="2000" dirty="0" smtClean="0"/>
              <a:t>. Available from</a:t>
            </a:r>
            <a:r>
              <a:rPr lang="en-GB" sz="2000" dirty="0"/>
              <a:t>: </a:t>
            </a:r>
            <a:r>
              <a:rPr lang="en-GB" sz="2000" dirty="0">
                <a:hlinkClick r:id="rId2"/>
              </a:rPr>
              <a:t>http://</a:t>
            </a:r>
            <a:r>
              <a:rPr lang="en-GB" sz="2000" dirty="0" smtClean="0">
                <a:hlinkClick r:id="rId2"/>
              </a:rPr>
              <a:t>www.childrenssociety.org.uk/sites/default/files/tcs/good_childhood_report_2013_final.pdf</a:t>
            </a:r>
            <a:r>
              <a:rPr lang="en-GB" sz="2000" dirty="0" smtClean="0"/>
              <a:t> [Accessed 01.07.14]</a:t>
            </a:r>
          </a:p>
          <a:p>
            <a:pPr marL="361950" indent="-361950">
              <a:spcBef>
                <a:spcPts val="1200"/>
              </a:spcBef>
              <a:buNone/>
            </a:pPr>
            <a:r>
              <a:rPr lang="en-GB" sz="2000" dirty="0" smtClean="0"/>
              <a:t>Epstein</a:t>
            </a:r>
            <a:r>
              <a:rPr lang="en-GB" sz="2000" dirty="0"/>
              <a:t>, J. L. (Ed.). (2009</a:t>
            </a:r>
            <a:r>
              <a:rPr lang="en-GB" sz="2000" dirty="0" smtClean="0"/>
              <a:t>) </a:t>
            </a:r>
            <a:r>
              <a:rPr lang="en-GB" sz="2000" i="1" dirty="0" smtClean="0"/>
              <a:t>School</a:t>
            </a:r>
            <a:r>
              <a:rPr lang="en-GB" sz="2000" i="1" dirty="0"/>
              <a:t>, family, and community partnerships: your handbook for action</a:t>
            </a:r>
            <a:r>
              <a:rPr lang="en-GB" sz="2000" dirty="0"/>
              <a:t> (3rd ed.). Thousand Oaks, </a:t>
            </a:r>
            <a:r>
              <a:rPr lang="en-GB" sz="2000" dirty="0" err="1"/>
              <a:t>Calif</a:t>
            </a:r>
            <a:r>
              <a:rPr lang="en-GB" sz="2000" dirty="0"/>
              <a:t>: Corwin Press</a:t>
            </a:r>
            <a:r>
              <a:rPr lang="en-GB" sz="2000" dirty="0" smtClean="0"/>
              <a:t>.</a:t>
            </a:r>
          </a:p>
          <a:p>
            <a:pPr marL="361950" indent="-361950">
              <a:spcBef>
                <a:spcPts val="1200"/>
              </a:spcBef>
              <a:buNone/>
            </a:pPr>
            <a:r>
              <a:rPr lang="en-US" sz="2000" dirty="0" err="1"/>
              <a:t>Goodhall</a:t>
            </a:r>
            <a:r>
              <a:rPr lang="en-US" sz="2000" dirty="0"/>
              <a:t>, J. &amp; </a:t>
            </a:r>
            <a:r>
              <a:rPr lang="en-US" sz="2000" dirty="0" err="1"/>
              <a:t>Vorhaus</a:t>
            </a:r>
            <a:r>
              <a:rPr lang="en-US" sz="2000" dirty="0"/>
              <a:t>, J. (2011) </a:t>
            </a:r>
            <a:r>
              <a:rPr lang="en-US" sz="2000" i="1" dirty="0"/>
              <a:t>Review of best practice in parental engagement</a:t>
            </a:r>
            <a:r>
              <a:rPr lang="en-US" sz="2000" dirty="0"/>
              <a:t>, Research Report DFE-RR156. London: </a:t>
            </a:r>
            <a:r>
              <a:rPr lang="en-US" sz="2000" dirty="0" smtClean="0"/>
              <a:t>Institute of Education; Department </a:t>
            </a:r>
            <a:r>
              <a:rPr lang="en-US" sz="2000" dirty="0"/>
              <a:t>for Education</a:t>
            </a:r>
            <a:r>
              <a:rPr lang="en-US" sz="2000" dirty="0" smtClean="0"/>
              <a:t>.</a:t>
            </a:r>
            <a:endParaRPr lang="en-GB" sz="2000" dirty="0" smtClean="0"/>
          </a:p>
          <a:p>
            <a:pPr marL="361950" indent="-361950">
              <a:spcBef>
                <a:spcPts val="1200"/>
              </a:spcBef>
              <a:buNone/>
            </a:pPr>
            <a:r>
              <a:rPr lang="en-GB" sz="2000" dirty="0"/>
              <a:t>Price-Mitchell, M. (2009) Boundary Dynamics: Implications for Building Parent-School </a:t>
            </a:r>
            <a:r>
              <a:rPr lang="en-GB" sz="2000" dirty="0" smtClean="0"/>
              <a:t>Partnerships. </a:t>
            </a:r>
            <a:r>
              <a:rPr lang="en-GB" sz="2000" i="1" dirty="0" smtClean="0"/>
              <a:t>The School Community Journal</a:t>
            </a:r>
            <a:r>
              <a:rPr lang="en-GB" sz="2000" dirty="0" smtClean="0"/>
              <a:t>, Vol. 19, No. 2.</a:t>
            </a:r>
          </a:p>
          <a:p>
            <a:pPr marL="361950" indent="-361950">
              <a:spcBef>
                <a:spcPts val="1200"/>
              </a:spcBef>
              <a:buNone/>
            </a:pPr>
            <a:r>
              <a:rPr lang="en-GB" sz="2000" dirty="0" err="1" smtClean="0"/>
              <a:t>Senge</a:t>
            </a:r>
            <a:r>
              <a:rPr lang="en-GB" sz="2000" dirty="0" smtClean="0"/>
              <a:t>, P. </a:t>
            </a:r>
            <a:r>
              <a:rPr lang="en-GB" sz="2000" dirty="0"/>
              <a:t>(</a:t>
            </a:r>
            <a:r>
              <a:rPr lang="en-GB" sz="2000" dirty="0" smtClean="0"/>
              <a:t>2000) </a:t>
            </a:r>
            <a:r>
              <a:rPr lang="en-GB" sz="2000" dirty="0"/>
              <a:t>Systems Change in </a:t>
            </a:r>
            <a:r>
              <a:rPr lang="en-GB" sz="2000" dirty="0" smtClean="0"/>
              <a:t>Education. </a:t>
            </a:r>
            <a:r>
              <a:rPr lang="en-GB" sz="2000" i="1" dirty="0" smtClean="0"/>
              <a:t>Reflections</a:t>
            </a:r>
            <a:r>
              <a:rPr lang="en-GB" sz="2000" dirty="0" smtClean="0"/>
              <a:t>, </a:t>
            </a:r>
            <a:r>
              <a:rPr lang="en-GB" sz="2000" dirty="0" err="1" smtClean="0"/>
              <a:t>Vol</a:t>
            </a:r>
            <a:r>
              <a:rPr lang="en-GB" sz="2000" dirty="0" smtClean="0"/>
              <a:t> .1</a:t>
            </a:r>
            <a:r>
              <a:rPr lang="en-GB" sz="2000" dirty="0"/>
              <a:t>, </a:t>
            </a:r>
            <a:r>
              <a:rPr lang="en-GB" sz="2000" dirty="0" smtClean="0"/>
              <a:t>No. 3.</a:t>
            </a:r>
          </a:p>
        </p:txBody>
      </p:sp>
    </p:spTree>
    <p:extLst>
      <p:ext uri="{BB962C8B-B14F-4D97-AF65-F5344CB8AC3E}">
        <p14:creationId xmlns:p14="http://schemas.microsoft.com/office/powerpoint/2010/main" val="16979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Unit objectives</a:t>
            </a:r>
            <a:endParaRPr lang="en-GB" dirty="0"/>
          </a:p>
        </p:txBody>
      </p:sp>
      <p:sp>
        <p:nvSpPr>
          <p:cNvPr id="3" name="Content Placeholder 2"/>
          <p:cNvSpPr>
            <a:spLocks noGrp="1"/>
          </p:cNvSpPr>
          <p:nvPr>
            <p:ph idx="1"/>
          </p:nvPr>
        </p:nvSpPr>
        <p:spPr/>
        <p:txBody>
          <a:bodyPr/>
          <a:lstStyle/>
          <a:p>
            <a:pPr lvl="0"/>
            <a:r>
              <a:rPr lang="en-GB" dirty="0"/>
              <a:t>To consider </a:t>
            </a:r>
            <a:r>
              <a:rPr lang="en-GB" dirty="0" smtClean="0"/>
              <a:t>purposes </a:t>
            </a:r>
            <a:r>
              <a:rPr lang="en-GB" dirty="0"/>
              <a:t>of parental engagement</a:t>
            </a:r>
            <a:r>
              <a:rPr lang="en-GB" dirty="0" smtClean="0"/>
              <a:t>.</a:t>
            </a:r>
          </a:p>
          <a:p>
            <a:pPr lvl="0"/>
            <a:r>
              <a:rPr lang="en-GB" dirty="0" smtClean="0"/>
              <a:t>To explore </a:t>
            </a:r>
            <a:r>
              <a:rPr lang="en-GB" smtClean="0"/>
              <a:t>values and attitudes </a:t>
            </a:r>
            <a:r>
              <a:rPr lang="en-GB" dirty="0" smtClean="0"/>
              <a:t>towards parental engagement.</a:t>
            </a:r>
            <a:endParaRPr lang="en-GB" dirty="0"/>
          </a:p>
          <a:p>
            <a:pPr lvl="0"/>
            <a:r>
              <a:rPr lang="en-GB" dirty="0"/>
              <a:t>To explore existing definitions and models of parental engagement.</a:t>
            </a:r>
          </a:p>
          <a:p>
            <a:r>
              <a:rPr lang="en-GB" dirty="0"/>
              <a:t>To develop a shared understanding of parental engagement within your context.</a:t>
            </a:r>
          </a:p>
        </p:txBody>
      </p:sp>
    </p:spTree>
    <p:extLst>
      <p:ext uri="{BB962C8B-B14F-4D97-AF65-F5344CB8AC3E}">
        <p14:creationId xmlns:p14="http://schemas.microsoft.com/office/powerpoint/2010/main" val="99019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4000" i="1" dirty="0" smtClean="0"/>
              <a:t>Why</a:t>
            </a:r>
            <a:r>
              <a:rPr lang="en-GB" sz="4000" dirty="0" smtClean="0"/>
              <a:t> parental engagement?</a:t>
            </a:r>
            <a:endParaRPr lang="en-GB" sz="4000" dirty="0"/>
          </a:p>
        </p:txBody>
      </p:sp>
      <p:sp>
        <p:nvSpPr>
          <p:cNvPr id="5" name="Content Placeholder 4"/>
          <p:cNvSpPr>
            <a:spLocks noGrp="1"/>
          </p:cNvSpPr>
          <p:nvPr>
            <p:ph idx="1"/>
          </p:nvPr>
        </p:nvSpPr>
        <p:spPr>
          <a:xfrm>
            <a:off x="457200" y="1600200"/>
            <a:ext cx="6876257" cy="4525963"/>
          </a:xfrm>
        </p:spPr>
        <p:txBody>
          <a:bodyPr/>
          <a:lstStyle/>
          <a:p>
            <a:pPr marL="0" indent="0">
              <a:buNone/>
            </a:pPr>
            <a:r>
              <a:rPr lang="en-GB" sz="2800" dirty="0" smtClean="0"/>
              <a:t>Assumptions or starting points:</a:t>
            </a:r>
          </a:p>
          <a:p>
            <a:r>
              <a:rPr lang="en-GB" sz="2800" dirty="0" smtClean="0"/>
              <a:t>Parental engagement is a ‘good thing’.</a:t>
            </a:r>
          </a:p>
          <a:p>
            <a:r>
              <a:rPr lang="en-GB" sz="2800" dirty="0" smtClean="0"/>
              <a:t>Social networking and media might help.</a:t>
            </a:r>
          </a:p>
          <a:p>
            <a:endParaRPr lang="en-GB" sz="2800" dirty="0"/>
          </a:p>
          <a:p>
            <a:pPr marL="0" indent="0">
              <a:buNone/>
            </a:pPr>
            <a:r>
              <a:rPr lang="en-GB" sz="2800" dirty="0" smtClean="0"/>
              <a:t>But what might be the </a:t>
            </a:r>
            <a:r>
              <a:rPr lang="en-GB" sz="2800" i="1" dirty="0" smtClean="0"/>
              <a:t>reasons</a:t>
            </a:r>
            <a:r>
              <a:rPr lang="en-GB" sz="2800" dirty="0" smtClean="0"/>
              <a:t> for these two starting points?</a:t>
            </a:r>
          </a:p>
          <a:p>
            <a:r>
              <a:rPr lang="en-GB" sz="2800" i="1" dirty="0" smtClean="0"/>
              <a:t>Why</a:t>
            </a:r>
            <a:r>
              <a:rPr lang="en-GB" sz="2800" dirty="0" smtClean="0"/>
              <a:t> parental engagement?</a:t>
            </a:r>
          </a:p>
          <a:p>
            <a:r>
              <a:rPr lang="en-GB" sz="2800" i="1" dirty="0" smtClean="0"/>
              <a:t>Why</a:t>
            </a:r>
            <a:r>
              <a:rPr lang="en-GB" sz="2800" dirty="0" smtClean="0"/>
              <a:t> social networking?</a:t>
            </a:r>
            <a:endParaRPr lang="en-GB" sz="2800" dirty="0"/>
          </a:p>
        </p:txBody>
      </p:sp>
      <p:pic>
        <p:nvPicPr>
          <p:cNvPr id="1026" name="Picture 2" descr="http://upload.wikimedia.org/wikipedia/commons/thumb/e/ea/Mauritius_Road_Signs_-_Warning_Sign_-_Other_dangers.svg/556px-Mauritius_Road_Signs_-_Warning_Sign_-_Other_dangers.svg.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333457" y="4554803"/>
            <a:ext cx="1409363" cy="124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wp.com/www.markpack.org.uk/files/2013/07/Go-sign-road-sign-from-Mauritius.png?resize=180%2C18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3457" y="1906323"/>
            <a:ext cx="1353343" cy="135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8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8800" y="739259"/>
            <a:ext cx="5698067" cy="5571574"/>
          </a:xfrm>
        </p:spPr>
        <p:txBody>
          <a:bodyPr>
            <a:normAutofit/>
          </a:bodyPr>
          <a:lstStyle/>
          <a:p>
            <a:pPr marL="0" indent="0">
              <a:buNone/>
            </a:pPr>
            <a:r>
              <a:rPr lang="en-GB" sz="3200" i="1" dirty="0">
                <a:latin typeface="Adobe Garamond Pro" panose="02020502060506020403" pitchFamily="18" charset="0"/>
              </a:rPr>
              <a:t>If I had one wish for all of our institutions, and the institution called school in </a:t>
            </a:r>
            <a:r>
              <a:rPr lang="en-GB" sz="3200" i="1" dirty="0" smtClean="0">
                <a:latin typeface="Adobe Garamond Pro" panose="02020502060506020403" pitchFamily="18" charset="0"/>
              </a:rPr>
              <a:t>particular, it </a:t>
            </a:r>
            <a:r>
              <a:rPr lang="en-GB" sz="3200" i="1" dirty="0">
                <a:latin typeface="Adobe Garamond Pro" panose="02020502060506020403" pitchFamily="18" charset="0"/>
              </a:rPr>
              <a:t>is that we dedicate ourselves to allowing them to be what they would naturally </a:t>
            </a:r>
            <a:r>
              <a:rPr lang="en-GB" sz="3200" i="1" dirty="0" smtClean="0">
                <a:latin typeface="Adobe Garamond Pro" panose="02020502060506020403" pitchFamily="18" charset="0"/>
              </a:rPr>
              <a:t>become, which </a:t>
            </a:r>
            <a:r>
              <a:rPr lang="en-GB" sz="3200" i="1" dirty="0">
                <a:latin typeface="Adobe Garamond Pro" panose="02020502060506020403" pitchFamily="18" charset="0"/>
              </a:rPr>
              <a:t>is human communities, not machines. Living beings who continually ask the </a:t>
            </a:r>
            <a:r>
              <a:rPr lang="en-GB" sz="3200" i="1" dirty="0" smtClean="0">
                <a:latin typeface="Adobe Garamond Pro" panose="02020502060506020403" pitchFamily="18" charset="0"/>
              </a:rPr>
              <a:t>questions: Why </a:t>
            </a:r>
            <a:r>
              <a:rPr lang="en-GB" sz="3200" i="1" dirty="0">
                <a:latin typeface="Adobe Garamond Pro" panose="02020502060506020403" pitchFamily="18" charset="0"/>
              </a:rPr>
              <a:t>am I here? What is going on in my world? How might I and we best contribute</a:t>
            </a:r>
            <a:r>
              <a:rPr lang="en-GB" sz="3200" i="1" dirty="0" smtClean="0">
                <a:latin typeface="Adobe Garamond Pro" panose="02020502060506020403" pitchFamily="18" charset="0"/>
              </a:rPr>
              <a:t>?</a:t>
            </a:r>
          </a:p>
        </p:txBody>
      </p:sp>
      <p:sp>
        <p:nvSpPr>
          <p:cNvPr id="4" name="Rectangle 3"/>
          <p:cNvSpPr/>
          <p:nvPr/>
        </p:nvSpPr>
        <p:spPr>
          <a:xfrm>
            <a:off x="6842286" y="6126167"/>
            <a:ext cx="1936428" cy="369332"/>
          </a:xfrm>
          <a:prstGeom prst="rect">
            <a:avLst/>
          </a:prstGeom>
        </p:spPr>
        <p:txBody>
          <a:bodyPr wrap="none">
            <a:spAutoFit/>
          </a:bodyPr>
          <a:lstStyle/>
          <a:p>
            <a:pPr algn="r"/>
            <a:r>
              <a:rPr lang="en-GB" dirty="0" err="1" smtClean="0"/>
              <a:t>Senge</a:t>
            </a:r>
            <a:r>
              <a:rPr lang="en-GB" dirty="0" smtClean="0"/>
              <a:t> (2000, p.58)</a:t>
            </a:r>
            <a:endParaRPr lang="en-GB" dirty="0"/>
          </a:p>
        </p:txBody>
      </p:sp>
    </p:spTree>
    <p:extLst>
      <p:ext uri="{BB962C8B-B14F-4D97-AF65-F5344CB8AC3E}">
        <p14:creationId xmlns:p14="http://schemas.microsoft.com/office/powerpoint/2010/main" val="16938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i="1" dirty="0"/>
              <a:t>Why</a:t>
            </a:r>
            <a:r>
              <a:rPr lang="en-GB" sz="4000" dirty="0"/>
              <a:t> parental engagement?</a:t>
            </a:r>
          </a:p>
        </p:txBody>
      </p:sp>
      <p:sp>
        <p:nvSpPr>
          <p:cNvPr id="3" name="Content Placeholder 2"/>
          <p:cNvSpPr>
            <a:spLocks noGrp="1"/>
          </p:cNvSpPr>
          <p:nvPr>
            <p:ph idx="1"/>
          </p:nvPr>
        </p:nvSpPr>
        <p:spPr/>
        <p:txBody>
          <a:bodyPr/>
          <a:lstStyle/>
          <a:p>
            <a:pPr marL="0" indent="0">
              <a:buNone/>
            </a:pPr>
            <a:endParaRPr lang="en-GB" sz="2800" dirty="0" smtClean="0"/>
          </a:p>
          <a:p>
            <a:r>
              <a:rPr lang="en-GB" sz="2800" dirty="0" smtClean="0"/>
              <a:t>Parental </a:t>
            </a:r>
            <a:r>
              <a:rPr lang="en-GB" sz="2800" dirty="0"/>
              <a:t>engagement and social </a:t>
            </a:r>
            <a:r>
              <a:rPr lang="en-GB" sz="2800" dirty="0" smtClean="0"/>
              <a:t>networking are perhaps best understood as </a:t>
            </a:r>
            <a:r>
              <a:rPr lang="en-GB" sz="2800" b="1" dirty="0" smtClean="0"/>
              <a:t>processes</a:t>
            </a:r>
            <a:r>
              <a:rPr lang="en-GB" sz="2800" dirty="0" smtClean="0"/>
              <a:t> to support learning, achievement and wider positive </a:t>
            </a:r>
            <a:r>
              <a:rPr lang="en-GB" sz="2800" b="1" dirty="0" smtClean="0"/>
              <a:t>outcomes</a:t>
            </a:r>
            <a:r>
              <a:rPr lang="en-GB" sz="2800" dirty="0" smtClean="0"/>
              <a:t>.</a:t>
            </a:r>
            <a:endParaRPr lang="en-GB" sz="2800" b="1" dirty="0"/>
          </a:p>
        </p:txBody>
      </p:sp>
      <p:pic>
        <p:nvPicPr>
          <p:cNvPr id="1026" name="Picture 2" descr="http://upload.wikimedia.org/wikipedia/commons/thumb/3/34/UK_motorway_symbol.svg/561px-UK_motorway_symbol.svg.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73169" y="4668714"/>
            <a:ext cx="1789478" cy="178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1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Exploring understandings </a:t>
            </a:r>
            <a:br>
              <a:rPr lang="en-US" sz="4000" dirty="0" smtClean="0"/>
            </a:br>
            <a:r>
              <a:rPr lang="en-US" sz="4000" dirty="0" smtClean="0"/>
              <a:t>of parental engagement</a:t>
            </a:r>
            <a:endParaRPr lang="en-US" sz="4000" dirty="0"/>
          </a:p>
        </p:txBody>
      </p:sp>
      <p:sp>
        <p:nvSpPr>
          <p:cNvPr id="3" name="Content Placeholder 2"/>
          <p:cNvSpPr>
            <a:spLocks noGrp="1"/>
          </p:cNvSpPr>
          <p:nvPr>
            <p:ph idx="1"/>
          </p:nvPr>
        </p:nvSpPr>
        <p:spPr>
          <a:xfrm>
            <a:off x="457200" y="2006082"/>
            <a:ext cx="8229600" cy="4120081"/>
          </a:xfrm>
        </p:spPr>
        <p:txBody>
          <a:bodyPr/>
          <a:lstStyle/>
          <a:p>
            <a:r>
              <a:rPr lang="en-US" b="1" dirty="0" smtClean="0">
                <a:solidFill>
                  <a:srgbClr val="FF6600"/>
                </a:solidFill>
              </a:rPr>
              <a:t>Use</a:t>
            </a:r>
            <a:r>
              <a:rPr lang="en-US" dirty="0" smtClean="0"/>
              <a:t> creative methods to explore our understandings of parental engagement.</a:t>
            </a:r>
          </a:p>
          <a:p>
            <a:r>
              <a:rPr lang="en-US" b="1" dirty="0" smtClean="0">
                <a:solidFill>
                  <a:srgbClr val="FF6600"/>
                </a:solidFill>
              </a:rPr>
              <a:t>Create</a:t>
            </a:r>
            <a:r>
              <a:rPr lang="en-US" dirty="0" smtClean="0"/>
              <a:t> an artifact/picture.</a:t>
            </a:r>
          </a:p>
          <a:p>
            <a:r>
              <a:rPr lang="en-US" b="1" dirty="0" smtClean="0">
                <a:solidFill>
                  <a:srgbClr val="FF6600"/>
                </a:solidFill>
              </a:rPr>
              <a:t>Share</a:t>
            </a:r>
            <a:r>
              <a:rPr lang="en-US" dirty="0" smtClean="0"/>
              <a:t> our stories about parental engagement in our own context.</a:t>
            </a:r>
          </a:p>
          <a:p>
            <a:r>
              <a:rPr lang="en-US" b="1" dirty="0" smtClean="0">
                <a:solidFill>
                  <a:srgbClr val="FF6600"/>
                </a:solidFill>
              </a:rPr>
              <a:t>Generate</a:t>
            </a:r>
            <a:r>
              <a:rPr lang="en-US" dirty="0" smtClean="0"/>
              <a:t> ideas about we might use creative methods in our own context.</a:t>
            </a:r>
          </a:p>
          <a:p>
            <a:endParaRPr lang="en-US" dirty="0"/>
          </a:p>
        </p:txBody>
      </p:sp>
    </p:spTree>
    <p:extLst>
      <p:ext uri="{BB962C8B-B14F-4D97-AF65-F5344CB8AC3E}">
        <p14:creationId xmlns:p14="http://schemas.microsoft.com/office/powerpoint/2010/main" val="58277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1147054">
            <a:off x="5907141" y="4046693"/>
            <a:ext cx="2939143" cy="2204357"/>
          </a:xfrm>
          <a:prstGeom prst="rect">
            <a:avLst/>
          </a:prstGeom>
        </p:spPr>
      </p:pic>
      <p:sp>
        <p:nvSpPr>
          <p:cNvPr id="2" name="Title 1"/>
          <p:cNvSpPr>
            <a:spLocks noGrp="1"/>
          </p:cNvSpPr>
          <p:nvPr>
            <p:ph type="title"/>
          </p:nvPr>
        </p:nvSpPr>
        <p:spPr/>
        <p:txBody>
          <a:bodyPr/>
          <a:lstStyle/>
          <a:p>
            <a:pPr algn="l"/>
            <a:r>
              <a:rPr lang="en-US" dirty="0" smtClean="0"/>
              <a:t>Activity</a:t>
            </a:r>
            <a:endParaRPr lang="en-US" dirty="0"/>
          </a:p>
        </p:txBody>
      </p:sp>
      <p:sp>
        <p:nvSpPr>
          <p:cNvPr id="3" name="Content Placeholder 2"/>
          <p:cNvSpPr>
            <a:spLocks noGrp="1"/>
          </p:cNvSpPr>
          <p:nvPr>
            <p:ph idx="1"/>
          </p:nvPr>
        </p:nvSpPr>
        <p:spPr/>
        <p:txBody>
          <a:bodyPr/>
          <a:lstStyle/>
          <a:p>
            <a:pPr marL="0" indent="0">
              <a:buNone/>
            </a:pPr>
            <a:r>
              <a:rPr lang="en-US" dirty="0"/>
              <a:t>C</a:t>
            </a:r>
            <a:r>
              <a:rPr lang="en-US" dirty="0" smtClean="0"/>
              <a:t>reate something that helps tell a story...</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26471" y="2370345"/>
            <a:ext cx="3460901" cy="259567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870252">
            <a:off x="385062" y="2903601"/>
            <a:ext cx="2813539" cy="2110154"/>
          </a:xfrm>
          <a:prstGeom prst="rect">
            <a:avLst/>
          </a:prstGeom>
        </p:spPr>
      </p:pic>
    </p:spTree>
    <p:extLst>
      <p:ext uri="{BB962C8B-B14F-4D97-AF65-F5344CB8AC3E}">
        <p14:creationId xmlns:p14="http://schemas.microsoft.com/office/powerpoint/2010/main" val="216151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Activity – defining terms</a:t>
            </a:r>
            <a:endParaRPr lang="en-GB" sz="4000" dirty="0"/>
          </a:p>
        </p:txBody>
      </p:sp>
      <p:sp>
        <p:nvSpPr>
          <p:cNvPr id="5" name="TextBox 4"/>
          <p:cNvSpPr txBox="1"/>
          <p:nvPr/>
        </p:nvSpPr>
        <p:spPr>
          <a:xfrm>
            <a:off x="457200" y="3349264"/>
            <a:ext cx="8229600" cy="286232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dirty="0" smtClean="0"/>
              <a:t>What do these terms mean to you?</a:t>
            </a:r>
          </a:p>
          <a:p>
            <a:pPr marL="285750" indent="-285750">
              <a:spcAft>
                <a:spcPts val="1200"/>
              </a:spcAft>
              <a:buFont typeface="Arial" panose="020B0604020202020204" pitchFamily="34" charset="0"/>
              <a:buChar char="•"/>
            </a:pPr>
            <a:r>
              <a:rPr lang="en-GB" sz="2800" dirty="0" smtClean="0"/>
              <a:t>In what ways do they feature in your school/context?</a:t>
            </a:r>
          </a:p>
          <a:p>
            <a:pPr marL="285750" indent="-285750">
              <a:spcAft>
                <a:spcPts val="1200"/>
              </a:spcAft>
              <a:buFont typeface="Arial" panose="020B0604020202020204" pitchFamily="34" charset="0"/>
              <a:buChar char="•"/>
            </a:pPr>
            <a:r>
              <a:rPr lang="en-GB" sz="2800" dirty="0" smtClean="0"/>
              <a:t>What are the overlaps and differences?</a:t>
            </a:r>
          </a:p>
          <a:p>
            <a:pPr marL="285750" indent="-285750">
              <a:spcAft>
                <a:spcPts val="1200"/>
              </a:spcAft>
              <a:buFont typeface="Arial" panose="020B0604020202020204" pitchFamily="34" charset="0"/>
              <a:buChar char="•"/>
            </a:pPr>
            <a:r>
              <a:rPr lang="en-GB" sz="2800" dirty="0" smtClean="0"/>
              <a:t>Discuss and share ideas.</a:t>
            </a:r>
          </a:p>
          <a:p>
            <a:pPr marL="285750" indent="-285750">
              <a:spcAft>
                <a:spcPts val="1200"/>
              </a:spcAft>
              <a:buFont typeface="Arial" panose="020B0604020202020204" pitchFamily="34" charset="0"/>
              <a:buChar char="•"/>
            </a:pPr>
            <a:r>
              <a:rPr lang="en-GB" sz="2800" dirty="0" smtClean="0"/>
              <a:t>Jot down some key words to summarise each term.</a:t>
            </a:r>
            <a:endParaRPr lang="en-GB" sz="2800"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Tree>
    <p:extLst>
      <p:ext uri="{BB962C8B-B14F-4D97-AF65-F5344CB8AC3E}">
        <p14:creationId xmlns:p14="http://schemas.microsoft.com/office/powerpoint/2010/main" val="130114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t>Activity – defining terms</a:t>
            </a:r>
            <a:endParaRPr lang="en-GB" sz="4000" dirty="0"/>
          </a:p>
        </p:txBody>
      </p:sp>
      <p:sp>
        <p:nvSpPr>
          <p:cNvPr id="5" name="TextBox 4"/>
          <p:cNvSpPr txBox="1"/>
          <p:nvPr/>
        </p:nvSpPr>
        <p:spPr>
          <a:xfrm>
            <a:off x="593338" y="3349264"/>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grpSp>
        <p:nvGrpSpPr>
          <p:cNvPr id="9" name="Group 8"/>
          <p:cNvGrpSpPr/>
          <p:nvPr/>
        </p:nvGrpSpPr>
        <p:grpSpPr>
          <a:xfrm>
            <a:off x="593338" y="1762125"/>
            <a:ext cx="2368764" cy="1207293"/>
            <a:chOff x="483434" y="0"/>
            <a:chExt cx="2912004" cy="1207293"/>
          </a:xfrm>
        </p:grpSpPr>
        <p:sp>
          <p:nvSpPr>
            <p:cNvPr id="10" name="Rounded Rectangle 9"/>
            <p:cNvSpPr/>
            <p:nvPr/>
          </p:nvSpPr>
          <p:spPr>
            <a:xfrm>
              <a:off x="483434" y="0"/>
              <a:ext cx="2805031"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518795" y="35360"/>
              <a:ext cx="287664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Parental involvement</a:t>
              </a:r>
              <a:endParaRPr lang="en-GB" sz="2700" kern="1200" dirty="0"/>
            </a:p>
          </p:txBody>
        </p:sp>
      </p:grpSp>
      <p:grpSp>
        <p:nvGrpSpPr>
          <p:cNvPr id="12" name="Group 11"/>
          <p:cNvGrpSpPr/>
          <p:nvPr/>
        </p:nvGrpSpPr>
        <p:grpSpPr>
          <a:xfrm>
            <a:off x="3329869" y="1762125"/>
            <a:ext cx="2340000" cy="1207293"/>
            <a:chOff x="513923" y="1810940"/>
            <a:chExt cx="2744053" cy="1207293"/>
          </a:xfrm>
        </p:grpSpPr>
        <p:sp>
          <p:nvSpPr>
            <p:cNvPr id="13" name="Rounded Rectangle 12"/>
            <p:cNvSpPr/>
            <p:nvPr/>
          </p:nvSpPr>
          <p:spPr>
            <a:xfrm>
              <a:off x="513923" y="1810940"/>
              <a:ext cx="2744053"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549283" y="1846300"/>
              <a:ext cx="2673333"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Parent-school partnerships</a:t>
              </a:r>
              <a:endParaRPr lang="en-GB" sz="2700" kern="1200" dirty="0"/>
            </a:p>
          </p:txBody>
        </p:sp>
      </p:grpSp>
      <p:grpSp>
        <p:nvGrpSpPr>
          <p:cNvPr id="15" name="Group 14"/>
          <p:cNvGrpSpPr/>
          <p:nvPr/>
        </p:nvGrpSpPr>
        <p:grpSpPr>
          <a:xfrm>
            <a:off x="6124653" y="1762124"/>
            <a:ext cx="2340000" cy="1207293"/>
            <a:chOff x="493604" y="3621881"/>
            <a:chExt cx="2784690" cy="1207293"/>
          </a:xfrm>
        </p:grpSpPr>
        <p:sp>
          <p:nvSpPr>
            <p:cNvPr id="16" name="Rounded Rectangle 15"/>
            <p:cNvSpPr/>
            <p:nvPr/>
          </p:nvSpPr>
          <p:spPr>
            <a:xfrm>
              <a:off x="493604" y="3621881"/>
              <a:ext cx="2784690" cy="12072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528964" y="3657241"/>
              <a:ext cx="2713970" cy="1136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t>Parent engagement</a:t>
              </a:r>
              <a:endParaRPr lang="en-GB" sz="2700" kern="1200" dirty="0"/>
            </a:p>
          </p:txBody>
        </p:sp>
      </p:grpSp>
      <p:sp>
        <p:nvSpPr>
          <p:cNvPr id="18" name="TextBox 17"/>
          <p:cNvSpPr txBox="1"/>
          <p:nvPr/>
        </p:nvSpPr>
        <p:spPr>
          <a:xfrm>
            <a:off x="3360022" y="3349264"/>
            <a:ext cx="2368764" cy="461665"/>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GB" sz="2400" dirty="0"/>
          </a:p>
        </p:txBody>
      </p:sp>
      <p:sp>
        <p:nvSpPr>
          <p:cNvPr id="19" name="TextBox 18"/>
          <p:cNvSpPr txBox="1"/>
          <p:nvPr/>
        </p:nvSpPr>
        <p:spPr>
          <a:xfrm>
            <a:off x="3360022" y="3349263"/>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sp>
        <p:nvSpPr>
          <p:cNvPr id="20" name="TextBox 19"/>
          <p:cNvSpPr txBox="1"/>
          <p:nvPr/>
        </p:nvSpPr>
        <p:spPr>
          <a:xfrm>
            <a:off x="6154366" y="3349263"/>
            <a:ext cx="2368764" cy="461665"/>
          </a:xfrm>
          <a:prstGeom prst="rect">
            <a:avLst/>
          </a:prstGeom>
          <a:noFill/>
        </p:spPr>
        <p:txBody>
          <a:bodyPr wrap="square" rtlCol="0">
            <a:spAutoFit/>
          </a:bodyPr>
          <a:lstStyle/>
          <a:p>
            <a:pPr>
              <a:spcAft>
                <a:spcPts val="1200"/>
              </a:spcAft>
            </a:pPr>
            <a:r>
              <a:rPr lang="en-GB" sz="2400" dirty="0" smtClean="0"/>
              <a:t>Key words:</a:t>
            </a:r>
            <a:endParaRPr lang="en-GB" sz="2400" dirty="0"/>
          </a:p>
        </p:txBody>
      </p:sp>
    </p:spTree>
    <p:extLst>
      <p:ext uri="{BB962C8B-B14F-4D97-AF65-F5344CB8AC3E}">
        <p14:creationId xmlns:p14="http://schemas.microsoft.com/office/powerpoint/2010/main" val="170466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4253</TotalTime>
  <Words>798</Words>
  <Application>Microsoft Office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Adobe Garamond Pro</vt:lpstr>
      <vt:lpstr>Arial</vt:lpstr>
      <vt:lpstr>Calibri</vt:lpstr>
      <vt:lpstr>Times New Roman</vt:lpstr>
      <vt:lpstr>1_Office Theme</vt:lpstr>
      <vt:lpstr>Office Theme</vt:lpstr>
      <vt:lpstr>2_Office Theme</vt:lpstr>
      <vt:lpstr>E-Step Training Materials</vt:lpstr>
      <vt:lpstr>Unit objectives</vt:lpstr>
      <vt:lpstr>Why parental engagement?</vt:lpstr>
      <vt:lpstr>PowerPoint Presentation</vt:lpstr>
      <vt:lpstr>Why parental engagement?</vt:lpstr>
      <vt:lpstr>Exploring understandings  of parental engagement</vt:lpstr>
      <vt:lpstr>Activity</vt:lpstr>
      <vt:lpstr>Activity – defining terms</vt:lpstr>
      <vt:lpstr>Activity – defining terms</vt:lpstr>
      <vt:lpstr>Spheres of influence 1</vt:lpstr>
      <vt:lpstr>Six types of involvement See examples on handout. </vt:lpstr>
      <vt:lpstr>Spheres of influence 2</vt:lpstr>
      <vt:lpstr>Potential problems</vt:lpstr>
      <vt:lpstr>(Re-)defining terms</vt:lpstr>
      <vt:lpstr>A broad definition</vt:lpstr>
      <vt:lpstr>References</vt:lpstr>
    </vt:vector>
  </TitlesOfParts>
  <Company>Birmingham City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Taylor</dc:creator>
  <cp:lastModifiedBy>Phil Taylor</cp:lastModifiedBy>
  <cp:revision>90</cp:revision>
  <cp:lastPrinted>2014-07-14T08:28:27Z</cp:lastPrinted>
  <dcterms:created xsi:type="dcterms:W3CDTF">2014-07-01T09:13:34Z</dcterms:created>
  <dcterms:modified xsi:type="dcterms:W3CDTF">2014-11-07T14:16:06Z</dcterms:modified>
</cp:coreProperties>
</file>