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36FEB66F-C2DE-4013-8F98-3925B661FCEC}">
  <a:tblStyle styleId="{36FEB66F-C2DE-4013-8F98-3925B661FCEC}"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7" Type="http://schemas.openxmlformats.org/officeDocument/2006/relationships/slide" Target="slides/slide21.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27" name="Shape 12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 name="Shape 224"/>
        <p:cNvGrpSpPr/>
        <p:nvPr/>
      </p:nvGrpSpPr>
      <p:grpSpPr>
        <a:xfrm>
          <a:off x="0" y="0"/>
          <a:ext cx="0" cy="0"/>
          <a:chOff x="0" y="0"/>
          <a:chExt cx="0" cy="0"/>
        </a:xfrm>
      </p:grpSpPr>
      <p:sp>
        <p:nvSpPr>
          <p:cNvPr id="225" name="Shape 22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26" name="Shape 226"/>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1">
              <a:spcBef>
                <a:spcPts val="0"/>
              </a:spcBef>
              <a:spcAft>
                <a:spcPts val="0"/>
              </a:spcAft>
              <a:buNone/>
            </a:pPr>
            <a:r>
              <a:rPr lang="iw"/>
              <a:t>אם היינו מבצעים את הפרויקט במלואו היינו בונים תוכנית כדי להשיג את כל או רוב ההשפעות אותן זיהינו. מאחר שאנו פועלים במסגרת זמן מוגבל אנחנו רוצים לבחור השפעה אחת ולבנות תוכנית כיצד להשיג אותה. בתכנון הפרויקט נשים דגש על השפעה זו. </a:t>
            </a:r>
            <a:endParaRPr/>
          </a:p>
          <a:p>
            <a:pPr indent="0" lvl="0" marL="0" rtl="1">
              <a:spcBef>
                <a:spcPts val="0"/>
              </a:spcBef>
              <a:spcAft>
                <a:spcPts val="0"/>
              </a:spcAft>
              <a:buNone/>
            </a:pPr>
            <a:r>
              <a:t/>
            </a:r>
            <a:endParaRPr/>
          </a:p>
          <a:p>
            <a:pPr indent="0" lvl="0" marL="0" rtl="1">
              <a:spcBef>
                <a:spcPts val="0"/>
              </a:spcBef>
              <a:spcAft>
                <a:spcPts val="0"/>
              </a:spcAft>
              <a:buNone/>
            </a:pPr>
            <a:r>
              <a:rPr lang="iw"/>
              <a:t>לדוגמה: אם בחרנו להתרכז בעובדה שחדר הבריחה ישפיע על שחקנים בכל הארץ נתרכז בבניית כלי טכנולוגי שיאפשר לשחקן לשתף את קהילת השחקנים בפעילות שלו </a:t>
            </a:r>
            <a:endParaRPr/>
          </a:p>
          <a:p>
            <a:pPr indent="0" lvl="0" marL="0" rtl="1">
              <a:spcBef>
                <a:spcPts val="0"/>
              </a:spcBef>
              <a:spcAft>
                <a:spcPts val="0"/>
              </a:spcAft>
              <a:buNone/>
            </a:pPr>
            <a:r>
              <a:t/>
            </a:r>
            <a:endParaRPr/>
          </a:p>
          <a:p>
            <a:pPr indent="0" lvl="0" marL="0" rtl="1">
              <a:spcBef>
                <a:spcPts val="0"/>
              </a:spcBef>
              <a:spcAft>
                <a:spcPts val="0"/>
              </a:spcAft>
              <a:buNone/>
            </a:pPr>
            <a:r>
              <a:rPr lang="iw"/>
              <a:t>נזכור כי בפרויקט אמיתי נדרש לפעול בכל התחומים ולכן הבחירה שלנו אינה העיקר. בכל בחירה שתעשו ניתן יהיה ללמוד וליישם את תהליכי הפיתוח. העבודה שתעשו תוערך לפי איכות התהליך והתוצרים ולא לפי הרעיון שבחרתם</a:t>
            </a:r>
            <a:endParaRPr/>
          </a:p>
          <a:p>
            <a:pPr indent="0" lvl="0" marL="0" rtl="1">
              <a:spcBef>
                <a:spcPts val="0"/>
              </a:spcBef>
              <a:spcAft>
                <a:spcPts val="0"/>
              </a:spcAft>
              <a:buNone/>
            </a:pPr>
            <a:r>
              <a:t/>
            </a:r>
            <a:endParaRPr/>
          </a:p>
          <a:p>
            <a:pPr indent="0" lvl="0" marL="0" rtl="1">
              <a:spcBef>
                <a:spcPts val="0"/>
              </a:spcBef>
              <a:spcAft>
                <a:spcPts val="0"/>
              </a:spcAft>
              <a:buNone/>
            </a:pPr>
            <a:r>
              <a:rPr lang="iw"/>
              <a:t>אם אפשר, נסו לבחור רעיון שבו יבואו לידי ביטוי הנושאים הטכנולוגיים שלמדתם השנה: אפליקציה, ארדואינו ועיצוב מוצר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 name="Shape 245"/>
        <p:cNvGrpSpPr/>
        <p:nvPr/>
      </p:nvGrpSpPr>
      <p:grpSpPr>
        <a:xfrm>
          <a:off x="0" y="0"/>
          <a:ext cx="0" cy="0"/>
          <a:chOff x="0" y="0"/>
          <a:chExt cx="0" cy="0"/>
        </a:xfrm>
      </p:grpSpPr>
      <p:sp>
        <p:nvSpPr>
          <p:cNvPr id="246" name="Shape 24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47" name="Shape 24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1">
              <a:spcBef>
                <a:spcPts val="0"/>
              </a:spcBef>
              <a:spcAft>
                <a:spcPts val="0"/>
              </a:spcAft>
              <a:buNone/>
            </a:pPr>
            <a:r>
              <a:rPr lang="iw"/>
              <a:t>אם היינו מבצעים את הפרויקט במלואו היינו בונים תוכנית כדי להשיג את כל או רוב ההשפעות אותן זיהינו. מאחר שאנו פועלים במסגרת זמן מוגבל אנחנו רוצים לבחור השפעה אחת ולבנות תוכנית כיצד להשיג אותה. בתכנון הפרויקט נשים דגש על השפעה זו. </a:t>
            </a:r>
            <a:endParaRPr/>
          </a:p>
          <a:p>
            <a:pPr indent="0" lvl="0" marL="0" rtl="1">
              <a:spcBef>
                <a:spcPts val="0"/>
              </a:spcBef>
              <a:spcAft>
                <a:spcPts val="0"/>
              </a:spcAft>
              <a:buNone/>
            </a:pPr>
            <a:r>
              <a:t/>
            </a:r>
            <a:endParaRPr/>
          </a:p>
          <a:p>
            <a:pPr indent="0" lvl="0" marL="0" rtl="1">
              <a:spcBef>
                <a:spcPts val="0"/>
              </a:spcBef>
              <a:spcAft>
                <a:spcPts val="0"/>
              </a:spcAft>
              <a:buNone/>
            </a:pPr>
            <a:r>
              <a:rPr lang="iw"/>
              <a:t>לדוגמה: אם בחרנו להתרכז בעובדה שחדר הבריחה ישפיע על שחקנים בכל הארץ נתרכז בבניית כלי טכנולוגי שיאפשר לשחקן לשתף את קהילת השחקנים בפעילות שלו </a:t>
            </a:r>
            <a:endParaRPr/>
          </a:p>
          <a:p>
            <a:pPr indent="0" lvl="0" marL="0" rtl="1">
              <a:spcBef>
                <a:spcPts val="0"/>
              </a:spcBef>
              <a:spcAft>
                <a:spcPts val="0"/>
              </a:spcAft>
              <a:buNone/>
            </a:pPr>
            <a:r>
              <a:t/>
            </a:r>
            <a:endParaRPr/>
          </a:p>
          <a:p>
            <a:pPr indent="0" lvl="0" marL="0" rtl="1">
              <a:spcBef>
                <a:spcPts val="0"/>
              </a:spcBef>
              <a:spcAft>
                <a:spcPts val="0"/>
              </a:spcAft>
              <a:buNone/>
            </a:pPr>
            <a:r>
              <a:rPr lang="iw"/>
              <a:t>נזכור כי בפרויקט אמיתי נדרש לפעול בכל התחומים ולכן הבחירה שלנו אינה העיקר. בכל בחירה שתעשו ניתן יהיה ללמוד וליישם את תהליכי הפיתוח. העבודה שתעשו תוערך לפי איכות התהליך והתוצרים ולא לפי הרעיון שבחרתם</a:t>
            </a:r>
            <a:endParaRPr/>
          </a:p>
          <a:p>
            <a:pPr indent="0" lvl="0" marL="0" rtl="1">
              <a:spcBef>
                <a:spcPts val="0"/>
              </a:spcBef>
              <a:spcAft>
                <a:spcPts val="0"/>
              </a:spcAft>
              <a:buNone/>
            </a:pPr>
            <a:r>
              <a:t/>
            </a:r>
            <a:endParaRPr/>
          </a:p>
          <a:p>
            <a:pPr indent="0" lvl="0" marL="0" rtl="1">
              <a:spcBef>
                <a:spcPts val="0"/>
              </a:spcBef>
              <a:spcAft>
                <a:spcPts val="0"/>
              </a:spcAft>
              <a:buNone/>
            </a:pPr>
            <a:r>
              <a:rPr lang="iw"/>
              <a:t>אם אפשר, נסו לבחור רעיון שבו יבואו לידי ביטוי הנושאים הטכנולוגיים שלמדתם השנה: אפליקציה, ארדואינו ועיצוב מוצר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1" name="Shape 271"/>
        <p:cNvGrpSpPr/>
        <p:nvPr/>
      </p:nvGrpSpPr>
      <p:grpSpPr>
        <a:xfrm>
          <a:off x="0" y="0"/>
          <a:ext cx="0" cy="0"/>
          <a:chOff x="0" y="0"/>
          <a:chExt cx="0" cy="0"/>
        </a:xfrm>
      </p:grpSpPr>
      <p:sp>
        <p:nvSpPr>
          <p:cNvPr id="272" name="Shape 2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73" name="Shape 2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1">
              <a:spcBef>
                <a:spcPts val="0"/>
              </a:spcBef>
              <a:spcAft>
                <a:spcPts val="0"/>
              </a:spcAft>
              <a:buNone/>
            </a:pPr>
            <a:r>
              <a:rPr lang="iw"/>
              <a:t>בחרנו נושא - נתמקד בנושא זה ונבחן מה נדרש לעשות כדי להגיע להשפעה משמעותית חיובית על קהל היעד שבחרנו </a:t>
            </a:r>
            <a:endParaRPr/>
          </a:p>
          <a:p>
            <a:pPr indent="0" lvl="0" marL="0" rtl="1">
              <a:spcBef>
                <a:spcPts val="0"/>
              </a:spcBef>
              <a:spcAft>
                <a:spcPts val="0"/>
              </a:spcAft>
              <a:buNone/>
            </a:pPr>
            <a:r>
              <a:t/>
            </a:r>
            <a:endParaRPr/>
          </a:p>
          <a:p>
            <a:pPr indent="0" lvl="0" marL="0" rtl="1">
              <a:spcBef>
                <a:spcPts val="0"/>
              </a:spcBef>
              <a:spcAft>
                <a:spcPts val="0"/>
              </a:spcAft>
              <a:buNone/>
            </a:pPr>
            <a:r>
              <a:rPr lang="iw"/>
              <a:t>פרטו בכתב מה נדרש מהצוות שלכם לעשות כדי להשלים את הנושא שבחרתם</a:t>
            </a:r>
            <a:endParaRPr/>
          </a:p>
          <a:p>
            <a:pPr indent="0" lvl="0" marL="0" rtl="1">
              <a:spcBef>
                <a:spcPts val="0"/>
              </a:spcBef>
              <a:spcAft>
                <a:spcPts val="0"/>
              </a:spcAft>
              <a:buNone/>
            </a:pPr>
            <a:r>
              <a:rPr lang="iw"/>
              <a:t>לקראת המפגש הבא כל מנהל פרויקט ידאג לחלוקת המטלות וכל חבר צוות נדרש לבצע את חלקו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0" name="Shape 280"/>
        <p:cNvGrpSpPr/>
        <p:nvPr/>
      </p:nvGrpSpPr>
      <p:grpSpPr>
        <a:xfrm>
          <a:off x="0" y="0"/>
          <a:ext cx="0" cy="0"/>
          <a:chOff x="0" y="0"/>
          <a:chExt cx="0" cy="0"/>
        </a:xfrm>
      </p:grpSpPr>
      <p:sp>
        <p:nvSpPr>
          <p:cNvPr id="281" name="Shape 2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2" name="Shape 28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5" name="Shape 285"/>
        <p:cNvGrpSpPr/>
        <p:nvPr/>
      </p:nvGrpSpPr>
      <p:grpSpPr>
        <a:xfrm>
          <a:off x="0" y="0"/>
          <a:ext cx="0" cy="0"/>
          <a:chOff x="0" y="0"/>
          <a:chExt cx="0" cy="0"/>
        </a:xfrm>
      </p:grpSpPr>
      <p:sp>
        <p:nvSpPr>
          <p:cNvPr id="286" name="Shape 28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87" name="Shape 28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1" name="Shape 291"/>
        <p:cNvGrpSpPr/>
        <p:nvPr/>
      </p:nvGrpSpPr>
      <p:grpSpPr>
        <a:xfrm>
          <a:off x="0" y="0"/>
          <a:ext cx="0" cy="0"/>
          <a:chOff x="0" y="0"/>
          <a:chExt cx="0" cy="0"/>
        </a:xfrm>
      </p:grpSpPr>
      <p:sp>
        <p:nvSpPr>
          <p:cNvPr id="292" name="Shape 29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3" name="Shape 29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Shape 29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99" name="Shape 29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Shape 3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05" name="Shape 3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Shape 31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1" name="Shape 31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5" name="Shape 315"/>
        <p:cNvGrpSpPr/>
        <p:nvPr/>
      </p:nvGrpSpPr>
      <p:grpSpPr>
        <a:xfrm>
          <a:off x="0" y="0"/>
          <a:ext cx="0" cy="0"/>
          <a:chOff x="0" y="0"/>
          <a:chExt cx="0" cy="0"/>
        </a:xfrm>
      </p:grpSpPr>
      <p:sp>
        <p:nvSpPr>
          <p:cNvPr id="316" name="Shape 31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17" name="Shape 31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0" name="Shape 130"/>
        <p:cNvGrpSpPr/>
        <p:nvPr/>
      </p:nvGrpSpPr>
      <p:grpSpPr>
        <a:xfrm>
          <a:off x="0" y="0"/>
          <a:ext cx="0" cy="0"/>
          <a:chOff x="0" y="0"/>
          <a:chExt cx="0" cy="0"/>
        </a:xfrm>
      </p:grpSpPr>
      <p:sp>
        <p:nvSpPr>
          <p:cNvPr id="131" name="Shape 13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2" name="Shape 13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Shape 32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3" name="Shape 32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Shape 32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329" name="Shape 329"/>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Shape 13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37" name="Shape 137"/>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 name="Shape 142"/>
        <p:cNvGrpSpPr/>
        <p:nvPr/>
      </p:nvGrpSpPr>
      <p:grpSpPr>
        <a:xfrm>
          <a:off x="0" y="0"/>
          <a:ext cx="0" cy="0"/>
          <a:chOff x="0" y="0"/>
          <a:chExt cx="0" cy="0"/>
        </a:xfrm>
      </p:grpSpPr>
      <p:sp>
        <p:nvSpPr>
          <p:cNvPr id="143" name="Shape 1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44" name="Shape 14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Shape 1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1" name="Shape 151"/>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2" name="Shape 162"/>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Shape 17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73" name="Shape 173"/>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2" name="Shape 182"/>
        <p:cNvGrpSpPr/>
        <p:nvPr/>
      </p:nvGrpSpPr>
      <p:grpSpPr>
        <a:xfrm>
          <a:off x="0" y="0"/>
          <a:ext cx="0" cy="0"/>
          <a:chOff x="0" y="0"/>
          <a:chExt cx="0" cy="0"/>
        </a:xfrm>
      </p:grpSpPr>
      <p:sp>
        <p:nvSpPr>
          <p:cNvPr id="183" name="Shape 1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84" name="Shape 184"/>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205" name="Shape 205"/>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1">
              <a:spcBef>
                <a:spcPts val="0"/>
              </a:spcBef>
              <a:spcAft>
                <a:spcPts val="0"/>
              </a:spcAft>
              <a:buNone/>
            </a:pPr>
            <a:r>
              <a:rPr lang="iw"/>
              <a:t>תוך כדי שיתוף תוכלו להוסיף רעיונות חדשים שעלו בעקבות מה ששמעתם מחברי הצוות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שקופית כותרת" type="title">
  <p:cSld name="TITLE">
    <p:spTree>
      <p:nvGrpSpPr>
        <p:cNvPr id="56" name="Shape 56"/>
        <p:cNvGrpSpPr/>
        <p:nvPr/>
      </p:nvGrpSpPr>
      <p:grpSpPr>
        <a:xfrm>
          <a:off x="0" y="0"/>
          <a:ext cx="0" cy="0"/>
          <a:chOff x="0" y="0"/>
          <a:chExt cx="0" cy="0"/>
        </a:xfrm>
      </p:grpSpPr>
      <p:sp>
        <p:nvSpPr>
          <p:cNvPr id="57" name="Shape 57"/>
          <p:cNvSpPr txBox="1"/>
          <p:nvPr>
            <p:ph type="ctrTitle"/>
          </p:nvPr>
        </p:nvSpPr>
        <p:spPr>
          <a:xfrm>
            <a:off x="685800" y="1597819"/>
            <a:ext cx="7772400" cy="11025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58" name="Shape 58"/>
          <p:cNvSpPr txBox="1"/>
          <p:nvPr>
            <p:ph idx="1" type="subTitle"/>
          </p:nvPr>
        </p:nvSpPr>
        <p:spPr>
          <a:xfrm>
            <a:off x="1371600" y="2914650"/>
            <a:ext cx="6400800" cy="1314600"/>
          </a:xfrm>
          <a:prstGeom prst="rect">
            <a:avLst/>
          </a:prstGeom>
          <a:noFill/>
          <a:ln>
            <a:noFill/>
          </a:ln>
        </p:spPr>
        <p:txBody>
          <a:bodyPr anchorCtr="0" anchor="t" bIns="91425" lIns="91425" spcFirstLastPara="1" rIns="91425" wrap="square" tIns="91425"/>
          <a:lstStyle>
            <a:lvl1pPr indent="0" lvl="0" marL="0" marR="0" rtl="1"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1pPr>
            <a:lvl2pPr indent="0" lvl="1" marL="457200" marR="0" rtl="1" algn="ctr">
              <a:lnSpc>
                <a:spcPct val="100000"/>
              </a:lnSpc>
              <a:spcBef>
                <a:spcPts val="560"/>
              </a:spcBef>
              <a:spcAft>
                <a:spcPts val="0"/>
              </a:spcAft>
              <a:buClr>
                <a:srgbClr val="888888"/>
              </a:buClr>
              <a:buSzPts val="2800"/>
              <a:buFont typeface="Arial"/>
              <a:buNone/>
              <a:defRPr b="0" i="0" sz="2800" u="none" cap="none" strike="noStrike">
                <a:solidFill>
                  <a:srgbClr val="888888"/>
                </a:solidFill>
                <a:latin typeface="Calibri"/>
                <a:ea typeface="Calibri"/>
                <a:cs typeface="Calibri"/>
                <a:sym typeface="Calibri"/>
              </a:defRPr>
            </a:lvl2pPr>
            <a:lvl3pPr indent="0" lvl="2" marL="914400" marR="0" rtl="1" algn="ctr">
              <a:lnSpc>
                <a:spcPct val="100000"/>
              </a:lnSpc>
              <a:spcBef>
                <a:spcPts val="480"/>
              </a:spcBef>
              <a:spcAft>
                <a:spcPts val="0"/>
              </a:spcAft>
              <a:buClr>
                <a:srgbClr val="888888"/>
              </a:buClr>
              <a:buSzPts val="2400"/>
              <a:buFont typeface="Arial"/>
              <a:buNone/>
              <a:defRPr b="0" i="0" sz="2400" u="none" cap="none" strike="noStrike">
                <a:solidFill>
                  <a:srgbClr val="888888"/>
                </a:solidFill>
                <a:latin typeface="Calibri"/>
                <a:ea typeface="Calibri"/>
                <a:cs typeface="Calibri"/>
                <a:sym typeface="Calibri"/>
              </a:defRPr>
            </a:lvl3pPr>
            <a:lvl4pPr indent="0" lvl="3" marL="13716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4pPr>
            <a:lvl5pPr indent="0" lvl="4" marL="18288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5pPr>
            <a:lvl6pPr indent="0" lvl="5" marL="22860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6pPr>
            <a:lvl7pPr indent="0" lvl="6" marL="27432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7pPr>
            <a:lvl8pPr indent="0" lvl="7" marL="32004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8pPr>
            <a:lvl9pPr indent="0" lvl="8" marL="3657600" marR="0" rtl="1" algn="ct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9pPr>
          </a:lstStyle>
          <a:p/>
        </p:txBody>
      </p:sp>
      <p:sp>
        <p:nvSpPr>
          <p:cNvPr id="59" name="Shape 59"/>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0" name="Shape 60"/>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1" name="Shape 61"/>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כותרת ותוכן" type="obj">
  <p:cSld name="OBJECT">
    <p:spTree>
      <p:nvGrpSpPr>
        <p:cNvPr id="62" name="Shape 62"/>
        <p:cNvGrpSpPr/>
        <p:nvPr/>
      </p:nvGrpSpPr>
      <p:grpSpPr>
        <a:xfrm>
          <a:off x="0" y="0"/>
          <a:ext cx="0" cy="0"/>
          <a:chOff x="0" y="0"/>
          <a:chExt cx="0" cy="0"/>
        </a:xfrm>
      </p:grpSpPr>
      <p:sp>
        <p:nvSpPr>
          <p:cNvPr id="63" name="Shape 63"/>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64" name="Shape 64"/>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lstStyle>
            <a:lvl1pPr indent="-431800" lvl="0" marL="457200" marR="0" rtl="1" algn="r">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65" name="Shape 65"/>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6" name="Shape 66"/>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67" name="Shape 67"/>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כותרת מקטע עליונה" type="secHead">
  <p:cSld name="SECTION_HEADER">
    <p:spTree>
      <p:nvGrpSpPr>
        <p:cNvPr id="68" name="Shape 68"/>
        <p:cNvGrpSpPr/>
        <p:nvPr/>
      </p:nvGrpSpPr>
      <p:grpSpPr>
        <a:xfrm>
          <a:off x="0" y="0"/>
          <a:ext cx="0" cy="0"/>
          <a:chOff x="0" y="0"/>
          <a:chExt cx="0" cy="0"/>
        </a:xfrm>
      </p:grpSpPr>
      <p:sp>
        <p:nvSpPr>
          <p:cNvPr id="69" name="Shape 69"/>
          <p:cNvSpPr txBox="1"/>
          <p:nvPr>
            <p:ph type="title"/>
          </p:nvPr>
        </p:nvSpPr>
        <p:spPr>
          <a:xfrm>
            <a:off x="722313" y="3305175"/>
            <a:ext cx="7772400" cy="1021500"/>
          </a:xfrm>
          <a:prstGeom prst="rect">
            <a:avLst/>
          </a:prstGeom>
          <a:noFill/>
          <a:ln>
            <a:noFill/>
          </a:ln>
        </p:spPr>
        <p:txBody>
          <a:bodyPr anchorCtr="0" anchor="t" bIns="91425" lIns="91425" spcFirstLastPara="1" rIns="91425" wrap="square" tIns="91425"/>
          <a:lstStyle>
            <a:lvl1pPr indent="0" lvl="0" marL="0" marR="0" rtl="1" algn="r">
              <a:lnSpc>
                <a:spcPct val="100000"/>
              </a:lnSpc>
              <a:spcBef>
                <a:spcPts val="0"/>
              </a:spcBef>
              <a:spcAft>
                <a:spcPts val="0"/>
              </a:spcAft>
              <a:buClr>
                <a:schemeClr val="dk1"/>
              </a:buClr>
              <a:buSzPts val="4000"/>
              <a:buFont typeface="Calibri"/>
              <a:buNone/>
              <a:defRPr b="1" i="0" sz="40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70" name="Shape 70"/>
          <p:cNvSpPr txBox="1"/>
          <p:nvPr>
            <p:ph idx="1" type="body"/>
          </p:nvPr>
        </p:nvSpPr>
        <p:spPr>
          <a:xfrm>
            <a:off x="722313" y="2180035"/>
            <a:ext cx="7772400" cy="1125300"/>
          </a:xfrm>
          <a:prstGeom prst="rect">
            <a:avLst/>
          </a:prstGeom>
          <a:noFill/>
          <a:ln>
            <a:noFill/>
          </a:ln>
        </p:spPr>
        <p:txBody>
          <a:bodyPr anchorCtr="0" anchor="b" bIns="91425" lIns="91425" spcFirstLastPara="1" rIns="91425" wrap="square" tIns="91425"/>
          <a:lstStyle>
            <a:lvl1pPr indent="-228600" lvl="0" marL="457200" marR="0" rtl="1" algn="r">
              <a:lnSpc>
                <a:spcPct val="100000"/>
              </a:lnSpc>
              <a:spcBef>
                <a:spcPts val="400"/>
              </a:spcBef>
              <a:spcAft>
                <a:spcPts val="0"/>
              </a:spcAft>
              <a:buClr>
                <a:srgbClr val="888888"/>
              </a:buClr>
              <a:buSzPts val="2000"/>
              <a:buFont typeface="Arial"/>
              <a:buNone/>
              <a:defRPr b="0" i="0" sz="2000" u="none" cap="none" strike="noStrike">
                <a:solidFill>
                  <a:srgbClr val="888888"/>
                </a:solidFill>
                <a:latin typeface="Calibri"/>
                <a:ea typeface="Calibri"/>
                <a:cs typeface="Calibri"/>
                <a:sym typeface="Calibri"/>
              </a:defRPr>
            </a:lvl1pPr>
            <a:lvl2pPr indent="-228600" lvl="1" marL="914400" marR="0" rtl="1" algn="r">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2pPr>
            <a:lvl3pPr indent="-228600" lvl="2" marL="1371600" marR="0" rtl="1" algn="r">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3pPr>
            <a:lvl4pPr indent="-228600" lvl="3" marL="18288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4pPr>
            <a:lvl5pPr indent="-228600" lvl="4" marL="22860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5pPr>
            <a:lvl6pPr indent="-228600" lvl="5" marL="27432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6pPr>
            <a:lvl7pPr indent="-228600" lvl="6" marL="32004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7pPr>
            <a:lvl8pPr indent="-228600" lvl="7" marL="36576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8pPr>
            <a:lvl9pPr indent="-228600" lvl="8" marL="4114800" marR="0" rtl="1" algn="r">
              <a:lnSpc>
                <a:spcPct val="100000"/>
              </a:lnSpc>
              <a:spcBef>
                <a:spcPts val="280"/>
              </a:spcBef>
              <a:spcAft>
                <a:spcPts val="0"/>
              </a:spcAft>
              <a:buClr>
                <a:srgbClr val="888888"/>
              </a:buClr>
              <a:buSzPts val="1400"/>
              <a:buFont typeface="Arial"/>
              <a:buNone/>
              <a:defRPr b="0" i="0" sz="1400" u="none" cap="none" strike="noStrike">
                <a:solidFill>
                  <a:srgbClr val="888888"/>
                </a:solidFill>
                <a:latin typeface="Calibri"/>
                <a:ea typeface="Calibri"/>
                <a:cs typeface="Calibri"/>
                <a:sym typeface="Calibri"/>
              </a:defRPr>
            </a:lvl9pPr>
          </a:lstStyle>
          <a:p/>
        </p:txBody>
      </p:sp>
      <p:sp>
        <p:nvSpPr>
          <p:cNvPr id="71" name="Shape 71"/>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2" name="Shape 72"/>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3" name="Shape 73"/>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שני תכנים" type="twoObj">
  <p:cSld name="TWO_OBJECTS">
    <p:spTree>
      <p:nvGrpSpPr>
        <p:cNvPr id="74" name="Shape 74"/>
        <p:cNvGrpSpPr/>
        <p:nvPr/>
      </p:nvGrpSpPr>
      <p:grpSpPr>
        <a:xfrm>
          <a:off x="0" y="0"/>
          <a:ext cx="0" cy="0"/>
          <a:chOff x="0" y="0"/>
          <a:chExt cx="0" cy="0"/>
        </a:xfrm>
      </p:grpSpPr>
      <p:sp>
        <p:nvSpPr>
          <p:cNvPr id="75" name="Shape 75"/>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76" name="Shape 76"/>
          <p:cNvSpPr txBox="1"/>
          <p:nvPr>
            <p:ph idx="1" type="body"/>
          </p:nvPr>
        </p:nvSpPr>
        <p:spPr>
          <a:xfrm>
            <a:off x="457200" y="1200150"/>
            <a:ext cx="4038600" cy="3394500"/>
          </a:xfrm>
          <a:prstGeom prst="rect">
            <a:avLst/>
          </a:prstGeom>
          <a:noFill/>
          <a:ln>
            <a:noFill/>
          </a:ln>
        </p:spPr>
        <p:txBody>
          <a:bodyPr anchorCtr="0" anchor="t" bIns="91425" lIns="91425" spcFirstLastPara="1" rIns="91425" wrap="square" tIns="91425"/>
          <a:lstStyle>
            <a:lvl1pPr indent="-406400" lvl="0" marL="4572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7" name="Shape 77"/>
          <p:cNvSpPr txBox="1"/>
          <p:nvPr>
            <p:ph idx="2" type="body"/>
          </p:nvPr>
        </p:nvSpPr>
        <p:spPr>
          <a:xfrm>
            <a:off x="4648200" y="1200150"/>
            <a:ext cx="4038600" cy="3394500"/>
          </a:xfrm>
          <a:prstGeom prst="rect">
            <a:avLst/>
          </a:prstGeom>
          <a:noFill/>
          <a:ln>
            <a:noFill/>
          </a:ln>
        </p:spPr>
        <p:txBody>
          <a:bodyPr anchorCtr="0" anchor="t" bIns="91425" lIns="91425" spcFirstLastPara="1" rIns="91425" wrap="square" tIns="91425"/>
          <a:lstStyle>
            <a:lvl1pPr indent="-406400" lvl="0" marL="4572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78" name="Shape 78"/>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79" name="Shape 79"/>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0" name="Shape 80"/>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השוואה" type="twoTxTwoObj">
  <p:cSld name="TWO_OBJECTS_WITH_TEXT">
    <p:spTree>
      <p:nvGrpSpPr>
        <p:cNvPr id="81" name="Shape 81"/>
        <p:cNvGrpSpPr/>
        <p:nvPr/>
      </p:nvGrpSpPr>
      <p:grpSpPr>
        <a:xfrm>
          <a:off x="0" y="0"/>
          <a:ext cx="0" cy="0"/>
          <a:chOff x="0" y="0"/>
          <a:chExt cx="0" cy="0"/>
        </a:xfrm>
      </p:grpSpPr>
      <p:sp>
        <p:nvSpPr>
          <p:cNvPr id="82" name="Shape 82"/>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83" name="Shape 83"/>
          <p:cNvSpPr txBox="1"/>
          <p:nvPr>
            <p:ph idx="1" type="body"/>
          </p:nvPr>
        </p:nvSpPr>
        <p:spPr>
          <a:xfrm>
            <a:off x="457200" y="1151335"/>
            <a:ext cx="4040100" cy="480000"/>
          </a:xfrm>
          <a:prstGeom prst="rect">
            <a:avLst/>
          </a:prstGeom>
          <a:noFill/>
          <a:ln>
            <a:noFill/>
          </a:ln>
        </p:spPr>
        <p:txBody>
          <a:bodyPr anchorCtr="0" anchor="b" bIns="91425" lIns="91425" spcFirstLastPara="1" rIns="91425" wrap="square" tIns="91425"/>
          <a:lstStyle>
            <a:lvl1pPr indent="-228600" lvl="0" marL="457200" marR="0" rtl="1" algn="r">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1" algn="r">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1" algn="r">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4" name="Shape 84"/>
          <p:cNvSpPr txBox="1"/>
          <p:nvPr>
            <p:ph idx="2" type="body"/>
          </p:nvPr>
        </p:nvSpPr>
        <p:spPr>
          <a:xfrm>
            <a:off x="457200" y="1631156"/>
            <a:ext cx="4040100" cy="2963400"/>
          </a:xfrm>
          <a:prstGeom prst="rect">
            <a:avLst/>
          </a:prstGeom>
          <a:noFill/>
          <a:ln>
            <a:noFill/>
          </a:ln>
        </p:spPr>
        <p:txBody>
          <a:bodyPr anchorCtr="0" anchor="t" bIns="91425" lIns="91425" spcFirstLastPara="1" rIns="91425" wrap="square" tIns="91425"/>
          <a:lstStyle>
            <a:lvl1pPr indent="-381000" lvl="0" marL="4572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85" name="Shape 85"/>
          <p:cNvSpPr txBox="1"/>
          <p:nvPr>
            <p:ph idx="3" type="body"/>
          </p:nvPr>
        </p:nvSpPr>
        <p:spPr>
          <a:xfrm>
            <a:off x="4645025" y="1151335"/>
            <a:ext cx="4041900" cy="480000"/>
          </a:xfrm>
          <a:prstGeom prst="rect">
            <a:avLst/>
          </a:prstGeom>
          <a:noFill/>
          <a:ln>
            <a:noFill/>
          </a:ln>
        </p:spPr>
        <p:txBody>
          <a:bodyPr anchorCtr="0" anchor="b" bIns="91425" lIns="91425" spcFirstLastPara="1" rIns="91425" wrap="square" tIns="91425"/>
          <a:lstStyle>
            <a:lvl1pPr indent="-228600" lvl="0" marL="457200" marR="0" rtl="1" algn="r">
              <a:lnSpc>
                <a:spcPct val="100000"/>
              </a:lnSpc>
              <a:spcBef>
                <a:spcPts val="480"/>
              </a:spcBef>
              <a:spcAft>
                <a:spcPts val="0"/>
              </a:spcAft>
              <a:buClr>
                <a:schemeClr val="dk1"/>
              </a:buClr>
              <a:buSzPts val="2400"/>
              <a:buFont typeface="Arial"/>
              <a:buNone/>
              <a:defRPr b="1" i="0" sz="2400" u="none" cap="none" strike="noStrike">
                <a:solidFill>
                  <a:schemeClr val="dk1"/>
                </a:solidFill>
                <a:latin typeface="Calibri"/>
                <a:ea typeface="Calibri"/>
                <a:cs typeface="Calibri"/>
                <a:sym typeface="Calibri"/>
              </a:defRPr>
            </a:lvl1pPr>
            <a:lvl2pPr indent="-228600" lvl="1" marL="914400" marR="0" rtl="1" algn="r">
              <a:lnSpc>
                <a:spcPct val="100000"/>
              </a:lnSpc>
              <a:spcBef>
                <a:spcPts val="400"/>
              </a:spcBef>
              <a:spcAft>
                <a:spcPts val="0"/>
              </a:spcAft>
              <a:buClr>
                <a:schemeClr val="dk1"/>
              </a:buClr>
              <a:buSzPts val="2000"/>
              <a:buFont typeface="Arial"/>
              <a:buNone/>
              <a:defRPr b="1" i="0" sz="2000" u="none" cap="none" strike="noStrike">
                <a:solidFill>
                  <a:schemeClr val="dk1"/>
                </a:solidFill>
                <a:latin typeface="Calibri"/>
                <a:ea typeface="Calibri"/>
                <a:cs typeface="Calibri"/>
                <a:sym typeface="Calibri"/>
              </a:defRPr>
            </a:lvl2pPr>
            <a:lvl3pPr indent="-228600" lvl="2" marL="1371600" marR="0" rtl="1" algn="r">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3pPr>
            <a:lvl4pPr indent="-228600" lvl="3" marL="18288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4pPr>
            <a:lvl5pPr indent="-228600" lvl="4" marL="22860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5pPr>
            <a:lvl6pPr indent="-228600" lvl="5" marL="27432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6pPr>
            <a:lvl7pPr indent="-228600" lvl="6" marL="32004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7pPr>
            <a:lvl8pPr indent="-228600" lvl="7" marL="36576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8pPr>
            <a:lvl9pPr indent="-228600" lvl="8" marL="4114800" marR="0" rtl="1" algn="r">
              <a:lnSpc>
                <a:spcPct val="100000"/>
              </a:lnSpc>
              <a:spcBef>
                <a:spcPts val="320"/>
              </a:spcBef>
              <a:spcAft>
                <a:spcPts val="0"/>
              </a:spcAft>
              <a:buClr>
                <a:schemeClr val="dk1"/>
              </a:buClr>
              <a:buSzPts val="1600"/>
              <a:buFont typeface="Arial"/>
              <a:buNone/>
              <a:defRPr b="1" i="0" sz="1600" u="none" cap="none" strike="noStrike">
                <a:solidFill>
                  <a:schemeClr val="dk1"/>
                </a:solidFill>
                <a:latin typeface="Calibri"/>
                <a:ea typeface="Calibri"/>
                <a:cs typeface="Calibri"/>
                <a:sym typeface="Calibri"/>
              </a:defRPr>
            </a:lvl9pPr>
          </a:lstStyle>
          <a:p/>
        </p:txBody>
      </p:sp>
      <p:sp>
        <p:nvSpPr>
          <p:cNvPr id="86" name="Shape 86"/>
          <p:cNvSpPr txBox="1"/>
          <p:nvPr>
            <p:ph idx="4" type="body"/>
          </p:nvPr>
        </p:nvSpPr>
        <p:spPr>
          <a:xfrm>
            <a:off x="4645025" y="1631156"/>
            <a:ext cx="4041900" cy="2963400"/>
          </a:xfrm>
          <a:prstGeom prst="rect">
            <a:avLst/>
          </a:prstGeom>
          <a:noFill/>
          <a:ln>
            <a:noFill/>
          </a:ln>
        </p:spPr>
        <p:txBody>
          <a:bodyPr anchorCtr="0" anchor="t" bIns="91425" lIns="91425" spcFirstLastPara="1" rIns="91425" wrap="square" tIns="91425"/>
          <a:lstStyle>
            <a:lvl1pPr indent="-381000" lvl="0" marL="4572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1pPr>
            <a:lvl2pPr indent="-355600" lvl="1" marL="914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2pPr>
            <a:lvl3pPr indent="-342900" lvl="2" marL="1371600" marR="0" rtl="1" algn="r">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3pPr>
            <a:lvl4pPr indent="-330200" lvl="3" marL="18288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4pPr>
            <a:lvl5pPr indent="-330200" lvl="4" marL="22860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5pPr>
            <a:lvl6pPr indent="-330200" lvl="5" marL="27432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6pPr>
            <a:lvl7pPr indent="-330200" lvl="6" marL="32004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7pPr>
            <a:lvl8pPr indent="-330200" lvl="7" marL="36576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8pPr>
            <a:lvl9pPr indent="-330200" lvl="8" marL="4114800" marR="0" rtl="1" algn="r">
              <a:lnSpc>
                <a:spcPct val="100000"/>
              </a:lnSpc>
              <a:spcBef>
                <a:spcPts val="32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9pPr>
          </a:lstStyle>
          <a:p/>
        </p:txBody>
      </p:sp>
      <p:sp>
        <p:nvSpPr>
          <p:cNvPr id="87" name="Shape 87"/>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8" name="Shape 88"/>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89" name="Shape 89"/>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כותרת בלבד" type="titleOnly">
  <p:cSld name="TITLE_ONLY">
    <p:spTree>
      <p:nvGrpSpPr>
        <p:cNvPr id="90" name="Shape 90"/>
        <p:cNvGrpSpPr/>
        <p:nvPr/>
      </p:nvGrpSpPr>
      <p:grpSpPr>
        <a:xfrm>
          <a:off x="0" y="0"/>
          <a:ext cx="0" cy="0"/>
          <a:chOff x="0" y="0"/>
          <a:chExt cx="0" cy="0"/>
        </a:xfrm>
      </p:grpSpPr>
      <p:sp>
        <p:nvSpPr>
          <p:cNvPr id="91" name="Shape 91"/>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92" name="Shape 92"/>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3" name="Shape 93"/>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4" name="Shape 94"/>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ריק" type="blank">
  <p:cSld name="BLANK">
    <p:spTree>
      <p:nvGrpSpPr>
        <p:cNvPr id="95" name="Shape 95"/>
        <p:cNvGrpSpPr/>
        <p:nvPr/>
      </p:nvGrpSpPr>
      <p:grpSpPr>
        <a:xfrm>
          <a:off x="0" y="0"/>
          <a:ext cx="0" cy="0"/>
          <a:chOff x="0" y="0"/>
          <a:chExt cx="0" cy="0"/>
        </a:xfrm>
      </p:grpSpPr>
      <p:sp>
        <p:nvSpPr>
          <p:cNvPr id="96" name="Shape 96"/>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7" name="Shape 97"/>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98" name="Shape 98"/>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תוכן עם כיתוב" type="objTx">
  <p:cSld name="OBJECT_WITH_CAPTION_TEXT">
    <p:spTree>
      <p:nvGrpSpPr>
        <p:cNvPr id="99" name="Shape 99"/>
        <p:cNvGrpSpPr/>
        <p:nvPr/>
      </p:nvGrpSpPr>
      <p:grpSpPr>
        <a:xfrm>
          <a:off x="0" y="0"/>
          <a:ext cx="0" cy="0"/>
          <a:chOff x="0" y="0"/>
          <a:chExt cx="0" cy="0"/>
        </a:xfrm>
      </p:grpSpPr>
      <p:sp>
        <p:nvSpPr>
          <p:cNvPr id="100" name="Shape 100"/>
          <p:cNvSpPr txBox="1"/>
          <p:nvPr>
            <p:ph type="title"/>
          </p:nvPr>
        </p:nvSpPr>
        <p:spPr>
          <a:xfrm>
            <a:off x="457200" y="204788"/>
            <a:ext cx="3008400" cy="871500"/>
          </a:xfrm>
          <a:prstGeom prst="rect">
            <a:avLst/>
          </a:prstGeom>
          <a:noFill/>
          <a:ln>
            <a:noFill/>
          </a:ln>
        </p:spPr>
        <p:txBody>
          <a:bodyPr anchorCtr="0" anchor="b" bIns="91425" lIns="91425" spcFirstLastPara="1" rIns="91425" wrap="square" tIns="91425"/>
          <a:lstStyle>
            <a:lvl1pPr indent="0" lvl="0" marL="0" marR="0" rtl="1" algn="r">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101" name="Shape 101"/>
          <p:cNvSpPr txBox="1"/>
          <p:nvPr>
            <p:ph idx="1" type="body"/>
          </p:nvPr>
        </p:nvSpPr>
        <p:spPr>
          <a:xfrm>
            <a:off x="3575050" y="204788"/>
            <a:ext cx="5111700" cy="4389600"/>
          </a:xfrm>
          <a:prstGeom prst="rect">
            <a:avLst/>
          </a:prstGeom>
          <a:noFill/>
          <a:ln>
            <a:noFill/>
          </a:ln>
        </p:spPr>
        <p:txBody>
          <a:bodyPr anchorCtr="0" anchor="t" bIns="91425" lIns="91425" spcFirstLastPara="1" rIns="91425" wrap="square" tIns="91425"/>
          <a:lstStyle>
            <a:lvl1pPr indent="-431800" lvl="0" marL="457200" marR="0" rtl="1" algn="r">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02" name="Shape 102"/>
          <p:cNvSpPr txBox="1"/>
          <p:nvPr>
            <p:ph idx="2" type="body"/>
          </p:nvPr>
        </p:nvSpPr>
        <p:spPr>
          <a:xfrm>
            <a:off x="457200" y="1076325"/>
            <a:ext cx="3008400" cy="3518400"/>
          </a:xfrm>
          <a:prstGeom prst="rect">
            <a:avLst/>
          </a:prstGeom>
          <a:noFill/>
          <a:ln>
            <a:noFill/>
          </a:ln>
        </p:spPr>
        <p:txBody>
          <a:bodyPr anchorCtr="0" anchor="t" bIns="91425" lIns="91425" spcFirstLastPara="1" rIns="91425" wrap="square" tIns="91425"/>
          <a:lstStyle>
            <a:lvl1pPr indent="-228600" lvl="0" marL="457200" marR="0" rtl="1" algn="r">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1" algn="r">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1" algn="r">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03" name="Shape 103"/>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4" name="Shape 104"/>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05" name="Shape 105"/>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תמונה עם כיתוב" type="picTx">
  <p:cSld name="PICTURE_WITH_CAPTION_TEXT">
    <p:spTree>
      <p:nvGrpSpPr>
        <p:cNvPr id="106" name="Shape 106"/>
        <p:cNvGrpSpPr/>
        <p:nvPr/>
      </p:nvGrpSpPr>
      <p:grpSpPr>
        <a:xfrm>
          <a:off x="0" y="0"/>
          <a:ext cx="0" cy="0"/>
          <a:chOff x="0" y="0"/>
          <a:chExt cx="0" cy="0"/>
        </a:xfrm>
      </p:grpSpPr>
      <p:sp>
        <p:nvSpPr>
          <p:cNvPr id="107" name="Shape 107"/>
          <p:cNvSpPr txBox="1"/>
          <p:nvPr>
            <p:ph type="title"/>
          </p:nvPr>
        </p:nvSpPr>
        <p:spPr>
          <a:xfrm>
            <a:off x="1792288" y="3600450"/>
            <a:ext cx="5486400" cy="425100"/>
          </a:xfrm>
          <a:prstGeom prst="rect">
            <a:avLst/>
          </a:prstGeom>
          <a:noFill/>
          <a:ln>
            <a:noFill/>
          </a:ln>
        </p:spPr>
        <p:txBody>
          <a:bodyPr anchorCtr="0" anchor="b" bIns="91425" lIns="91425" spcFirstLastPara="1" rIns="91425" wrap="square" tIns="91425"/>
          <a:lstStyle>
            <a:lvl1pPr indent="0" lvl="0" marL="0" marR="0" rtl="1" algn="r">
              <a:lnSpc>
                <a:spcPct val="100000"/>
              </a:lnSpc>
              <a:spcBef>
                <a:spcPts val="0"/>
              </a:spcBef>
              <a:spcAft>
                <a:spcPts val="0"/>
              </a:spcAft>
              <a:buClr>
                <a:schemeClr val="dk1"/>
              </a:buClr>
              <a:buSzPts val="2000"/>
              <a:buFont typeface="Calibri"/>
              <a:buNone/>
              <a:defRPr b="1" i="0" sz="20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108" name="Shape 108"/>
          <p:cNvSpPr/>
          <p:nvPr>
            <p:ph idx="2" type="pic"/>
          </p:nvPr>
        </p:nvSpPr>
        <p:spPr>
          <a:xfrm>
            <a:off x="1792288" y="459581"/>
            <a:ext cx="5486400" cy="3086100"/>
          </a:xfrm>
          <a:prstGeom prst="rect">
            <a:avLst/>
          </a:prstGeom>
          <a:noFill/>
          <a:ln>
            <a:noFill/>
          </a:ln>
        </p:spPr>
        <p:txBody>
          <a:bodyPr anchorCtr="0" anchor="t" bIns="91425" lIns="91425" spcFirstLastPara="1" rIns="91425" wrap="square" tIns="91425"/>
          <a:lstStyle>
            <a:lvl1pPr indent="0" lvl="0" marL="0" marR="0" rtl="1" algn="r">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1pPr>
            <a:lvl2pPr indent="0" lvl="1" marL="457200" marR="0" rtl="1" algn="r">
              <a:lnSpc>
                <a:spcPct val="100000"/>
              </a:lnSpc>
              <a:spcBef>
                <a:spcPts val="560"/>
              </a:spcBef>
              <a:spcAft>
                <a:spcPts val="0"/>
              </a:spcAft>
              <a:buClr>
                <a:schemeClr val="dk1"/>
              </a:buClr>
              <a:buSzPts val="2800"/>
              <a:buFont typeface="Arial"/>
              <a:buNone/>
              <a:defRPr b="0" i="0" sz="2800" u="none" cap="none" strike="noStrike">
                <a:solidFill>
                  <a:schemeClr val="dk1"/>
                </a:solidFill>
                <a:latin typeface="Calibri"/>
                <a:ea typeface="Calibri"/>
                <a:cs typeface="Calibri"/>
                <a:sym typeface="Calibri"/>
              </a:defRPr>
            </a:lvl2pPr>
            <a:lvl3pPr indent="0" lvl="2" marL="914400" marR="0" rtl="1" algn="r">
              <a:lnSpc>
                <a:spcPct val="100000"/>
              </a:lnSpc>
              <a:spcBef>
                <a:spcPts val="480"/>
              </a:spcBef>
              <a:spcAft>
                <a:spcPts val="0"/>
              </a:spcAft>
              <a:buClr>
                <a:schemeClr val="dk1"/>
              </a:buClr>
              <a:buSzPts val="2400"/>
              <a:buFont typeface="Arial"/>
              <a:buNone/>
              <a:defRPr b="0" i="0" sz="2400" u="none" cap="none" strike="noStrike">
                <a:solidFill>
                  <a:schemeClr val="dk1"/>
                </a:solidFill>
                <a:latin typeface="Calibri"/>
                <a:ea typeface="Calibri"/>
                <a:cs typeface="Calibri"/>
                <a:sym typeface="Calibri"/>
              </a:defRPr>
            </a:lvl3pPr>
            <a:lvl4pPr indent="0" lvl="3" marL="13716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4pPr>
            <a:lvl5pPr indent="0" lvl="4" marL="18288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5pPr>
            <a:lvl6pPr indent="0" lvl="5" marL="22860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6pPr>
            <a:lvl7pPr indent="0" lvl="6" marL="27432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7pPr>
            <a:lvl8pPr indent="0" lvl="7" marL="32004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8pPr>
            <a:lvl9pPr indent="0" lvl="8" marL="3657600" marR="0" rtl="1" algn="r">
              <a:lnSpc>
                <a:spcPct val="100000"/>
              </a:lnSpc>
              <a:spcBef>
                <a:spcPts val="400"/>
              </a:spcBef>
              <a:spcAft>
                <a:spcPts val="0"/>
              </a:spcAft>
              <a:buClr>
                <a:schemeClr val="dk1"/>
              </a:buClr>
              <a:buSzPts val="2000"/>
              <a:buFont typeface="Arial"/>
              <a:buNone/>
              <a:defRPr b="0" i="0" sz="2000" u="none" cap="none" strike="noStrike">
                <a:solidFill>
                  <a:schemeClr val="dk1"/>
                </a:solidFill>
                <a:latin typeface="Calibri"/>
                <a:ea typeface="Calibri"/>
                <a:cs typeface="Calibri"/>
                <a:sym typeface="Calibri"/>
              </a:defRPr>
            </a:lvl9pPr>
          </a:lstStyle>
          <a:p/>
        </p:txBody>
      </p:sp>
      <p:sp>
        <p:nvSpPr>
          <p:cNvPr id="109" name="Shape 109"/>
          <p:cNvSpPr txBox="1"/>
          <p:nvPr>
            <p:ph idx="1" type="body"/>
          </p:nvPr>
        </p:nvSpPr>
        <p:spPr>
          <a:xfrm>
            <a:off x="1792288" y="4025503"/>
            <a:ext cx="5486400" cy="603600"/>
          </a:xfrm>
          <a:prstGeom prst="rect">
            <a:avLst/>
          </a:prstGeom>
          <a:noFill/>
          <a:ln>
            <a:noFill/>
          </a:ln>
        </p:spPr>
        <p:txBody>
          <a:bodyPr anchorCtr="0" anchor="t" bIns="91425" lIns="91425" spcFirstLastPara="1" rIns="91425" wrap="square" tIns="91425"/>
          <a:lstStyle>
            <a:lvl1pPr indent="-228600" lvl="0" marL="457200" marR="0" rtl="1" algn="r">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1" algn="r">
              <a:lnSpc>
                <a:spcPct val="100000"/>
              </a:lnSpc>
              <a:spcBef>
                <a:spcPts val="24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2pPr>
            <a:lvl3pPr indent="-228600" lvl="2" marL="1371600" marR="0" rtl="1" algn="r">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3pPr>
            <a:lvl4pPr indent="-228600" lvl="3" marL="18288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4pPr>
            <a:lvl5pPr indent="-228600" lvl="4" marL="22860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5pPr>
            <a:lvl6pPr indent="-228600" lvl="5" marL="27432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6pPr>
            <a:lvl7pPr indent="-228600" lvl="6" marL="32004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7pPr>
            <a:lvl8pPr indent="-228600" lvl="7" marL="36576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8pPr>
            <a:lvl9pPr indent="-228600" lvl="8" marL="4114800" marR="0" rtl="1" algn="r">
              <a:lnSpc>
                <a:spcPct val="100000"/>
              </a:lnSpc>
              <a:spcBef>
                <a:spcPts val="180"/>
              </a:spcBef>
              <a:spcAft>
                <a:spcPts val="0"/>
              </a:spcAft>
              <a:buClr>
                <a:schemeClr val="dk1"/>
              </a:buClr>
              <a:buSzPts val="900"/>
              <a:buFont typeface="Arial"/>
              <a:buNone/>
              <a:defRPr b="0" i="0" sz="900" u="none" cap="none" strike="noStrike">
                <a:solidFill>
                  <a:schemeClr val="dk1"/>
                </a:solidFill>
                <a:latin typeface="Calibri"/>
                <a:ea typeface="Calibri"/>
                <a:cs typeface="Calibri"/>
                <a:sym typeface="Calibri"/>
              </a:defRPr>
            </a:lvl9pPr>
          </a:lstStyle>
          <a:p/>
        </p:txBody>
      </p:sp>
      <p:sp>
        <p:nvSpPr>
          <p:cNvPr id="110" name="Shape 110"/>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1" name="Shape 111"/>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2" name="Shape 112"/>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כותרת וטקסט אנכי" type="vertTx">
  <p:cSld name="VERTICAL_TEXT">
    <p:spTree>
      <p:nvGrpSpPr>
        <p:cNvPr id="113" name="Shape 113"/>
        <p:cNvGrpSpPr/>
        <p:nvPr/>
      </p:nvGrpSpPr>
      <p:grpSpPr>
        <a:xfrm>
          <a:off x="0" y="0"/>
          <a:ext cx="0" cy="0"/>
          <a:chOff x="0" y="0"/>
          <a:chExt cx="0" cy="0"/>
        </a:xfrm>
      </p:grpSpPr>
      <p:sp>
        <p:nvSpPr>
          <p:cNvPr id="114" name="Shape 114"/>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115" name="Shape 115"/>
          <p:cNvSpPr txBox="1"/>
          <p:nvPr>
            <p:ph idx="1" type="body"/>
          </p:nvPr>
        </p:nvSpPr>
        <p:spPr>
          <a:xfrm rot="5400000">
            <a:off x="2874750" y="-1217400"/>
            <a:ext cx="3394500" cy="8229600"/>
          </a:xfrm>
          <a:prstGeom prst="rect">
            <a:avLst/>
          </a:prstGeom>
          <a:noFill/>
          <a:ln>
            <a:noFill/>
          </a:ln>
        </p:spPr>
        <p:txBody>
          <a:bodyPr anchorCtr="0" anchor="t" bIns="91425" lIns="91425" spcFirstLastPara="1" rIns="91425" wrap="square" tIns="91425"/>
          <a:lstStyle>
            <a:lvl1pPr indent="-431800" lvl="0" marL="457200" marR="0" rtl="1" algn="r">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16" name="Shape 116"/>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7" name="Shape 117"/>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18" name="Shape 118"/>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כותרת אנכית וטקסט" type="vertTitleAndTx">
  <p:cSld name="VERTICAL_TITLE_AND_VERTICAL_TEXT">
    <p:spTree>
      <p:nvGrpSpPr>
        <p:cNvPr id="119" name="Shape 119"/>
        <p:cNvGrpSpPr/>
        <p:nvPr/>
      </p:nvGrpSpPr>
      <p:grpSpPr>
        <a:xfrm>
          <a:off x="0" y="0"/>
          <a:ext cx="0" cy="0"/>
          <a:chOff x="0" y="0"/>
          <a:chExt cx="0" cy="0"/>
        </a:xfrm>
      </p:grpSpPr>
      <p:sp>
        <p:nvSpPr>
          <p:cNvPr id="120" name="Shape 120"/>
          <p:cNvSpPr txBox="1"/>
          <p:nvPr>
            <p:ph type="title"/>
          </p:nvPr>
        </p:nvSpPr>
        <p:spPr>
          <a:xfrm rot="5400000">
            <a:off x="5463750" y="1371628"/>
            <a:ext cx="4388700" cy="20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121" name="Shape 121"/>
          <p:cNvSpPr txBox="1"/>
          <p:nvPr>
            <p:ph idx="1" type="body"/>
          </p:nvPr>
        </p:nvSpPr>
        <p:spPr>
          <a:xfrm rot="5400000">
            <a:off x="1272750" y="-609572"/>
            <a:ext cx="4388700" cy="6019800"/>
          </a:xfrm>
          <a:prstGeom prst="rect">
            <a:avLst/>
          </a:prstGeom>
          <a:noFill/>
          <a:ln>
            <a:noFill/>
          </a:ln>
        </p:spPr>
        <p:txBody>
          <a:bodyPr anchorCtr="0" anchor="t" bIns="91425" lIns="91425" spcFirstLastPara="1" rIns="91425" wrap="square" tIns="91425"/>
          <a:lstStyle>
            <a:lvl1pPr indent="-431800" lvl="0" marL="457200" marR="0" rtl="1" algn="r">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2" name="Shape 122"/>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3" name="Shape 123"/>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124" name="Shape 124"/>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a:spcBef>
                <a:spcPts val="0"/>
              </a:spcBef>
              <a:spcAft>
                <a:spcPts val="0"/>
              </a:spcAft>
              <a:buNone/>
            </a:pPr>
            <a:fld id="{00000000-1234-1234-1234-123412341234}" type="slidenum">
              <a:rPr lang="iw"/>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1.xml"/><Relationship Id="rId10" Type="http://schemas.openxmlformats.org/officeDocument/2006/relationships/slideLayout" Target="../slideLayouts/slideLayout20.xml"/><Relationship Id="rId13" Type="http://schemas.openxmlformats.org/officeDocument/2006/relationships/theme" Target="../theme/theme1.xml"/><Relationship Id="rId12" Type="http://schemas.openxmlformats.org/officeDocument/2006/relationships/slideLayout" Target="../slideLayouts/slideLayout22.xml"/><Relationship Id="rId1" Type="http://schemas.openxmlformats.org/officeDocument/2006/relationships/image" Target="../media/image1.jp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slideLayout" Target="../slideLayouts/slideLayout19.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a:spcBef>
                <a:spcPts val="0"/>
              </a:spcBef>
              <a:spcAft>
                <a:spcPts val="0"/>
              </a:spcAft>
              <a:buNone/>
            </a:pPr>
            <a:fld id="{00000000-1234-1234-1234-123412341234}" type="slidenum">
              <a:rPr lang="iw"/>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rotWithShape="1">
          <a:blip r:embed="rId1">
            <a:alphaModFix/>
          </a:blip>
          <a:stretch>
            <a:fillRect b="0" l="0" r="0" t="0"/>
          </a:stretch>
        </a:blipFill>
      </p:bgPr>
    </p:bg>
    <p:spTree>
      <p:nvGrpSpPr>
        <p:cNvPr id="50" name="Shape 50"/>
        <p:cNvGrpSpPr/>
        <p:nvPr/>
      </p:nvGrpSpPr>
      <p:grpSpPr>
        <a:xfrm>
          <a:off x="0" y="0"/>
          <a:ext cx="0" cy="0"/>
          <a:chOff x="0" y="0"/>
          <a:chExt cx="0" cy="0"/>
        </a:xfrm>
      </p:grpSpPr>
      <p:sp>
        <p:nvSpPr>
          <p:cNvPr id="51" name="Shape 51"/>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indent="0" lvl="1" rtl="0">
              <a:spcBef>
                <a:spcPts val="0"/>
              </a:spcBef>
              <a:spcAft>
                <a:spcPts val="0"/>
              </a:spcAft>
              <a:buSzPts val="1800"/>
              <a:buFont typeface="Arial"/>
              <a:buNone/>
              <a:defRPr sz="1800"/>
            </a:lvl2pPr>
            <a:lvl3pPr indent="0" lvl="2" rtl="0">
              <a:spcBef>
                <a:spcPts val="0"/>
              </a:spcBef>
              <a:spcAft>
                <a:spcPts val="0"/>
              </a:spcAft>
              <a:buSzPts val="1800"/>
              <a:buFont typeface="Arial"/>
              <a:buNone/>
              <a:defRPr sz="1800"/>
            </a:lvl3pPr>
            <a:lvl4pPr indent="0" lvl="3" rtl="0">
              <a:spcBef>
                <a:spcPts val="0"/>
              </a:spcBef>
              <a:spcAft>
                <a:spcPts val="0"/>
              </a:spcAft>
              <a:buSzPts val="1800"/>
              <a:buFont typeface="Arial"/>
              <a:buNone/>
              <a:defRPr sz="1800"/>
            </a:lvl4pPr>
            <a:lvl5pPr indent="0" lvl="4" rtl="0">
              <a:spcBef>
                <a:spcPts val="0"/>
              </a:spcBef>
              <a:spcAft>
                <a:spcPts val="0"/>
              </a:spcAft>
              <a:buSzPts val="1800"/>
              <a:buFont typeface="Arial"/>
              <a:buNone/>
              <a:defRPr sz="1800"/>
            </a:lvl5pPr>
            <a:lvl6pPr indent="0" lvl="5" rtl="0">
              <a:spcBef>
                <a:spcPts val="0"/>
              </a:spcBef>
              <a:spcAft>
                <a:spcPts val="0"/>
              </a:spcAft>
              <a:buSzPts val="1800"/>
              <a:buFont typeface="Arial"/>
              <a:buNone/>
              <a:defRPr sz="1800"/>
            </a:lvl6pPr>
            <a:lvl7pPr indent="0" lvl="6" rtl="0">
              <a:spcBef>
                <a:spcPts val="0"/>
              </a:spcBef>
              <a:spcAft>
                <a:spcPts val="0"/>
              </a:spcAft>
              <a:buSzPts val="1800"/>
              <a:buFont typeface="Arial"/>
              <a:buNone/>
              <a:defRPr sz="1800"/>
            </a:lvl7pPr>
            <a:lvl8pPr indent="0" lvl="7" rtl="0">
              <a:spcBef>
                <a:spcPts val="0"/>
              </a:spcBef>
              <a:spcAft>
                <a:spcPts val="0"/>
              </a:spcAft>
              <a:buSzPts val="1800"/>
              <a:buFont typeface="Arial"/>
              <a:buNone/>
              <a:defRPr sz="1800"/>
            </a:lvl8pPr>
            <a:lvl9pPr indent="0" lvl="8" rtl="0">
              <a:spcBef>
                <a:spcPts val="0"/>
              </a:spcBef>
              <a:spcAft>
                <a:spcPts val="0"/>
              </a:spcAft>
              <a:buSzPts val="1800"/>
              <a:buFont typeface="Arial"/>
              <a:buNone/>
              <a:defRPr sz="1800"/>
            </a:lvl9pPr>
          </a:lstStyle>
          <a:p/>
        </p:txBody>
      </p:sp>
      <p:sp>
        <p:nvSpPr>
          <p:cNvPr id="52" name="Shape 52"/>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lstStyle>
            <a:lvl1pPr indent="-431800" lvl="0" marL="457200" marR="0" rtl="1" algn="r">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1" algn="r">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1" algn="r">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1" algn="r">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53" name="Shape 53"/>
          <p:cNvSpPr txBox="1"/>
          <p:nvPr>
            <p:ph idx="10" type="dt"/>
          </p:nvPr>
        </p:nvSpPr>
        <p:spPr>
          <a:xfrm>
            <a:off x="6553200" y="4767263"/>
            <a:ext cx="2133600" cy="273900"/>
          </a:xfrm>
          <a:prstGeom prst="rect">
            <a:avLst/>
          </a:prstGeom>
          <a:noFill/>
          <a:ln>
            <a:noFill/>
          </a:ln>
        </p:spPr>
        <p:txBody>
          <a:bodyPr anchorCtr="0" anchor="ctr" bIns="91425" lIns="91425" spcFirstLastPara="1" rIns="91425" wrap="square" tIns="91425"/>
          <a:lstStyle>
            <a:lvl1pPr indent="0" lvl="0" marL="0" marR="0" rtl="1" algn="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4" name="Shape 54"/>
          <p:cNvSpPr txBox="1"/>
          <p:nvPr>
            <p:ph idx="11" type="ftr"/>
          </p:nvPr>
        </p:nvSpPr>
        <p:spPr>
          <a:xfrm>
            <a:off x="3124200" y="4767263"/>
            <a:ext cx="2895600" cy="273900"/>
          </a:xfrm>
          <a:prstGeom prst="rect">
            <a:avLst/>
          </a:prstGeom>
          <a:noFill/>
          <a:ln>
            <a:noFill/>
          </a:ln>
        </p:spPr>
        <p:txBody>
          <a:bodyPr anchorCtr="0" anchor="ctr" bIns="91425" lIns="91425" spcFirstLastPara="1" rIns="91425" wrap="square" tIns="91425"/>
          <a:lstStyle>
            <a:lvl1pPr indent="0" lvl="0" marL="0" marR="0" rtl="1" algn="ctr">
              <a:lnSpc>
                <a:spcPct val="100000"/>
              </a:lnSpc>
              <a:spcBef>
                <a:spcPts val="0"/>
              </a:spcBef>
              <a:spcAft>
                <a:spcPts val="0"/>
              </a:spcAft>
              <a:buClr>
                <a:srgbClr val="888888"/>
              </a:buClr>
              <a:buSzPts val="1200"/>
              <a:buFont typeface="Calibri"/>
              <a:buNone/>
              <a:defRPr b="0" i="0" sz="1200" u="none" cap="none" strike="noStrike">
                <a:solidFill>
                  <a:srgbClr val="888888"/>
                </a:solidFill>
                <a:latin typeface="Calibri"/>
                <a:ea typeface="Calibri"/>
                <a:cs typeface="Calibri"/>
                <a:sym typeface="Calibri"/>
              </a:defRPr>
            </a:lvl1pPr>
            <a:lvl2pPr indent="0" lvl="1" marL="457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2pPr>
            <a:lvl3pPr indent="0" lvl="2" marL="914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3pPr>
            <a:lvl4pPr indent="0" lvl="3" marL="1371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4pPr>
            <a:lvl5pPr indent="0" lvl="4" marL="18288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5pPr>
            <a:lvl6pPr indent="0" lvl="5" marL="22860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6pPr>
            <a:lvl7pPr indent="0" lvl="6" marL="27432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7pPr>
            <a:lvl8pPr indent="0" lvl="7" marL="32004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8pPr>
            <a:lvl9pPr indent="0" lvl="8" marL="3657600" marR="0" rtl="1" algn="r">
              <a:lnSpc>
                <a:spcPct val="100000"/>
              </a:lnSpc>
              <a:spcBef>
                <a:spcPts val="0"/>
              </a:spcBef>
              <a:spcAft>
                <a:spcPts val="0"/>
              </a:spcAft>
              <a:buClr>
                <a:schemeClr val="dk1"/>
              </a:buClr>
              <a:buSzPts val="1800"/>
              <a:buFont typeface="Calibri"/>
              <a:buNone/>
              <a:defRPr b="0" i="0" sz="1800" u="none" cap="none" strike="noStrike">
                <a:solidFill>
                  <a:schemeClr val="dk1"/>
                </a:solidFill>
                <a:latin typeface="Calibri"/>
                <a:ea typeface="Calibri"/>
                <a:cs typeface="Calibri"/>
                <a:sym typeface="Calibri"/>
              </a:defRPr>
            </a:lvl9pPr>
          </a:lstStyle>
          <a:p/>
        </p:txBody>
      </p:sp>
      <p:sp>
        <p:nvSpPr>
          <p:cNvPr id="55" name="Shape 55"/>
          <p:cNvSpPr txBox="1"/>
          <p:nvPr>
            <p:ph idx="12" type="sldNum"/>
          </p:nvPr>
        </p:nvSpPr>
        <p:spPr>
          <a:xfrm>
            <a:off x="457200" y="4767263"/>
            <a:ext cx="2133600" cy="273900"/>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1pPr>
            <a:lvl2pPr indent="0" lvl="1"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2pPr>
            <a:lvl3pPr indent="0" lvl="2"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3pPr>
            <a:lvl4pPr indent="0" lvl="3"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4pPr>
            <a:lvl5pPr indent="0" lvl="4"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5pPr>
            <a:lvl6pPr indent="0" lvl="5"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6pPr>
            <a:lvl7pPr indent="0" lvl="6"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7pPr>
            <a:lvl8pPr indent="0" lvl="7"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8pPr>
            <a:lvl9pPr indent="0" lvl="8" marL="0" marR="0" rtl="1" algn="l">
              <a:lnSpc>
                <a:spcPct val="100000"/>
              </a:lnSpc>
              <a:spcBef>
                <a:spcPts val="0"/>
              </a:spcBef>
              <a:spcAft>
                <a:spcPts val="0"/>
              </a:spcAft>
              <a:buClr>
                <a:srgbClr val="888888"/>
              </a:buClr>
              <a:buSzPts val="300"/>
              <a:buFont typeface="Calibri"/>
              <a:buNone/>
              <a:defRPr b="0" i="0" sz="12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iw"/>
              <a:t>‹#›</a:t>
            </a:fld>
            <a:endParaRPr/>
          </a:p>
        </p:txBody>
      </p:sp>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0.xml"/><Relationship Id="rId3" Type="http://schemas.openxmlformats.org/officeDocument/2006/relationships/hyperlink" Target="http://www.youtube.com/watch?v=W9kVd-OKMzs" TargetMode="External"/><Relationship Id="rId4"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 name="Shape 128"/>
        <p:cNvGrpSpPr/>
        <p:nvPr/>
      </p:nvGrpSpPr>
      <p:grpSpPr>
        <a:xfrm>
          <a:off x="0" y="0"/>
          <a:ext cx="0" cy="0"/>
          <a:chOff x="0" y="0"/>
          <a:chExt cx="0" cy="0"/>
        </a:xfrm>
      </p:grpSpPr>
      <p:sp>
        <p:nvSpPr>
          <p:cNvPr id="129" name="Shape 129"/>
          <p:cNvSpPr txBox="1"/>
          <p:nvPr>
            <p:ph type="ctrTitle"/>
          </p:nvPr>
        </p:nvSpPr>
        <p:spPr>
          <a:xfrm>
            <a:off x="685800" y="1597829"/>
            <a:ext cx="7772400" cy="1887000"/>
          </a:xfrm>
          <a:prstGeom prst="rect">
            <a:avLst/>
          </a:prstGeom>
        </p:spPr>
        <p:txBody>
          <a:bodyPr anchorCtr="0" anchor="ctr" bIns="91425" lIns="91425" spcFirstLastPara="1" rIns="91425" wrap="square" tIns="91425">
            <a:noAutofit/>
          </a:bodyPr>
          <a:lstStyle/>
          <a:p>
            <a:pPr indent="0" lvl="0" marL="0" rtl="1">
              <a:spcBef>
                <a:spcPts val="0"/>
              </a:spcBef>
              <a:spcAft>
                <a:spcPts val="0"/>
              </a:spcAft>
              <a:buNone/>
            </a:pPr>
            <a:r>
              <a:rPr b="1" lang="iw">
                <a:latin typeface="Arial"/>
                <a:ea typeface="Arial"/>
                <a:cs typeface="Arial"/>
                <a:sym typeface="Arial"/>
              </a:rPr>
              <a:t>מנושא לרעיונות לביצוע</a:t>
            </a:r>
            <a:endParaRPr b="1">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 name="Shape 227"/>
        <p:cNvGrpSpPr/>
        <p:nvPr/>
      </p:nvGrpSpPr>
      <p:grpSpPr>
        <a:xfrm>
          <a:off x="0" y="0"/>
          <a:ext cx="0" cy="0"/>
          <a:chOff x="0" y="0"/>
          <a:chExt cx="0" cy="0"/>
        </a:xfrm>
      </p:grpSpPr>
      <p:pic>
        <p:nvPicPr>
          <p:cNvPr id="228" name="Shape 228"/>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229" name="Shape 229"/>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230" name="Shape 230"/>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231" name="Shape 231"/>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232" name="Shape 232"/>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233" name="Shape 233"/>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
        <p:nvSpPr>
          <p:cNvPr id="234" name="Shape 234"/>
          <p:cNvSpPr txBox="1"/>
          <p:nvPr/>
        </p:nvSpPr>
        <p:spPr>
          <a:xfrm>
            <a:off x="1539450" y="27339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לשחק בחדרים</a:t>
            </a:r>
            <a:endParaRPr sz="1000"/>
          </a:p>
          <a:p>
            <a:pPr indent="0" lvl="0" marL="0" rtl="1" algn="ctr">
              <a:lnSpc>
                <a:spcPct val="100000"/>
              </a:lnSpc>
              <a:spcBef>
                <a:spcPts val="0"/>
              </a:spcBef>
              <a:spcAft>
                <a:spcPts val="0"/>
              </a:spcAft>
              <a:buNone/>
            </a:pPr>
            <a:r>
              <a:rPr lang="iw" sz="1000"/>
              <a:t>חדשים (המשחק הוא חד פעמי)</a:t>
            </a:r>
            <a:endParaRPr sz="1000"/>
          </a:p>
        </p:txBody>
      </p:sp>
      <p:sp>
        <p:nvSpPr>
          <p:cNvPr id="235" name="Shape 235"/>
          <p:cNvSpPr txBox="1"/>
          <p:nvPr/>
        </p:nvSpPr>
        <p:spPr>
          <a:xfrm>
            <a:off x="1570050" y="38640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יספר על החדר לשחקנים אחרים</a:t>
            </a:r>
            <a:endParaRPr sz="1000"/>
          </a:p>
        </p:txBody>
      </p:sp>
      <p:sp>
        <p:nvSpPr>
          <p:cNvPr id="236" name="Shape 236"/>
          <p:cNvSpPr txBox="1"/>
          <p:nvPr/>
        </p:nvSpPr>
        <p:spPr>
          <a:xfrm>
            <a:off x="1815675" y="16671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יכירו את ההיסטוריה של טבעון דרך חוויה</a:t>
            </a:r>
            <a:endParaRPr sz="1000"/>
          </a:p>
        </p:txBody>
      </p:sp>
      <p:sp>
        <p:nvSpPr>
          <p:cNvPr id="237" name="Shape 237"/>
          <p:cNvSpPr txBox="1"/>
          <p:nvPr/>
        </p:nvSpPr>
        <p:spPr>
          <a:xfrm>
            <a:off x="1739475" y="6765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הזהות הישובית  תתגבר</a:t>
            </a:r>
            <a:endParaRPr sz="1000"/>
          </a:p>
        </p:txBody>
      </p:sp>
      <p:sp>
        <p:nvSpPr>
          <p:cNvPr id="238" name="Shape 238"/>
          <p:cNvSpPr txBox="1"/>
          <p:nvPr/>
        </p:nvSpPr>
        <p:spPr>
          <a:xfrm>
            <a:off x="6798825" y="33986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סיפוק גדולה </a:t>
            </a:r>
            <a:endParaRPr sz="1000"/>
          </a:p>
        </p:txBody>
      </p:sp>
      <p:sp>
        <p:nvSpPr>
          <p:cNvPr id="239" name="Shape 239"/>
          <p:cNvSpPr txBox="1"/>
          <p:nvPr/>
        </p:nvSpPr>
        <p:spPr>
          <a:xfrm>
            <a:off x="5796825" y="227090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למידה רב תחומית שנדרשת בהפקה של חדר </a:t>
            </a:r>
            <a:endParaRPr sz="1000"/>
          </a:p>
        </p:txBody>
      </p:sp>
      <p:sp>
        <p:nvSpPr>
          <p:cNvPr id="240" name="Shape 240"/>
          <p:cNvSpPr txBox="1"/>
          <p:nvPr/>
        </p:nvSpPr>
        <p:spPr>
          <a:xfrm>
            <a:off x="6389250" y="152795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כלי  שיווקי</a:t>
            </a:r>
            <a:endParaRPr sz="1000"/>
          </a:p>
        </p:txBody>
      </p:sp>
      <p:sp>
        <p:nvSpPr>
          <p:cNvPr id="241" name="Shape 241"/>
          <p:cNvSpPr txBox="1"/>
          <p:nvPr/>
        </p:nvSpPr>
        <p:spPr>
          <a:xfrm>
            <a:off x="3959550" y="965975"/>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הקצאת מרחב</a:t>
            </a:r>
            <a:endParaRPr sz="1000"/>
          </a:p>
        </p:txBody>
      </p:sp>
      <p:sp>
        <p:nvSpPr>
          <p:cNvPr id="242" name="Shape 242"/>
          <p:cNvSpPr txBox="1"/>
          <p:nvPr/>
        </p:nvSpPr>
        <p:spPr>
          <a:xfrm>
            <a:off x="247650" y="4252425"/>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ו': </a:t>
            </a:r>
            <a:r>
              <a:rPr lang="iw"/>
              <a:t>קראו שוב את כל המפה בשקט ואז נהלו סיעור מוחין פתוח - העלו רעיונות כיצד ההשפעות מעצבות את הרעיון שלנו ומעניקות לו פתרונות אפשריים</a:t>
            </a:r>
            <a:endParaRPr/>
          </a:p>
        </p:txBody>
      </p:sp>
      <p:sp>
        <p:nvSpPr>
          <p:cNvPr id="243" name="Shape 243"/>
          <p:cNvSpPr txBox="1"/>
          <p:nvPr/>
        </p:nvSpPr>
        <p:spPr>
          <a:xfrm>
            <a:off x="4102463" y="1507063"/>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גאווה</a:t>
            </a:r>
            <a:endParaRPr sz="1000"/>
          </a:p>
        </p:txBody>
      </p:sp>
      <p:sp>
        <p:nvSpPr>
          <p:cNvPr id="244" name="Shape 244"/>
          <p:cNvSpPr txBox="1"/>
          <p:nvPr/>
        </p:nvSpPr>
        <p:spPr>
          <a:xfrm>
            <a:off x="3959556" y="183350"/>
            <a:ext cx="15141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אנשים שיש להם סיפורים היסטוריים לספר מקבלים מקום לזה</a:t>
            </a:r>
            <a:endParaRPr sz="1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1000"/>
                                        <p:tgtEl>
                                          <p:spTgt spid="2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 name="Shape 248"/>
        <p:cNvGrpSpPr/>
        <p:nvPr/>
      </p:nvGrpSpPr>
      <p:grpSpPr>
        <a:xfrm>
          <a:off x="0" y="0"/>
          <a:ext cx="0" cy="0"/>
          <a:chOff x="0" y="0"/>
          <a:chExt cx="0" cy="0"/>
        </a:xfrm>
      </p:grpSpPr>
      <p:pic>
        <p:nvPicPr>
          <p:cNvPr id="249" name="Shape 249"/>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250" name="Shape 250"/>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251" name="Shape 251"/>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252" name="Shape 252"/>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253" name="Shape 253"/>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254" name="Shape 254"/>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
        <p:nvSpPr>
          <p:cNvPr id="255" name="Shape 255"/>
          <p:cNvSpPr txBox="1"/>
          <p:nvPr/>
        </p:nvSpPr>
        <p:spPr>
          <a:xfrm>
            <a:off x="1539450" y="27339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לשחק בחדרים</a:t>
            </a:r>
            <a:endParaRPr sz="1000"/>
          </a:p>
          <a:p>
            <a:pPr indent="0" lvl="0" marL="0" rtl="1" algn="ctr">
              <a:lnSpc>
                <a:spcPct val="100000"/>
              </a:lnSpc>
              <a:spcBef>
                <a:spcPts val="0"/>
              </a:spcBef>
              <a:spcAft>
                <a:spcPts val="0"/>
              </a:spcAft>
              <a:buNone/>
            </a:pPr>
            <a:r>
              <a:rPr lang="iw" sz="1000"/>
              <a:t>חדשים (המשחק הוא חד פעמי)</a:t>
            </a:r>
            <a:endParaRPr sz="1000"/>
          </a:p>
        </p:txBody>
      </p:sp>
      <p:sp>
        <p:nvSpPr>
          <p:cNvPr id="256" name="Shape 256"/>
          <p:cNvSpPr txBox="1"/>
          <p:nvPr/>
        </p:nvSpPr>
        <p:spPr>
          <a:xfrm>
            <a:off x="1570050" y="38640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יספר על החדר לשחקנים אחרים</a:t>
            </a:r>
            <a:endParaRPr sz="1000"/>
          </a:p>
        </p:txBody>
      </p:sp>
      <p:sp>
        <p:nvSpPr>
          <p:cNvPr id="257" name="Shape 257"/>
          <p:cNvSpPr txBox="1"/>
          <p:nvPr/>
        </p:nvSpPr>
        <p:spPr>
          <a:xfrm>
            <a:off x="1815675" y="16671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יכירו את ההיסטוריה של טבעון דרך חוויה</a:t>
            </a:r>
            <a:endParaRPr sz="1000"/>
          </a:p>
        </p:txBody>
      </p:sp>
      <p:sp>
        <p:nvSpPr>
          <p:cNvPr id="258" name="Shape 258"/>
          <p:cNvSpPr txBox="1"/>
          <p:nvPr/>
        </p:nvSpPr>
        <p:spPr>
          <a:xfrm>
            <a:off x="1739475" y="6765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הזהות הישובית  תתגבר</a:t>
            </a:r>
            <a:endParaRPr sz="1000"/>
          </a:p>
        </p:txBody>
      </p:sp>
      <p:sp>
        <p:nvSpPr>
          <p:cNvPr id="259" name="Shape 259"/>
          <p:cNvSpPr txBox="1"/>
          <p:nvPr/>
        </p:nvSpPr>
        <p:spPr>
          <a:xfrm>
            <a:off x="6798825" y="33986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סיפוק גדולה </a:t>
            </a:r>
            <a:endParaRPr sz="1000"/>
          </a:p>
        </p:txBody>
      </p:sp>
      <p:sp>
        <p:nvSpPr>
          <p:cNvPr id="260" name="Shape 260"/>
          <p:cNvSpPr txBox="1"/>
          <p:nvPr/>
        </p:nvSpPr>
        <p:spPr>
          <a:xfrm>
            <a:off x="5796825" y="227090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למידה רב תחומית שנדרשת בהפקה של חדר </a:t>
            </a:r>
            <a:endParaRPr sz="1000"/>
          </a:p>
        </p:txBody>
      </p:sp>
      <p:sp>
        <p:nvSpPr>
          <p:cNvPr id="261" name="Shape 261"/>
          <p:cNvSpPr txBox="1"/>
          <p:nvPr/>
        </p:nvSpPr>
        <p:spPr>
          <a:xfrm>
            <a:off x="6389250" y="152795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כלי  שיווקי</a:t>
            </a:r>
            <a:endParaRPr sz="1000"/>
          </a:p>
        </p:txBody>
      </p:sp>
      <p:sp>
        <p:nvSpPr>
          <p:cNvPr id="262" name="Shape 262"/>
          <p:cNvSpPr txBox="1"/>
          <p:nvPr/>
        </p:nvSpPr>
        <p:spPr>
          <a:xfrm>
            <a:off x="3959550" y="965975"/>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הקצאת מרחב</a:t>
            </a:r>
            <a:endParaRPr sz="1000"/>
          </a:p>
        </p:txBody>
      </p:sp>
      <p:sp>
        <p:nvSpPr>
          <p:cNvPr id="263" name="Shape 263"/>
          <p:cNvSpPr txBox="1"/>
          <p:nvPr/>
        </p:nvSpPr>
        <p:spPr>
          <a:xfrm>
            <a:off x="247650" y="4252425"/>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ו': </a:t>
            </a:r>
            <a:r>
              <a:rPr lang="iw"/>
              <a:t>קראו שוב את כל המפה בשקט ואז נהלו סיעור מוחין פתוח - </a:t>
            </a:r>
            <a:r>
              <a:rPr lang="iw">
                <a:solidFill>
                  <a:schemeClr val="dk1"/>
                </a:solidFill>
              </a:rPr>
              <a:t>העלו </a:t>
            </a:r>
            <a:br>
              <a:rPr lang="iw">
                <a:solidFill>
                  <a:schemeClr val="dk1"/>
                </a:solidFill>
              </a:rPr>
            </a:br>
            <a:r>
              <a:rPr lang="iw">
                <a:solidFill>
                  <a:schemeClr val="dk1"/>
                </a:solidFill>
              </a:rPr>
              <a:t>רעיונות כיצד ההשפעות מספקות פתרונות אפשריים לנושא שלנו</a:t>
            </a:r>
            <a:endParaRPr/>
          </a:p>
        </p:txBody>
      </p:sp>
      <p:sp>
        <p:nvSpPr>
          <p:cNvPr id="264" name="Shape 264"/>
          <p:cNvSpPr/>
          <p:nvPr/>
        </p:nvSpPr>
        <p:spPr>
          <a:xfrm>
            <a:off x="7648652" y="3522425"/>
            <a:ext cx="1104840" cy="5333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600"/>
              <a:t>הזמנת תושבים להיות מעורבים בעיצוב</a:t>
            </a:r>
            <a:endParaRPr sz="600"/>
          </a:p>
        </p:txBody>
      </p:sp>
      <p:sp>
        <p:nvSpPr>
          <p:cNvPr id="265" name="Shape 265"/>
          <p:cNvSpPr/>
          <p:nvPr/>
        </p:nvSpPr>
        <p:spPr>
          <a:xfrm>
            <a:off x="710827" y="2305100"/>
            <a:ext cx="1104840" cy="53330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600"/>
              <a:t>לעניין שחקני חדרי בריחה מטבעון להיות מעורבים בהפקה</a:t>
            </a:r>
            <a:endParaRPr sz="600"/>
          </a:p>
        </p:txBody>
      </p:sp>
      <p:sp>
        <p:nvSpPr>
          <p:cNvPr id="266" name="Shape 266"/>
          <p:cNvSpPr/>
          <p:nvPr/>
        </p:nvSpPr>
        <p:spPr>
          <a:xfrm>
            <a:off x="2997625" y="103175"/>
            <a:ext cx="1104840" cy="573372"/>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600"/>
              <a:t>למצוא תושבים שמכירים את ההיסטוריה של טבעון ולראיין אותם</a:t>
            </a:r>
            <a:endParaRPr sz="600"/>
          </a:p>
        </p:txBody>
      </p:sp>
      <p:sp>
        <p:nvSpPr>
          <p:cNvPr id="267" name="Shape 267"/>
          <p:cNvSpPr txBox="1"/>
          <p:nvPr/>
        </p:nvSpPr>
        <p:spPr>
          <a:xfrm>
            <a:off x="4102463" y="1507063"/>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גאווה</a:t>
            </a:r>
            <a:endParaRPr sz="1000"/>
          </a:p>
        </p:txBody>
      </p:sp>
      <p:sp>
        <p:nvSpPr>
          <p:cNvPr id="268" name="Shape 268"/>
          <p:cNvSpPr txBox="1"/>
          <p:nvPr/>
        </p:nvSpPr>
        <p:spPr>
          <a:xfrm>
            <a:off x="3959556" y="183350"/>
            <a:ext cx="15141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אנשים שיש להם סיפורים היסטוריים לספר מקבלים מקום לזה</a:t>
            </a:r>
            <a:endParaRPr sz="1000"/>
          </a:p>
        </p:txBody>
      </p:sp>
      <p:sp>
        <p:nvSpPr>
          <p:cNvPr id="269" name="Shape 269"/>
          <p:cNvSpPr/>
          <p:nvPr/>
        </p:nvSpPr>
        <p:spPr>
          <a:xfrm>
            <a:off x="434600" y="3903425"/>
            <a:ext cx="1104840" cy="573372"/>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600"/>
              <a:t>אתר אינטרנט ו/או דף פייסבוק לפעילות בחדר</a:t>
            </a:r>
            <a:endParaRPr sz="600"/>
          </a:p>
        </p:txBody>
      </p:sp>
      <p:sp>
        <p:nvSpPr>
          <p:cNvPr id="270" name="Shape 270"/>
          <p:cNvSpPr/>
          <p:nvPr/>
        </p:nvSpPr>
        <p:spPr>
          <a:xfrm rot="-993">
            <a:off x="131196" y="3692868"/>
            <a:ext cx="3114600" cy="994500"/>
          </a:xfrm>
          <a:prstGeom prst="ellipse">
            <a:avLst/>
          </a:prstGeom>
          <a:no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0"/>
                                        </p:tgtEl>
                                        <p:attrNameLst>
                                          <p:attrName>style.visibility</p:attrName>
                                        </p:attrNameLst>
                                      </p:cBhvr>
                                      <p:to>
                                        <p:strVal val="visible"/>
                                      </p:to>
                                    </p:set>
                                    <p:animEffect filter="fade" transition="in">
                                      <p:cBhvr>
                                        <p:cTn dur="1000"/>
                                        <p:tgtEl>
                                          <p:spTgt spid="25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1000"/>
                                        <p:tgtEl>
                                          <p:spTgt spid="2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4" name="Shape 274"/>
        <p:cNvGrpSpPr/>
        <p:nvPr/>
      </p:nvGrpSpPr>
      <p:grpSpPr>
        <a:xfrm>
          <a:off x="0" y="0"/>
          <a:ext cx="0" cy="0"/>
          <a:chOff x="0" y="0"/>
          <a:chExt cx="0" cy="0"/>
        </a:xfrm>
      </p:grpSpPr>
      <p:sp>
        <p:nvSpPr>
          <p:cNvPr id="275" name="Shape 275"/>
          <p:cNvSpPr txBox="1"/>
          <p:nvPr/>
        </p:nvSpPr>
        <p:spPr>
          <a:xfrm>
            <a:off x="247650" y="4404825"/>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ז': </a:t>
            </a:r>
            <a:r>
              <a:rPr lang="iw"/>
              <a:t>נפרט כיצד נשיג השפעה חיובית מירבית שרצינו על קהל היעד הנבחר .</a:t>
            </a:r>
            <a:endParaRPr/>
          </a:p>
        </p:txBody>
      </p:sp>
      <p:sp>
        <p:nvSpPr>
          <p:cNvPr id="276" name="Shape 276"/>
          <p:cNvSpPr txBox="1"/>
          <p:nvPr/>
        </p:nvSpPr>
        <p:spPr>
          <a:xfrm>
            <a:off x="1852949" y="312750"/>
            <a:ext cx="54408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800"/>
              <a:t>דוגמא:</a:t>
            </a:r>
            <a:endParaRPr sz="1800"/>
          </a:p>
          <a:p>
            <a:pPr indent="0" lvl="0" marL="0" rtl="1">
              <a:spcBef>
                <a:spcPts val="0"/>
              </a:spcBef>
              <a:spcAft>
                <a:spcPts val="0"/>
              </a:spcAft>
              <a:buNone/>
            </a:pPr>
            <a:r>
              <a:rPr b="1" lang="iw" sz="1800"/>
              <a:t>בניית אפליקציה לשיתוף בין שחקנים</a:t>
            </a:r>
            <a:endParaRPr b="1" sz="1800"/>
          </a:p>
        </p:txBody>
      </p:sp>
      <p:sp>
        <p:nvSpPr>
          <p:cNvPr id="277" name="Shape 277"/>
          <p:cNvSpPr/>
          <p:nvPr/>
        </p:nvSpPr>
        <p:spPr>
          <a:xfrm>
            <a:off x="1592300" y="388228"/>
            <a:ext cx="1984716" cy="89726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1200"/>
              <a:t>אתר אינטרנט ו/או דף פייסבוק לפעילות בחדר</a:t>
            </a:r>
            <a:endParaRPr sz="1200"/>
          </a:p>
        </p:txBody>
      </p:sp>
      <p:sp>
        <p:nvSpPr>
          <p:cNvPr id="278" name="Shape 278"/>
          <p:cNvSpPr txBox="1"/>
          <p:nvPr/>
        </p:nvSpPr>
        <p:spPr>
          <a:xfrm>
            <a:off x="3183725" y="1019263"/>
            <a:ext cx="31386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800"/>
              <a:t>איך בונים אפליקציה לשיתוף ?</a:t>
            </a:r>
            <a:endParaRPr sz="1800"/>
          </a:p>
        </p:txBody>
      </p:sp>
      <p:graphicFrame>
        <p:nvGraphicFramePr>
          <p:cNvPr id="279" name="Shape 279"/>
          <p:cNvGraphicFramePr/>
          <p:nvPr/>
        </p:nvGraphicFramePr>
        <p:xfrm>
          <a:off x="952500" y="1659475"/>
          <a:ext cx="3000000" cy="3000000"/>
        </p:xfrm>
        <a:graphic>
          <a:graphicData uri="http://schemas.openxmlformats.org/drawingml/2006/table">
            <a:tbl>
              <a:tblPr>
                <a:noFill/>
                <a:tableStyleId>{36FEB66F-C2DE-4013-8F98-3925B661FCEC}</a:tableStyleId>
              </a:tblPr>
              <a:tblGrid>
                <a:gridCol w="5075850"/>
                <a:gridCol w="2163150"/>
              </a:tblGrid>
              <a:tr h="381000">
                <a:tc>
                  <a:txBody>
                    <a:bodyPr>
                      <a:noAutofit/>
                    </a:bodyPr>
                    <a:lstStyle/>
                    <a:p>
                      <a:pPr indent="-317500" lvl="0" marL="457200" rtl="1">
                        <a:spcBef>
                          <a:spcPts val="0"/>
                        </a:spcBef>
                        <a:spcAft>
                          <a:spcPts val="0"/>
                        </a:spcAft>
                        <a:buSzPts val="1400"/>
                        <a:buChar char="●"/>
                      </a:pPr>
                      <a:r>
                        <a:rPr lang="iw"/>
                        <a:t>מה חשוב לשחקני חדרי בריחה לשתף?</a:t>
                      </a:r>
                      <a:endParaRPr/>
                    </a:p>
                    <a:p>
                      <a:pPr indent="-317500" lvl="0" marL="457200" rtl="1">
                        <a:spcBef>
                          <a:spcPts val="0"/>
                        </a:spcBef>
                        <a:spcAft>
                          <a:spcPts val="0"/>
                        </a:spcAft>
                        <a:buSzPts val="1400"/>
                        <a:buChar char="●"/>
                      </a:pPr>
                      <a:r>
                        <a:rPr lang="iw"/>
                        <a:t>האם קיימים פתרונות דומים שמהם ניתן ללמוד? מהם?</a:t>
                      </a:r>
                      <a:endParaRPr/>
                    </a:p>
                  </a:txBody>
                  <a:tcPr marT="91425" marB="91425" marR="91425" marL="91425"/>
                </a:tc>
                <a:tc>
                  <a:txBody>
                    <a:bodyPr>
                      <a:noAutofit/>
                    </a:bodyPr>
                    <a:lstStyle/>
                    <a:p>
                      <a:pPr indent="0" lvl="0" marL="0" rtl="1">
                        <a:spcBef>
                          <a:spcPts val="0"/>
                        </a:spcBef>
                        <a:spcAft>
                          <a:spcPts val="0"/>
                        </a:spcAft>
                        <a:buNone/>
                      </a:pPr>
                      <a:r>
                        <a:rPr lang="iw"/>
                        <a:t>חקר</a:t>
                      </a:r>
                      <a:endParaRPr/>
                    </a:p>
                  </a:txBody>
                  <a:tcPr marT="91425" marB="91425" marR="91425" marL="91425"/>
                </a:tc>
              </a:tr>
              <a:tr h="381000">
                <a:tc>
                  <a:txBody>
                    <a:bodyPr>
                      <a:noAutofit/>
                    </a:bodyPr>
                    <a:lstStyle/>
                    <a:p>
                      <a:pPr indent="-317500" lvl="0" marL="457200" rtl="1">
                        <a:spcBef>
                          <a:spcPts val="0"/>
                        </a:spcBef>
                        <a:spcAft>
                          <a:spcPts val="0"/>
                        </a:spcAft>
                        <a:buSzPts val="1400"/>
                        <a:buChar char="●"/>
                      </a:pPr>
                      <a:r>
                        <a:rPr lang="iw"/>
                        <a:t>מהם האלמנטים שצריכים להיות באפליקציה כדי להשיג שיתוף מירבי?</a:t>
                      </a:r>
                      <a:endParaRPr/>
                    </a:p>
                    <a:p>
                      <a:pPr indent="-317500" lvl="0" marL="457200" rtl="1">
                        <a:spcBef>
                          <a:spcPts val="0"/>
                        </a:spcBef>
                        <a:spcAft>
                          <a:spcPts val="0"/>
                        </a:spcAft>
                        <a:buSzPts val="1400"/>
                        <a:buChar char="●"/>
                      </a:pPr>
                      <a:r>
                        <a:rPr lang="iw"/>
                        <a:t>עיצוב האפליקציה</a:t>
                      </a:r>
                      <a:endParaRPr/>
                    </a:p>
                  </a:txBody>
                  <a:tcPr marT="91425" marB="91425" marR="91425" marL="91425"/>
                </a:tc>
                <a:tc>
                  <a:txBody>
                    <a:bodyPr>
                      <a:noAutofit/>
                    </a:bodyPr>
                    <a:lstStyle/>
                    <a:p>
                      <a:pPr indent="0" lvl="0" marL="0" rtl="1">
                        <a:spcBef>
                          <a:spcPts val="0"/>
                        </a:spcBef>
                        <a:spcAft>
                          <a:spcPts val="0"/>
                        </a:spcAft>
                        <a:buNone/>
                      </a:pPr>
                      <a:r>
                        <a:rPr lang="iw"/>
                        <a:t>תכנון פתרון (אפליקציה, עיצוב מוצר, ארדואינו)</a:t>
                      </a:r>
                      <a:endParaRPr/>
                    </a:p>
                  </a:txBody>
                  <a:tcPr marT="91425" marB="91425" marR="91425" marL="91425"/>
                </a:tc>
              </a:tr>
              <a:tr h="381000">
                <a:tc>
                  <a:txBody>
                    <a:bodyPr>
                      <a:noAutofit/>
                    </a:bodyPr>
                    <a:lstStyle/>
                    <a:p>
                      <a:pPr indent="-317500" lvl="0" marL="457200" rtl="1">
                        <a:spcBef>
                          <a:spcPts val="0"/>
                        </a:spcBef>
                        <a:spcAft>
                          <a:spcPts val="0"/>
                        </a:spcAft>
                        <a:buSzPts val="1400"/>
                        <a:buChar char="●"/>
                      </a:pPr>
                      <a:r>
                        <a:rPr lang="iw"/>
                        <a:t>ערוצי פרסום</a:t>
                      </a:r>
                      <a:endParaRPr/>
                    </a:p>
                    <a:p>
                      <a:pPr indent="-317500" lvl="0" marL="457200" rtl="1">
                        <a:spcBef>
                          <a:spcPts val="0"/>
                        </a:spcBef>
                        <a:spcAft>
                          <a:spcPts val="0"/>
                        </a:spcAft>
                        <a:buSzPts val="1400"/>
                        <a:buChar char="●"/>
                      </a:pPr>
                      <a:r>
                        <a:rPr lang="iw"/>
                        <a:t>מסרים מרכזיים</a:t>
                      </a:r>
                      <a:endParaRPr/>
                    </a:p>
                  </a:txBody>
                  <a:tcPr marT="91425" marB="91425" marR="91425" marL="91425"/>
                </a:tc>
                <a:tc>
                  <a:txBody>
                    <a:bodyPr>
                      <a:noAutofit/>
                    </a:bodyPr>
                    <a:lstStyle/>
                    <a:p>
                      <a:pPr indent="0" lvl="0" marL="0" rtl="1">
                        <a:spcBef>
                          <a:spcPts val="0"/>
                        </a:spcBef>
                        <a:spcAft>
                          <a:spcPts val="0"/>
                        </a:spcAft>
                        <a:buNone/>
                      </a:pPr>
                      <a:r>
                        <a:rPr lang="iw"/>
                        <a:t>שיווק</a:t>
                      </a:r>
                      <a:endParaRPr/>
                    </a:p>
                  </a:txBody>
                  <a:tcPr marT="91425" marB="91425" marR="91425" marL="91425"/>
                </a:tc>
              </a:tr>
              <a:tr h="381000">
                <a:tc>
                  <a:txBody>
                    <a:bodyPr>
                      <a:noAutofit/>
                    </a:bodyPr>
                    <a:lstStyle/>
                    <a:p>
                      <a:pPr indent="-317500" lvl="0" marL="457200" rtl="1">
                        <a:spcBef>
                          <a:spcPts val="0"/>
                        </a:spcBef>
                        <a:spcAft>
                          <a:spcPts val="0"/>
                        </a:spcAft>
                        <a:buSzPts val="1400"/>
                        <a:buChar char="●"/>
                      </a:pPr>
                      <a:r>
                        <a:rPr lang="iw"/>
                        <a:t>שלבים ולוחות זמנים. </a:t>
                      </a:r>
                      <a:endParaRPr/>
                    </a:p>
                    <a:p>
                      <a:pPr indent="-317500" lvl="0" marL="457200" rtl="1">
                        <a:spcBef>
                          <a:spcPts val="0"/>
                        </a:spcBef>
                        <a:spcAft>
                          <a:spcPts val="0"/>
                        </a:spcAft>
                        <a:buSzPts val="1400"/>
                        <a:buChar char="●"/>
                      </a:pPr>
                      <a:r>
                        <a:rPr lang="iw"/>
                        <a:t>חלוקת משימות לצוות</a:t>
                      </a:r>
                      <a:endParaRPr/>
                    </a:p>
                  </a:txBody>
                  <a:tcPr marT="91425" marB="91425" marR="91425" marL="91425"/>
                </a:tc>
                <a:tc>
                  <a:txBody>
                    <a:bodyPr>
                      <a:noAutofit/>
                    </a:bodyPr>
                    <a:lstStyle/>
                    <a:p>
                      <a:pPr indent="0" lvl="0" marL="0" rtl="1">
                        <a:spcBef>
                          <a:spcPts val="0"/>
                        </a:spcBef>
                        <a:spcAft>
                          <a:spcPts val="0"/>
                        </a:spcAft>
                        <a:buNone/>
                      </a:pPr>
                      <a:r>
                        <a:rPr lang="iw"/>
                        <a:t>ניהול פרויקט</a:t>
                      </a:r>
                      <a:endParaRPr/>
                    </a:p>
                  </a:txBody>
                  <a:tcPr marT="91425" marB="91425" marR="91425" marL="91425"/>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Shape 284"/>
          <p:cNvSpPr txBox="1"/>
          <p:nvPr>
            <p:ph type="ctrTitle"/>
          </p:nvPr>
        </p:nvSpPr>
        <p:spPr>
          <a:xfrm>
            <a:off x="685800" y="1597819"/>
            <a:ext cx="7772400" cy="1102500"/>
          </a:xfrm>
          <a:prstGeom prst="rect">
            <a:avLst/>
          </a:prstGeom>
        </p:spPr>
        <p:txBody>
          <a:bodyPr anchorCtr="0" anchor="ctr" bIns="91425" lIns="91425" spcFirstLastPara="1" rIns="91425" wrap="square" tIns="91425">
            <a:noAutofit/>
          </a:bodyPr>
          <a:lstStyle/>
          <a:p>
            <a:pPr indent="0" lvl="0" marL="0" rtl="1">
              <a:spcBef>
                <a:spcPts val="0"/>
              </a:spcBef>
              <a:spcAft>
                <a:spcPts val="0"/>
              </a:spcAft>
              <a:buNone/>
            </a:pPr>
            <a:r>
              <a:rPr lang="iw"/>
              <a:t>בהצלחה!</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8" name="Shape 288"/>
        <p:cNvGrpSpPr/>
        <p:nvPr/>
      </p:nvGrpSpPr>
      <p:grpSpPr>
        <a:xfrm>
          <a:off x="0" y="0"/>
          <a:ext cx="0" cy="0"/>
          <a:chOff x="0" y="0"/>
          <a:chExt cx="0" cy="0"/>
        </a:xfrm>
      </p:grpSpPr>
      <p:sp>
        <p:nvSpPr>
          <p:cNvPr id="289" name="Shape 289"/>
          <p:cNvSpPr txBox="1"/>
          <p:nvPr/>
        </p:nvSpPr>
        <p:spPr>
          <a:xfrm>
            <a:off x="1782450" y="789175"/>
            <a:ext cx="59088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א': </a:t>
            </a:r>
            <a:r>
              <a:rPr lang="iw" sz="2400"/>
              <a:t>רשמו את הנושא במרכז המפה, מוגדר ככל האפשר, גם בדף הגדול וגם באישי</a:t>
            </a:r>
            <a:endParaRPr sz="2400"/>
          </a:p>
        </p:txBody>
      </p:sp>
      <p:pic>
        <p:nvPicPr>
          <p:cNvPr descr="This timer counts down silently until it reaches 0:00, then a police siren sounds to alert you that time is up." id="290" name="Shape 290" title="7 Minute Timer">
            <a:hlinkClick r:id="rId3"/>
          </p:cNvPr>
          <p:cNvPicPr preferRelativeResize="0"/>
          <p:nvPr/>
        </p:nvPicPr>
        <p:blipFill>
          <a:blip r:embed="rId4">
            <a:alphaModFix/>
          </a:blip>
          <a:stretch>
            <a:fillRect/>
          </a:stretch>
        </p:blipFill>
        <p:spPr>
          <a:xfrm>
            <a:off x="3202625" y="2102175"/>
            <a:ext cx="3404750" cy="2553550"/>
          </a:xfrm>
          <a:prstGeom prst="rect">
            <a:avLst/>
          </a:prstGeom>
          <a:noFill/>
          <a:ln>
            <a:noFill/>
          </a:ln>
        </p:spPr>
      </p:pic>
    </p:spTree>
  </p:cSld>
  <p:clrMapOvr>
    <a:masterClrMapping/>
  </p:clrMapOvr>
  <mc:AlternateContent>
    <mc:Choice Requires="p14">
      <p:transition spd="slow" p14:dur="1000">
        <p:fad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4" name="Shape 294"/>
        <p:cNvGrpSpPr/>
        <p:nvPr/>
      </p:nvGrpSpPr>
      <p:grpSpPr>
        <a:xfrm>
          <a:off x="0" y="0"/>
          <a:ext cx="0" cy="0"/>
          <a:chOff x="0" y="0"/>
          <a:chExt cx="0" cy="0"/>
        </a:xfrm>
      </p:grpSpPr>
      <p:pic>
        <p:nvPicPr>
          <p:cNvPr descr="This timer counts down silently until it reaches 0:00, then a police siren sounds to alert you that time is up." id="295" name="Shape 295" title="7 Minute Timer">
            <a:hlinkClick r:id="rId3"/>
          </p:cNvPr>
          <p:cNvPicPr preferRelativeResize="0"/>
          <p:nvPr/>
        </p:nvPicPr>
        <p:blipFill>
          <a:blip r:embed="rId4">
            <a:alphaModFix/>
          </a:blip>
          <a:stretch>
            <a:fillRect/>
          </a:stretch>
        </p:blipFill>
        <p:spPr>
          <a:xfrm>
            <a:off x="3286850" y="2298700"/>
            <a:ext cx="3244325" cy="2433225"/>
          </a:xfrm>
          <a:prstGeom prst="rect">
            <a:avLst/>
          </a:prstGeom>
          <a:noFill/>
          <a:ln>
            <a:noFill/>
          </a:ln>
        </p:spPr>
      </p:pic>
      <p:sp>
        <p:nvSpPr>
          <p:cNvPr id="296" name="Shape 296"/>
          <p:cNvSpPr txBox="1"/>
          <p:nvPr/>
        </p:nvSpPr>
        <p:spPr>
          <a:xfrm>
            <a:off x="2245900" y="843100"/>
            <a:ext cx="53739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ב': כל אחד על הדף האישי שלו</a:t>
            </a:r>
            <a:r>
              <a:rPr lang="iw" sz="2400"/>
              <a:t>, עונה על השאלה: "מי מושפע ומי משפיע על הנושא שלנו?"</a:t>
            </a:r>
            <a:endParaRPr sz="2400"/>
          </a:p>
        </p:txBody>
      </p:sp>
    </p:spTree>
  </p:cSld>
  <p:clrMapOvr>
    <a:masterClrMapping/>
  </p:clrMapOvr>
  <mc:AlternateContent>
    <mc:Choice Requires="p14">
      <p:transition spd="slow" p14:dur="1000">
        <p:fad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0" name="Shape 300"/>
        <p:cNvGrpSpPr/>
        <p:nvPr/>
      </p:nvGrpSpPr>
      <p:grpSpPr>
        <a:xfrm>
          <a:off x="0" y="0"/>
          <a:ext cx="0" cy="0"/>
          <a:chOff x="0" y="0"/>
          <a:chExt cx="0" cy="0"/>
        </a:xfrm>
      </p:grpSpPr>
      <p:sp>
        <p:nvSpPr>
          <p:cNvPr id="301" name="Shape 301"/>
          <p:cNvSpPr txBox="1"/>
          <p:nvPr/>
        </p:nvSpPr>
        <p:spPr>
          <a:xfrm>
            <a:off x="1765525" y="852000"/>
            <a:ext cx="57129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ג': מאחדים את כל הגורמים המושפעים והמשפיעים על הדף הגדול. אם יש גורמים דומים, מאחדים אותם</a:t>
            </a:r>
            <a:endParaRPr sz="2400"/>
          </a:p>
        </p:txBody>
      </p:sp>
      <p:pic>
        <p:nvPicPr>
          <p:cNvPr descr="This timer counts down silently until it reaches 0:00, then a police siren sounds to alert you that time is up." id="302" name="Shape 302" title="7 Minute Timer">
            <a:hlinkClick r:id="rId3"/>
          </p:cNvPr>
          <p:cNvPicPr preferRelativeResize="0"/>
          <p:nvPr/>
        </p:nvPicPr>
        <p:blipFill>
          <a:blip r:embed="rId4">
            <a:alphaModFix/>
          </a:blip>
          <a:stretch>
            <a:fillRect/>
          </a:stretch>
        </p:blipFill>
        <p:spPr>
          <a:xfrm>
            <a:off x="3300675" y="2309050"/>
            <a:ext cx="3230500" cy="2422875"/>
          </a:xfrm>
          <a:prstGeom prst="rect">
            <a:avLst/>
          </a:prstGeom>
          <a:noFill/>
          <a:ln>
            <a:noFill/>
          </a:ln>
        </p:spPr>
      </p:pic>
    </p:spTree>
  </p:cSld>
  <p:clrMapOvr>
    <a:masterClrMapping/>
  </p:clrMapOvr>
  <mc:AlternateContent>
    <mc:Choice Requires="p14">
      <p:transition spd="slow" p14:dur="1000">
        <p:fad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pic>
        <p:nvPicPr>
          <p:cNvPr descr="This timer counts down silently until it reaches 0:00, then a police siren sounds to alert you that time is up." id="307" name="Shape 307" title="7 Minute Timer">
            <a:hlinkClick r:id="rId3"/>
          </p:cNvPr>
          <p:cNvPicPr preferRelativeResize="0"/>
          <p:nvPr/>
        </p:nvPicPr>
        <p:blipFill>
          <a:blip r:embed="rId4">
            <a:alphaModFix/>
          </a:blip>
          <a:stretch>
            <a:fillRect/>
          </a:stretch>
        </p:blipFill>
        <p:spPr>
          <a:xfrm>
            <a:off x="3389775" y="2242525"/>
            <a:ext cx="3217600" cy="2413200"/>
          </a:xfrm>
          <a:prstGeom prst="rect">
            <a:avLst/>
          </a:prstGeom>
          <a:noFill/>
          <a:ln>
            <a:noFill/>
          </a:ln>
        </p:spPr>
      </p:pic>
      <p:sp>
        <p:nvSpPr>
          <p:cNvPr id="308" name="Shape 308"/>
          <p:cNvSpPr txBox="1"/>
          <p:nvPr/>
        </p:nvSpPr>
        <p:spPr>
          <a:xfrm>
            <a:off x="1373375" y="775800"/>
            <a:ext cx="68358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ד': שוב, </a:t>
            </a:r>
            <a:r>
              <a:rPr b="1" lang="iw" sz="2400">
                <a:solidFill>
                  <a:schemeClr val="dk1"/>
                </a:solidFill>
              </a:rPr>
              <a:t>כל אחד על הדף האישי שלו</a:t>
            </a:r>
            <a:r>
              <a:rPr lang="iw" sz="2400">
                <a:solidFill>
                  <a:schemeClr val="dk1"/>
                </a:solidFill>
              </a:rPr>
              <a:t>, עונה, עבור כל גורם שנמצא על הדף הגדול במרכז: "מה ______ מרוויח או מפסיד מכך שהרעיון שלנו יתממש?"</a:t>
            </a:r>
            <a:endParaRPr b="1" sz="2400"/>
          </a:p>
        </p:txBody>
      </p:sp>
    </p:spTree>
  </p:cSld>
  <p:clrMapOvr>
    <a:masterClrMapping/>
  </p:clrMapOvr>
  <mc:AlternateContent>
    <mc:Choice Requires="p14">
      <p:transition spd="slow" p14:dur="1000">
        <p:fad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pic>
        <p:nvPicPr>
          <p:cNvPr descr="This timer counts down silently until it reaches 0:00, then a police siren sounds to alert you that time is up." id="313" name="Shape 313" title="7 Minute Timer">
            <a:hlinkClick r:id="rId3"/>
          </p:cNvPr>
          <p:cNvPicPr preferRelativeResize="0"/>
          <p:nvPr/>
        </p:nvPicPr>
        <p:blipFill>
          <a:blip r:embed="rId4">
            <a:alphaModFix/>
          </a:blip>
          <a:stretch>
            <a:fillRect/>
          </a:stretch>
        </p:blipFill>
        <p:spPr>
          <a:xfrm>
            <a:off x="3119300" y="2328550"/>
            <a:ext cx="3279976" cy="2459975"/>
          </a:xfrm>
          <a:prstGeom prst="rect">
            <a:avLst/>
          </a:prstGeom>
          <a:noFill/>
          <a:ln>
            <a:noFill/>
          </a:ln>
        </p:spPr>
      </p:pic>
      <p:sp>
        <p:nvSpPr>
          <p:cNvPr id="314" name="Shape 314"/>
          <p:cNvSpPr txBox="1"/>
          <p:nvPr/>
        </p:nvSpPr>
        <p:spPr>
          <a:xfrm>
            <a:off x="1158600" y="814525"/>
            <a:ext cx="68535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lang="iw" sz="2400"/>
              <a:t>שלב ה': מאחדים את כל ההשפעות שכתבנו הדף הגדול. אם יש השפעות דומות, מאחדים אותן</a:t>
            </a:r>
            <a:endParaRPr sz="2400"/>
          </a:p>
        </p:txBody>
      </p:sp>
    </p:spTree>
  </p:cSld>
  <p:clrMapOvr>
    <a:masterClrMapping/>
  </p:clrMapOvr>
  <mc:AlternateContent>
    <mc:Choice Requires="p14">
      <p:transition spd="slow" p14:dur="1000">
        <p:fad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8" name="Shape 318"/>
        <p:cNvGrpSpPr/>
        <p:nvPr/>
      </p:nvGrpSpPr>
      <p:grpSpPr>
        <a:xfrm>
          <a:off x="0" y="0"/>
          <a:ext cx="0" cy="0"/>
          <a:chOff x="0" y="0"/>
          <a:chExt cx="0" cy="0"/>
        </a:xfrm>
      </p:grpSpPr>
      <p:pic>
        <p:nvPicPr>
          <p:cNvPr descr="This timer counts down silently until it reaches 0:00, then a police siren sounds to alert you that time is up." id="319" name="Shape 319" title="7 Minute Timer">
            <a:hlinkClick r:id="rId3"/>
          </p:cNvPr>
          <p:cNvPicPr preferRelativeResize="0"/>
          <p:nvPr/>
        </p:nvPicPr>
        <p:blipFill>
          <a:blip r:embed="rId4">
            <a:alphaModFix/>
          </a:blip>
          <a:stretch>
            <a:fillRect/>
          </a:stretch>
        </p:blipFill>
        <p:spPr>
          <a:xfrm>
            <a:off x="3235150" y="2209125"/>
            <a:ext cx="3476050" cy="2607025"/>
          </a:xfrm>
          <a:prstGeom prst="rect">
            <a:avLst/>
          </a:prstGeom>
          <a:noFill/>
          <a:ln>
            <a:noFill/>
          </a:ln>
        </p:spPr>
      </p:pic>
      <p:sp>
        <p:nvSpPr>
          <p:cNvPr id="320" name="Shape 320"/>
          <p:cNvSpPr txBox="1"/>
          <p:nvPr/>
        </p:nvSpPr>
        <p:spPr>
          <a:xfrm>
            <a:off x="632775" y="823425"/>
            <a:ext cx="7388100" cy="8739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ו': </a:t>
            </a:r>
            <a:r>
              <a:rPr lang="iw" sz="2400"/>
              <a:t>קראו שוב את כל המפה בשקט ואז נהלו סיעור מוחין פתוח - העלו רעיונות כיצד ההשפעות מספקות פתרונות אפשריים לנושא שלנו</a:t>
            </a:r>
            <a:endParaRPr sz="2400"/>
          </a:p>
        </p:txBody>
      </p:sp>
    </p:spTree>
  </p:cSld>
  <p:clrMapOvr>
    <a:masterClrMapping/>
  </p:clrMapOvr>
  <mc:AlternateContent>
    <mc:Choice Requires="p14">
      <p:transition spd="slow" p14:dur="1000">
        <p:fad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3" name="Shape 133"/>
        <p:cNvGrpSpPr/>
        <p:nvPr/>
      </p:nvGrpSpPr>
      <p:grpSpPr>
        <a:xfrm>
          <a:off x="0" y="0"/>
          <a:ext cx="0" cy="0"/>
          <a:chOff x="0" y="0"/>
          <a:chExt cx="0" cy="0"/>
        </a:xfrm>
      </p:grpSpPr>
      <p:sp>
        <p:nvSpPr>
          <p:cNvPr id="134" name="Shape 134"/>
          <p:cNvSpPr txBox="1"/>
          <p:nvPr/>
        </p:nvSpPr>
        <p:spPr>
          <a:xfrm>
            <a:off x="1907200" y="593025"/>
            <a:ext cx="5649900" cy="3765000"/>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1000"/>
              </a:spcBef>
              <a:spcAft>
                <a:spcPts val="0"/>
              </a:spcAft>
              <a:buNone/>
            </a:pPr>
            <a:r>
              <a:rPr b="1" lang="iw" sz="2400"/>
              <a:t>אז יש לנו נושא, אבל מה עושים עכשיו?...</a:t>
            </a:r>
            <a:endParaRPr b="1" sz="2400"/>
          </a:p>
          <a:p>
            <a:pPr indent="0" lvl="0" marL="0" rtl="1" algn="ctr">
              <a:lnSpc>
                <a:spcPct val="90000"/>
              </a:lnSpc>
              <a:spcBef>
                <a:spcPts val="1000"/>
              </a:spcBef>
              <a:spcAft>
                <a:spcPts val="0"/>
              </a:spcAft>
              <a:buNone/>
            </a:pPr>
            <a:r>
              <a:t/>
            </a:r>
            <a:endParaRPr b="1" sz="2400"/>
          </a:p>
          <a:p>
            <a:pPr indent="0" lvl="0" marL="0" rtl="1" algn="ctr">
              <a:lnSpc>
                <a:spcPct val="90000"/>
              </a:lnSpc>
              <a:spcBef>
                <a:spcPts val="1000"/>
              </a:spcBef>
              <a:spcAft>
                <a:spcPts val="0"/>
              </a:spcAft>
              <a:buNone/>
            </a:pPr>
            <a:r>
              <a:t/>
            </a:r>
            <a:endParaRPr b="1" sz="2400"/>
          </a:p>
          <a:p>
            <a:pPr indent="0" lvl="0" marL="0" rtl="1" algn="ctr">
              <a:lnSpc>
                <a:spcPct val="90000"/>
              </a:lnSpc>
              <a:spcBef>
                <a:spcPts val="1000"/>
              </a:spcBef>
              <a:spcAft>
                <a:spcPts val="0"/>
              </a:spcAft>
              <a:buNone/>
            </a:pPr>
            <a:r>
              <a:rPr b="1" lang="iw" sz="2400"/>
              <a:t>בשיעור זה נקפוץ מעל אי גדול…</a:t>
            </a:r>
            <a:br>
              <a:rPr b="1" lang="iw" sz="2400"/>
            </a:br>
            <a:r>
              <a:rPr b="1" lang="iw" sz="2400"/>
              <a:t>אי הסכמה, אי החלטה, אי </a:t>
            </a:r>
            <a:endParaRPr b="1" sz="24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pic>
        <p:nvPicPr>
          <p:cNvPr descr="This timer counts down silently until it reaches 0:00, then a police siren sounds to alert you that time is up." id="325" name="Shape 325" title="7 Minute Timer">
            <a:hlinkClick r:id="rId3"/>
          </p:cNvPr>
          <p:cNvPicPr preferRelativeResize="0"/>
          <p:nvPr/>
        </p:nvPicPr>
        <p:blipFill>
          <a:blip r:embed="rId4">
            <a:alphaModFix/>
          </a:blip>
          <a:stretch>
            <a:fillRect/>
          </a:stretch>
        </p:blipFill>
        <p:spPr>
          <a:xfrm>
            <a:off x="3261900" y="2663650"/>
            <a:ext cx="2976950" cy="2232700"/>
          </a:xfrm>
          <a:prstGeom prst="rect">
            <a:avLst/>
          </a:prstGeom>
          <a:noFill/>
          <a:ln>
            <a:noFill/>
          </a:ln>
        </p:spPr>
      </p:pic>
      <p:sp>
        <p:nvSpPr>
          <p:cNvPr id="326" name="Shape 326"/>
          <p:cNvSpPr txBox="1"/>
          <p:nvPr/>
        </p:nvSpPr>
        <p:spPr>
          <a:xfrm>
            <a:off x="1468750" y="823425"/>
            <a:ext cx="56028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2400"/>
              <a:t>שלב ז': </a:t>
            </a:r>
            <a:r>
              <a:rPr lang="iw" sz="2400"/>
              <a:t>נפרט כיצד נשיג השפעה חיובית מירבית שרצינו על קהל היעד הנבחר . </a:t>
            </a:r>
            <a:endParaRPr sz="2400"/>
          </a:p>
          <a:p>
            <a:pPr indent="0" lvl="0" marL="0" rtl="1" algn="r">
              <a:lnSpc>
                <a:spcPct val="90000"/>
              </a:lnSpc>
              <a:spcBef>
                <a:spcPts val="1000"/>
              </a:spcBef>
              <a:spcAft>
                <a:spcPts val="0"/>
              </a:spcAft>
              <a:buNone/>
            </a:pPr>
            <a:r>
              <a:rPr lang="iw" sz="2400"/>
              <a:t>(טבלה שמפרטת את כל המשימות לפי מקצועות הקורסים)</a:t>
            </a:r>
            <a:endParaRPr sz="2400"/>
          </a:p>
        </p:txBody>
      </p:sp>
    </p:spTree>
  </p:cSld>
  <p:clrMapOvr>
    <a:masterClrMapping/>
  </p:clrMapOvr>
  <mc:AlternateContent>
    <mc:Choice Requires="p14">
      <p:transition spd="slow" p14:dur="1000">
        <p:fad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0">
  <p:cSld>
    <p:spTree>
      <p:nvGrpSpPr>
        <p:cNvPr id="330" name="Shape 330"/>
        <p:cNvGrpSpPr/>
        <p:nvPr/>
      </p:nvGrpSpPr>
      <p:grpSpPr>
        <a:xfrm>
          <a:off x="0" y="0"/>
          <a:ext cx="0" cy="0"/>
          <a:chOff x="0" y="0"/>
          <a:chExt cx="0" cy="0"/>
        </a:xfrm>
      </p:grpSpPr>
      <p:sp>
        <p:nvSpPr>
          <p:cNvPr id="331" name="Shape 331"/>
          <p:cNvSpPr txBox="1"/>
          <p:nvPr/>
        </p:nvSpPr>
        <p:spPr>
          <a:xfrm>
            <a:off x="247650" y="4252425"/>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ז': </a:t>
            </a:r>
            <a:r>
              <a:rPr lang="iw"/>
              <a:t>עבור כל רעיון, רשמו מה תצטרכו לדעת כדי להביא אותו לכדי מימוש.</a:t>
            </a:r>
            <a:endParaRPr/>
          </a:p>
        </p:txBody>
      </p:sp>
      <p:sp>
        <p:nvSpPr>
          <p:cNvPr id="332" name="Shape 332"/>
          <p:cNvSpPr/>
          <p:nvPr/>
        </p:nvSpPr>
        <p:spPr>
          <a:xfrm>
            <a:off x="6168626" y="2758501"/>
            <a:ext cx="1984716" cy="89726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1200"/>
              <a:t>הזמנת תושבים להיות מעורבים בעיצוב</a:t>
            </a:r>
            <a:endParaRPr sz="1200"/>
          </a:p>
        </p:txBody>
      </p:sp>
      <p:sp>
        <p:nvSpPr>
          <p:cNvPr id="333" name="Shape 333"/>
          <p:cNvSpPr/>
          <p:nvPr/>
        </p:nvSpPr>
        <p:spPr>
          <a:xfrm>
            <a:off x="1806200" y="919725"/>
            <a:ext cx="2337228" cy="89726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1200"/>
              <a:t>לעניין שחקני חדרי בריחה מטבעון להיות מעורבים בהפקה</a:t>
            </a:r>
            <a:endParaRPr sz="1200"/>
          </a:p>
        </p:txBody>
      </p:sp>
      <p:sp>
        <p:nvSpPr>
          <p:cNvPr id="334" name="Shape 334"/>
          <p:cNvSpPr/>
          <p:nvPr/>
        </p:nvSpPr>
        <p:spPr>
          <a:xfrm>
            <a:off x="5886450" y="807725"/>
            <a:ext cx="2514564" cy="102632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1200"/>
              <a:t>למצוא תושבים שמכירים את ההיסטוריה של טבעון ולראיין אותם</a:t>
            </a:r>
            <a:endParaRPr sz="1200"/>
          </a:p>
        </p:txBody>
      </p:sp>
      <p:sp>
        <p:nvSpPr>
          <p:cNvPr id="335" name="Shape 335"/>
          <p:cNvSpPr/>
          <p:nvPr/>
        </p:nvSpPr>
        <p:spPr>
          <a:xfrm>
            <a:off x="2006225" y="2893703"/>
            <a:ext cx="1984716" cy="897264"/>
          </a:xfrm>
          <a:prstGeom prst="cloud">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1">
              <a:spcBef>
                <a:spcPts val="0"/>
              </a:spcBef>
              <a:spcAft>
                <a:spcPts val="0"/>
              </a:spcAft>
              <a:buNone/>
            </a:pPr>
            <a:r>
              <a:rPr lang="iw" sz="1200"/>
              <a:t>אתר אינטרנט ו/או דף פייסבוק לפעילות בחדר</a:t>
            </a:r>
            <a:endParaRPr sz="1200"/>
          </a:p>
        </p:txBody>
      </p:sp>
      <p:sp>
        <p:nvSpPr>
          <p:cNvPr id="336" name="Shape 336"/>
          <p:cNvSpPr txBox="1"/>
          <p:nvPr/>
        </p:nvSpPr>
        <p:spPr>
          <a:xfrm>
            <a:off x="5597988" y="3612225"/>
            <a:ext cx="29736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200"/>
              <a:t>באיזה דרך נגיע לתושבים המעוניינים?</a:t>
            </a:r>
            <a:endParaRPr sz="1200"/>
          </a:p>
        </p:txBody>
      </p:sp>
      <p:sp>
        <p:nvSpPr>
          <p:cNvPr id="337" name="Shape 337"/>
          <p:cNvSpPr txBox="1"/>
          <p:nvPr/>
        </p:nvSpPr>
        <p:spPr>
          <a:xfrm>
            <a:off x="5172077" y="1792950"/>
            <a:ext cx="33996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200"/>
              <a:t>מי התושבים הוותיקים ביותר והאם אפשר לראין אותם?</a:t>
            </a:r>
            <a:endParaRPr sz="1200"/>
          </a:p>
        </p:txBody>
      </p:sp>
      <p:sp>
        <p:nvSpPr>
          <p:cNvPr id="338" name="Shape 338"/>
          <p:cNvSpPr txBox="1"/>
          <p:nvPr/>
        </p:nvSpPr>
        <p:spPr>
          <a:xfrm>
            <a:off x="1133477" y="3697950"/>
            <a:ext cx="33996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200"/>
              <a:t>איך בונים אתר אינטרנט? איך מתפעלים דף פייסבוק?</a:t>
            </a:r>
            <a:endParaRPr sz="1200"/>
          </a:p>
        </p:txBody>
      </p:sp>
      <p:sp>
        <p:nvSpPr>
          <p:cNvPr id="339" name="Shape 339"/>
          <p:cNvSpPr txBox="1"/>
          <p:nvPr/>
        </p:nvSpPr>
        <p:spPr>
          <a:xfrm>
            <a:off x="1209677" y="1792950"/>
            <a:ext cx="3399600" cy="640200"/>
          </a:xfrm>
          <a:prstGeom prst="rect">
            <a:avLst/>
          </a:prstGeom>
          <a:noFill/>
          <a:ln>
            <a:noFill/>
          </a:ln>
        </p:spPr>
        <p:txBody>
          <a:bodyPr anchorCtr="0" anchor="t" bIns="91425" lIns="91425" spcFirstLastPara="1" rIns="91425" wrap="square" tIns="91425">
            <a:noAutofit/>
          </a:bodyPr>
          <a:lstStyle/>
          <a:p>
            <a:pPr indent="0" lvl="0" marL="0" rtl="1">
              <a:spcBef>
                <a:spcPts val="0"/>
              </a:spcBef>
              <a:spcAft>
                <a:spcPts val="0"/>
              </a:spcAft>
              <a:buNone/>
            </a:pPr>
            <a:r>
              <a:rPr lang="iw" sz="1200"/>
              <a:t>איך נמצא אנשי טבעון שאוהבים חדרי בריחה כדי להציג להם את הרעיון?</a:t>
            </a:r>
            <a:endParaRPr sz="1200"/>
          </a:p>
          <a:p>
            <a:pPr indent="0" lvl="0" marL="0" rtl="1">
              <a:spcBef>
                <a:spcPts val="0"/>
              </a:spcBef>
              <a:spcAft>
                <a:spcPts val="0"/>
              </a:spcAft>
              <a:buNone/>
            </a:pPr>
            <a:r>
              <a:rPr lang="iw" sz="1200"/>
              <a:t>איך נשכנע אותם לעזור לנו?</a:t>
            </a:r>
            <a:endParaRPr sz="12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pic>
        <p:nvPicPr>
          <p:cNvPr id="139" name="Shape 139"/>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40" name="Shape 140"/>
          <p:cNvSpPr txBox="1"/>
          <p:nvPr/>
        </p:nvSpPr>
        <p:spPr>
          <a:xfrm>
            <a:off x="257175" y="4433400"/>
            <a:ext cx="86430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1800"/>
              <a:t>שלב א': </a:t>
            </a:r>
            <a:r>
              <a:rPr lang="iw" sz="1800"/>
              <a:t>רשמו את הנושא במרכז המפה, מוגדר ככל האפשר, גם בדף הגדול וגם באישי</a:t>
            </a:r>
            <a:endParaRPr sz="1800"/>
          </a:p>
        </p:txBody>
      </p:sp>
      <p:sp>
        <p:nvSpPr>
          <p:cNvPr id="141" name="Shape 141"/>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1"/>
                                        </p:tgtEl>
                                        <p:attrNameLst>
                                          <p:attrName>style.visibility</p:attrName>
                                        </p:attrNameLst>
                                      </p:cBhvr>
                                      <p:to>
                                        <p:strVal val="visible"/>
                                      </p:to>
                                    </p:set>
                                    <p:animEffect filter="fade" transition="in">
                                      <p:cBhvr>
                                        <p:cTn dur="1000"/>
                                        <p:tgtEl>
                                          <p:spTgt spid="14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 name="Shape 145"/>
        <p:cNvGrpSpPr/>
        <p:nvPr/>
      </p:nvGrpSpPr>
      <p:grpSpPr>
        <a:xfrm>
          <a:off x="0" y="0"/>
          <a:ext cx="0" cy="0"/>
          <a:chOff x="0" y="0"/>
          <a:chExt cx="0" cy="0"/>
        </a:xfrm>
      </p:grpSpPr>
      <p:pic>
        <p:nvPicPr>
          <p:cNvPr id="146" name="Shape 146"/>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47" name="Shape 147"/>
          <p:cNvSpPr txBox="1"/>
          <p:nvPr/>
        </p:nvSpPr>
        <p:spPr>
          <a:xfrm>
            <a:off x="247650" y="4433400"/>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1700"/>
              <a:t>שלב ב': </a:t>
            </a:r>
            <a:r>
              <a:rPr b="1" lang="iw" sz="1700"/>
              <a:t>כל אחד על הדף האישי שלו</a:t>
            </a:r>
            <a:r>
              <a:rPr lang="iw" sz="1700"/>
              <a:t>, עונה על השאלה: "מי מושפע ומי משפיע על הנושא שלנו?"</a:t>
            </a:r>
            <a:endParaRPr sz="1700"/>
          </a:p>
        </p:txBody>
      </p:sp>
      <p:sp>
        <p:nvSpPr>
          <p:cNvPr id="148" name="Shape 148"/>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48"/>
                                        </p:tgtEl>
                                        <p:attrNameLst>
                                          <p:attrName>style.visibility</p:attrName>
                                        </p:attrNameLst>
                                      </p:cBhvr>
                                      <p:to>
                                        <p:strVal val="visible"/>
                                      </p:to>
                                    </p:set>
                                    <p:animEffect filter="fade" transition="in">
                                      <p:cBhvr>
                                        <p:cTn dur="1000"/>
                                        <p:tgtEl>
                                          <p:spTgt spid="14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pic>
        <p:nvPicPr>
          <p:cNvPr id="153" name="Shape 153"/>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54" name="Shape 154"/>
          <p:cNvSpPr txBox="1"/>
          <p:nvPr/>
        </p:nvSpPr>
        <p:spPr>
          <a:xfrm>
            <a:off x="247650" y="4433400"/>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1700"/>
              <a:t>שלב ב': כל אחד על הדף האישי שלו</a:t>
            </a:r>
            <a:r>
              <a:rPr lang="iw" sz="1700"/>
              <a:t>, עונה על השאלה: "מי מושפע ומי משפיע על הנושא שלנו?"</a:t>
            </a:r>
            <a:endParaRPr sz="1700"/>
          </a:p>
        </p:txBody>
      </p:sp>
      <p:sp>
        <p:nvSpPr>
          <p:cNvPr id="155" name="Shape 155"/>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156" name="Shape 156"/>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157" name="Shape 157"/>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158" name="Shape 158"/>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159" name="Shape 159"/>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55"/>
                                        </p:tgtEl>
                                        <p:attrNameLst>
                                          <p:attrName>style.visibility</p:attrName>
                                        </p:attrNameLst>
                                      </p:cBhvr>
                                      <p:to>
                                        <p:strVal val="visible"/>
                                      </p:to>
                                    </p:set>
                                    <p:animEffect filter="fade" transition="in">
                                      <p:cBhvr>
                                        <p:cTn dur="1000"/>
                                        <p:tgtEl>
                                          <p:spTgt spid="1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pic>
        <p:nvPicPr>
          <p:cNvPr id="164" name="Shape 164"/>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65" name="Shape 165"/>
          <p:cNvSpPr txBox="1"/>
          <p:nvPr/>
        </p:nvSpPr>
        <p:spPr>
          <a:xfrm>
            <a:off x="247650" y="4204800"/>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1700"/>
              <a:t>שלב ג': מאחדים את כל הגורמים המושפעים והמשפיעים על הדף הגדול. אם יש גורמים דומים, מאחדים אותם</a:t>
            </a:r>
            <a:endParaRPr sz="1700"/>
          </a:p>
        </p:txBody>
      </p:sp>
      <p:sp>
        <p:nvSpPr>
          <p:cNvPr id="166" name="Shape 166"/>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167" name="Shape 167"/>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168" name="Shape 168"/>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169" name="Shape 169"/>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170" name="Shape 170"/>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6"/>
                                        </p:tgtEl>
                                        <p:attrNameLst>
                                          <p:attrName>style.visibility</p:attrName>
                                        </p:attrNameLst>
                                      </p:cBhvr>
                                      <p:to>
                                        <p:strVal val="visible"/>
                                      </p:to>
                                    </p:set>
                                    <p:animEffect filter="fade" transition="in">
                                      <p:cBhvr>
                                        <p:cTn dur="1000"/>
                                        <p:tgtEl>
                                          <p:spTgt spid="1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id="175" name="Shape 175"/>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76" name="Shape 176"/>
          <p:cNvSpPr txBox="1"/>
          <p:nvPr/>
        </p:nvSpPr>
        <p:spPr>
          <a:xfrm>
            <a:off x="247650" y="4281000"/>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ד': שוב, </a:t>
            </a:r>
            <a:r>
              <a:rPr b="1" lang="iw">
                <a:solidFill>
                  <a:schemeClr val="dk1"/>
                </a:solidFill>
              </a:rPr>
              <a:t>כל אחד על הדף האישי שלו</a:t>
            </a:r>
            <a:r>
              <a:rPr lang="iw">
                <a:solidFill>
                  <a:schemeClr val="dk1"/>
                </a:solidFill>
              </a:rPr>
              <a:t>, עונה, עבור כל גורם שנמצא על הדף הגדול במרכז: "מה ______ מרוויח או מפסיד מכך שהרעיון שלנו יתממש?"</a:t>
            </a:r>
            <a:endParaRPr b="1"/>
          </a:p>
        </p:txBody>
      </p:sp>
      <p:sp>
        <p:nvSpPr>
          <p:cNvPr id="177" name="Shape 177"/>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178" name="Shape 178"/>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179" name="Shape 179"/>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180" name="Shape 180"/>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181" name="Shape 181"/>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7"/>
                                        </p:tgtEl>
                                        <p:attrNameLst>
                                          <p:attrName>style.visibility</p:attrName>
                                        </p:attrNameLst>
                                      </p:cBhvr>
                                      <p:to>
                                        <p:strVal val="visible"/>
                                      </p:to>
                                    </p:set>
                                    <p:animEffect filter="fade" transition="in">
                                      <p:cBhvr>
                                        <p:cTn dur="1000"/>
                                        <p:tgtEl>
                                          <p:spTgt spid="17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5" name="Shape 185"/>
        <p:cNvGrpSpPr/>
        <p:nvPr/>
      </p:nvGrpSpPr>
      <p:grpSpPr>
        <a:xfrm>
          <a:off x="0" y="0"/>
          <a:ext cx="0" cy="0"/>
          <a:chOff x="0" y="0"/>
          <a:chExt cx="0" cy="0"/>
        </a:xfrm>
      </p:grpSpPr>
      <p:pic>
        <p:nvPicPr>
          <p:cNvPr id="186" name="Shape 186"/>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187" name="Shape 187"/>
          <p:cNvSpPr txBox="1"/>
          <p:nvPr/>
        </p:nvSpPr>
        <p:spPr>
          <a:xfrm>
            <a:off x="247650" y="4281000"/>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a:t>שלב ד': שוב, </a:t>
            </a:r>
            <a:r>
              <a:rPr b="1" lang="iw">
                <a:solidFill>
                  <a:schemeClr val="dk1"/>
                </a:solidFill>
              </a:rPr>
              <a:t>כל אחד על הדף האישי שלו</a:t>
            </a:r>
            <a:r>
              <a:rPr lang="iw">
                <a:solidFill>
                  <a:schemeClr val="dk1"/>
                </a:solidFill>
              </a:rPr>
              <a:t>, עונה, עבור כל גורם שנמצא על הדף הגדול במרכז: "מה ______ מרוויח או מפסיד מכך שהרעיון שלנו יתממש?"</a:t>
            </a:r>
            <a:endParaRPr b="1"/>
          </a:p>
        </p:txBody>
      </p:sp>
      <p:sp>
        <p:nvSpPr>
          <p:cNvPr id="188" name="Shape 188"/>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189" name="Shape 189"/>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190" name="Shape 190"/>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191" name="Shape 191"/>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192" name="Shape 192"/>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
        <p:nvSpPr>
          <p:cNvPr id="193" name="Shape 193"/>
          <p:cNvSpPr txBox="1"/>
          <p:nvPr/>
        </p:nvSpPr>
        <p:spPr>
          <a:xfrm>
            <a:off x="1539450" y="27339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לשחק בחדרים</a:t>
            </a:r>
            <a:endParaRPr sz="1000"/>
          </a:p>
          <a:p>
            <a:pPr indent="0" lvl="0" marL="0" rtl="1" algn="ctr">
              <a:lnSpc>
                <a:spcPct val="100000"/>
              </a:lnSpc>
              <a:spcBef>
                <a:spcPts val="0"/>
              </a:spcBef>
              <a:spcAft>
                <a:spcPts val="0"/>
              </a:spcAft>
              <a:buNone/>
            </a:pPr>
            <a:r>
              <a:rPr lang="iw" sz="1000"/>
              <a:t>חדשים (המשחק הוא חד פעמי)</a:t>
            </a:r>
            <a:endParaRPr sz="1000"/>
          </a:p>
        </p:txBody>
      </p:sp>
      <p:sp>
        <p:nvSpPr>
          <p:cNvPr id="194" name="Shape 194"/>
          <p:cNvSpPr txBox="1"/>
          <p:nvPr/>
        </p:nvSpPr>
        <p:spPr>
          <a:xfrm>
            <a:off x="1570050" y="38640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יספר על החדר לשחקנים אחרים</a:t>
            </a:r>
            <a:endParaRPr sz="1000"/>
          </a:p>
        </p:txBody>
      </p:sp>
      <p:sp>
        <p:nvSpPr>
          <p:cNvPr id="195" name="Shape 195"/>
          <p:cNvSpPr txBox="1"/>
          <p:nvPr/>
        </p:nvSpPr>
        <p:spPr>
          <a:xfrm>
            <a:off x="1815675" y="16671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יכירו את ההיסטוריה של טבעון דרך חוויה</a:t>
            </a:r>
            <a:endParaRPr sz="1000"/>
          </a:p>
        </p:txBody>
      </p:sp>
      <p:sp>
        <p:nvSpPr>
          <p:cNvPr id="196" name="Shape 196"/>
          <p:cNvSpPr txBox="1"/>
          <p:nvPr/>
        </p:nvSpPr>
        <p:spPr>
          <a:xfrm>
            <a:off x="1739475" y="6765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הזהות הישובית  תתגבר</a:t>
            </a:r>
            <a:endParaRPr sz="1000"/>
          </a:p>
        </p:txBody>
      </p:sp>
      <p:sp>
        <p:nvSpPr>
          <p:cNvPr id="197" name="Shape 197"/>
          <p:cNvSpPr txBox="1"/>
          <p:nvPr/>
        </p:nvSpPr>
        <p:spPr>
          <a:xfrm>
            <a:off x="4102463" y="1507063"/>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גאווה</a:t>
            </a:r>
            <a:endParaRPr sz="1000"/>
          </a:p>
        </p:txBody>
      </p:sp>
      <p:sp>
        <p:nvSpPr>
          <p:cNvPr id="198" name="Shape 198"/>
          <p:cNvSpPr txBox="1"/>
          <p:nvPr/>
        </p:nvSpPr>
        <p:spPr>
          <a:xfrm>
            <a:off x="6798825" y="33986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סיפוק גדולה </a:t>
            </a:r>
            <a:endParaRPr sz="1000"/>
          </a:p>
        </p:txBody>
      </p:sp>
      <p:sp>
        <p:nvSpPr>
          <p:cNvPr id="199" name="Shape 199"/>
          <p:cNvSpPr txBox="1"/>
          <p:nvPr/>
        </p:nvSpPr>
        <p:spPr>
          <a:xfrm>
            <a:off x="5796825" y="227090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למידה רב תחומית שנדרשת בהפקה של חדר </a:t>
            </a:r>
            <a:endParaRPr sz="1000"/>
          </a:p>
        </p:txBody>
      </p:sp>
      <p:sp>
        <p:nvSpPr>
          <p:cNvPr id="200" name="Shape 200"/>
          <p:cNvSpPr txBox="1"/>
          <p:nvPr/>
        </p:nvSpPr>
        <p:spPr>
          <a:xfrm>
            <a:off x="6389250" y="152795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כלי  שיווקי</a:t>
            </a:r>
            <a:endParaRPr sz="1000"/>
          </a:p>
        </p:txBody>
      </p:sp>
      <p:sp>
        <p:nvSpPr>
          <p:cNvPr id="201" name="Shape 201"/>
          <p:cNvSpPr txBox="1"/>
          <p:nvPr/>
        </p:nvSpPr>
        <p:spPr>
          <a:xfrm>
            <a:off x="3959550" y="965975"/>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הקצאת מרחב</a:t>
            </a:r>
            <a:endParaRPr sz="1000"/>
          </a:p>
        </p:txBody>
      </p:sp>
      <p:sp>
        <p:nvSpPr>
          <p:cNvPr id="202" name="Shape 202"/>
          <p:cNvSpPr txBox="1"/>
          <p:nvPr/>
        </p:nvSpPr>
        <p:spPr>
          <a:xfrm>
            <a:off x="3959556" y="183350"/>
            <a:ext cx="15141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אנשים שיש להם סיפורים היסטוריים לספר מקבלים מקום לזה</a:t>
            </a:r>
            <a:endParaRPr sz="1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88"/>
                                        </p:tgtEl>
                                        <p:attrNameLst>
                                          <p:attrName>style.visibility</p:attrName>
                                        </p:attrNameLst>
                                      </p:cBhvr>
                                      <p:to>
                                        <p:strVal val="visible"/>
                                      </p:to>
                                    </p:set>
                                    <p:animEffect filter="fade" transition="in">
                                      <p:cBhvr>
                                        <p:cTn dur="1000"/>
                                        <p:tgtEl>
                                          <p:spTgt spid="1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6" name="Shape 206"/>
        <p:cNvGrpSpPr/>
        <p:nvPr/>
      </p:nvGrpSpPr>
      <p:grpSpPr>
        <a:xfrm>
          <a:off x="0" y="0"/>
          <a:ext cx="0" cy="0"/>
          <a:chOff x="0" y="0"/>
          <a:chExt cx="0" cy="0"/>
        </a:xfrm>
      </p:grpSpPr>
      <p:pic>
        <p:nvPicPr>
          <p:cNvPr id="207" name="Shape 207"/>
          <p:cNvPicPr preferRelativeResize="0"/>
          <p:nvPr/>
        </p:nvPicPr>
        <p:blipFill rotWithShape="1">
          <a:blip r:embed="rId3">
            <a:alphaModFix/>
          </a:blip>
          <a:srcRect b="10540" l="3381" r="0" t="14541"/>
          <a:stretch/>
        </p:blipFill>
        <p:spPr>
          <a:xfrm rot="5400000">
            <a:off x="2485401" y="111226"/>
            <a:ext cx="4360100" cy="4781549"/>
          </a:xfrm>
          <a:prstGeom prst="rect">
            <a:avLst/>
          </a:prstGeom>
          <a:noFill/>
          <a:ln>
            <a:noFill/>
          </a:ln>
        </p:spPr>
      </p:pic>
      <p:sp>
        <p:nvSpPr>
          <p:cNvPr id="208" name="Shape 208"/>
          <p:cNvSpPr txBox="1"/>
          <p:nvPr/>
        </p:nvSpPr>
        <p:spPr>
          <a:xfrm>
            <a:off x="4218000" y="2048150"/>
            <a:ext cx="894900" cy="9387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חדר</a:t>
            </a:r>
            <a:endParaRPr sz="1200"/>
          </a:p>
          <a:p>
            <a:pPr indent="0" lvl="0" marL="0" rtl="1" algn="ctr">
              <a:lnSpc>
                <a:spcPct val="100000"/>
              </a:lnSpc>
              <a:spcBef>
                <a:spcPts val="0"/>
              </a:spcBef>
              <a:spcAft>
                <a:spcPts val="0"/>
              </a:spcAft>
              <a:buNone/>
            </a:pPr>
            <a:r>
              <a:rPr lang="iw" sz="1200"/>
              <a:t> בריחה על</a:t>
            </a:r>
            <a:endParaRPr sz="1200"/>
          </a:p>
          <a:p>
            <a:pPr indent="0" lvl="0" marL="0" rtl="1" algn="ctr">
              <a:lnSpc>
                <a:spcPct val="100000"/>
              </a:lnSpc>
              <a:spcBef>
                <a:spcPts val="0"/>
              </a:spcBef>
              <a:spcAft>
                <a:spcPts val="0"/>
              </a:spcAft>
              <a:buNone/>
            </a:pPr>
            <a:r>
              <a:rPr lang="iw" sz="1200"/>
              <a:t> ההיסטוריה</a:t>
            </a:r>
            <a:endParaRPr sz="1200"/>
          </a:p>
          <a:p>
            <a:pPr indent="0" lvl="0" marL="0" rtl="1" algn="ctr">
              <a:lnSpc>
                <a:spcPct val="100000"/>
              </a:lnSpc>
              <a:spcBef>
                <a:spcPts val="0"/>
              </a:spcBef>
              <a:spcAft>
                <a:spcPts val="0"/>
              </a:spcAft>
              <a:buNone/>
            </a:pPr>
            <a:r>
              <a:rPr lang="iw" sz="1200"/>
              <a:t>של טבעון</a:t>
            </a:r>
            <a:endParaRPr sz="1200"/>
          </a:p>
        </p:txBody>
      </p:sp>
      <p:sp>
        <p:nvSpPr>
          <p:cNvPr id="209" name="Shape 209"/>
          <p:cNvSpPr txBox="1"/>
          <p:nvPr/>
        </p:nvSpPr>
        <p:spPr>
          <a:xfrm>
            <a:off x="5541975" y="3410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מעצבי החדר</a:t>
            </a:r>
            <a:endParaRPr sz="1200"/>
          </a:p>
        </p:txBody>
      </p:sp>
      <p:sp>
        <p:nvSpPr>
          <p:cNvPr id="210" name="Shape 210"/>
          <p:cNvSpPr txBox="1"/>
          <p:nvPr/>
        </p:nvSpPr>
        <p:spPr>
          <a:xfrm>
            <a:off x="2874975" y="302922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שחקנים </a:t>
            </a:r>
            <a:endParaRPr sz="1000"/>
          </a:p>
          <a:p>
            <a:pPr indent="0" lvl="0" marL="0" rtl="1" algn="ctr">
              <a:lnSpc>
                <a:spcPct val="100000"/>
              </a:lnSpc>
              <a:spcBef>
                <a:spcPts val="0"/>
              </a:spcBef>
              <a:spcAft>
                <a:spcPts val="0"/>
              </a:spcAft>
              <a:buNone/>
            </a:pPr>
            <a:r>
              <a:rPr lang="iw" sz="1000"/>
              <a:t>של חדרי</a:t>
            </a:r>
            <a:endParaRPr sz="1000"/>
          </a:p>
          <a:p>
            <a:pPr indent="0" lvl="0" marL="0" rtl="1" algn="ctr">
              <a:lnSpc>
                <a:spcPct val="100000"/>
              </a:lnSpc>
              <a:spcBef>
                <a:spcPts val="0"/>
              </a:spcBef>
              <a:spcAft>
                <a:spcPts val="0"/>
              </a:spcAft>
              <a:buNone/>
            </a:pPr>
            <a:r>
              <a:rPr lang="iw" sz="1000"/>
              <a:t>בחירה מכל הארץ</a:t>
            </a:r>
            <a:endParaRPr sz="1000"/>
          </a:p>
        </p:txBody>
      </p:sp>
      <p:sp>
        <p:nvSpPr>
          <p:cNvPr id="211" name="Shape 211"/>
          <p:cNvSpPr txBox="1"/>
          <p:nvPr/>
        </p:nvSpPr>
        <p:spPr>
          <a:xfrm>
            <a:off x="5399100" y="10289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הרשות </a:t>
            </a:r>
            <a:endParaRPr sz="1200"/>
          </a:p>
          <a:p>
            <a:pPr indent="0" lvl="0" marL="0" rtl="1" algn="ctr">
              <a:lnSpc>
                <a:spcPct val="100000"/>
              </a:lnSpc>
              <a:spcBef>
                <a:spcPts val="0"/>
              </a:spcBef>
              <a:spcAft>
                <a:spcPts val="0"/>
              </a:spcAft>
              <a:buNone/>
            </a:pPr>
            <a:r>
              <a:rPr lang="iw" sz="1200"/>
              <a:t>המקומית</a:t>
            </a:r>
            <a:endParaRPr sz="1200"/>
          </a:p>
        </p:txBody>
      </p:sp>
      <p:sp>
        <p:nvSpPr>
          <p:cNvPr id="212" name="Shape 212"/>
          <p:cNvSpPr txBox="1"/>
          <p:nvPr/>
        </p:nvSpPr>
        <p:spPr>
          <a:xfrm>
            <a:off x="3036900" y="1181375"/>
            <a:ext cx="8949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200"/>
              <a:t>תושבים</a:t>
            </a:r>
            <a:endParaRPr sz="1200"/>
          </a:p>
        </p:txBody>
      </p:sp>
      <p:sp>
        <p:nvSpPr>
          <p:cNvPr id="213" name="Shape 213"/>
          <p:cNvSpPr txBox="1"/>
          <p:nvPr/>
        </p:nvSpPr>
        <p:spPr>
          <a:xfrm>
            <a:off x="1539450" y="27339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לשחק בחדרים</a:t>
            </a:r>
            <a:endParaRPr sz="1000"/>
          </a:p>
          <a:p>
            <a:pPr indent="0" lvl="0" marL="0" rtl="1" algn="ctr">
              <a:lnSpc>
                <a:spcPct val="100000"/>
              </a:lnSpc>
              <a:spcBef>
                <a:spcPts val="0"/>
              </a:spcBef>
              <a:spcAft>
                <a:spcPts val="0"/>
              </a:spcAft>
              <a:buNone/>
            </a:pPr>
            <a:r>
              <a:rPr lang="iw" sz="1000"/>
              <a:t>חדשים (המשחק הוא חד פעמי)</a:t>
            </a:r>
            <a:endParaRPr sz="1000"/>
          </a:p>
        </p:txBody>
      </p:sp>
      <p:sp>
        <p:nvSpPr>
          <p:cNvPr id="214" name="Shape 214"/>
          <p:cNvSpPr txBox="1"/>
          <p:nvPr/>
        </p:nvSpPr>
        <p:spPr>
          <a:xfrm>
            <a:off x="1570050" y="38640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יספר על החדר לשחקנים אחרים</a:t>
            </a:r>
            <a:endParaRPr sz="1000"/>
          </a:p>
        </p:txBody>
      </p:sp>
      <p:sp>
        <p:nvSpPr>
          <p:cNvPr id="215" name="Shape 215"/>
          <p:cNvSpPr txBox="1"/>
          <p:nvPr/>
        </p:nvSpPr>
        <p:spPr>
          <a:xfrm>
            <a:off x="1815675" y="16671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יכירו את ההיסטוריה של טבעון דרך חוויה</a:t>
            </a:r>
            <a:endParaRPr sz="1000"/>
          </a:p>
        </p:txBody>
      </p:sp>
      <p:sp>
        <p:nvSpPr>
          <p:cNvPr id="216" name="Shape 216"/>
          <p:cNvSpPr txBox="1"/>
          <p:nvPr/>
        </p:nvSpPr>
        <p:spPr>
          <a:xfrm>
            <a:off x="1739475" y="67655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הזהות הישובית  תתגבר</a:t>
            </a:r>
            <a:endParaRPr sz="1000"/>
          </a:p>
        </p:txBody>
      </p:sp>
      <p:sp>
        <p:nvSpPr>
          <p:cNvPr id="217" name="Shape 217"/>
          <p:cNvSpPr txBox="1"/>
          <p:nvPr/>
        </p:nvSpPr>
        <p:spPr>
          <a:xfrm>
            <a:off x="6798825" y="3398600"/>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סיפוק גדולה </a:t>
            </a:r>
            <a:endParaRPr sz="1000"/>
          </a:p>
        </p:txBody>
      </p:sp>
      <p:sp>
        <p:nvSpPr>
          <p:cNvPr id="218" name="Shape 218"/>
          <p:cNvSpPr txBox="1"/>
          <p:nvPr/>
        </p:nvSpPr>
        <p:spPr>
          <a:xfrm>
            <a:off x="5796825" y="227090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למידה רב תחומית שנדרשת בהפקה של חדר </a:t>
            </a:r>
            <a:endParaRPr sz="1000"/>
          </a:p>
        </p:txBody>
      </p:sp>
      <p:sp>
        <p:nvSpPr>
          <p:cNvPr id="219" name="Shape 219"/>
          <p:cNvSpPr txBox="1"/>
          <p:nvPr/>
        </p:nvSpPr>
        <p:spPr>
          <a:xfrm>
            <a:off x="6389250" y="1527950"/>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כלי  שיווקי</a:t>
            </a:r>
            <a:endParaRPr sz="1000"/>
          </a:p>
        </p:txBody>
      </p:sp>
      <p:sp>
        <p:nvSpPr>
          <p:cNvPr id="220" name="Shape 220"/>
          <p:cNvSpPr txBox="1"/>
          <p:nvPr/>
        </p:nvSpPr>
        <p:spPr>
          <a:xfrm>
            <a:off x="3959550" y="965975"/>
            <a:ext cx="12594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הקצאת מרחב</a:t>
            </a:r>
            <a:endParaRPr sz="1000"/>
          </a:p>
        </p:txBody>
      </p:sp>
      <p:sp>
        <p:nvSpPr>
          <p:cNvPr id="221" name="Shape 221"/>
          <p:cNvSpPr txBox="1"/>
          <p:nvPr/>
        </p:nvSpPr>
        <p:spPr>
          <a:xfrm>
            <a:off x="247650" y="4404825"/>
            <a:ext cx="8652600" cy="938700"/>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1000"/>
              </a:spcBef>
              <a:spcAft>
                <a:spcPts val="0"/>
              </a:spcAft>
              <a:buNone/>
            </a:pPr>
            <a:r>
              <a:rPr b="1" lang="iw" sz="1700"/>
              <a:t>שלב ה': מאחדים את כל ההשפעות שכתבנו הדף הגדול. אם יש השפעות דומות, מאחדים אותן</a:t>
            </a:r>
            <a:endParaRPr sz="1700"/>
          </a:p>
        </p:txBody>
      </p:sp>
      <p:sp>
        <p:nvSpPr>
          <p:cNvPr id="222" name="Shape 222"/>
          <p:cNvSpPr txBox="1"/>
          <p:nvPr/>
        </p:nvSpPr>
        <p:spPr>
          <a:xfrm>
            <a:off x="4102463" y="1507063"/>
            <a:ext cx="10017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תחושת גאווה</a:t>
            </a:r>
            <a:endParaRPr sz="1000"/>
          </a:p>
        </p:txBody>
      </p:sp>
      <p:sp>
        <p:nvSpPr>
          <p:cNvPr id="223" name="Shape 223"/>
          <p:cNvSpPr txBox="1"/>
          <p:nvPr/>
        </p:nvSpPr>
        <p:spPr>
          <a:xfrm>
            <a:off x="3959556" y="183350"/>
            <a:ext cx="1514100" cy="493200"/>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None/>
            </a:pPr>
            <a:r>
              <a:rPr lang="iw" sz="1000"/>
              <a:t>אנשים שיש להם סיפורים היסטוריים לספר מקבלים מקום לזה</a:t>
            </a:r>
            <a:endParaRPr sz="10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1000"/>
                                        <p:tgtEl>
                                          <p:spTgt spid="20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ערכת נושא Offic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