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gif" ContentType="image/gif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91" r:id="rId3"/>
    <p:sldId id="292" r:id="rId4"/>
    <p:sldId id="293" r:id="rId5"/>
    <p:sldId id="277" r:id="rId6"/>
    <p:sldId id="308" r:id="rId7"/>
    <p:sldId id="309" r:id="rId8"/>
    <p:sldId id="310" r:id="rId9"/>
    <p:sldId id="315" r:id="rId10"/>
    <p:sldId id="316" r:id="rId11"/>
    <p:sldId id="278" r:id="rId12"/>
    <p:sldId id="264" r:id="rId13"/>
    <p:sldId id="265" r:id="rId14"/>
    <p:sldId id="301" r:id="rId15"/>
    <p:sldId id="281" r:id="rId16"/>
    <p:sldId id="282" r:id="rId17"/>
    <p:sldId id="283" r:id="rId18"/>
    <p:sldId id="297" r:id="rId19"/>
    <p:sldId id="284" r:id="rId20"/>
    <p:sldId id="296" r:id="rId21"/>
    <p:sldId id="298" r:id="rId22"/>
    <p:sldId id="299" r:id="rId23"/>
    <p:sldId id="300" r:id="rId24"/>
    <p:sldId id="307" r:id="rId25"/>
    <p:sldId id="311" r:id="rId26"/>
    <p:sldId id="306" r:id="rId27"/>
    <p:sldId id="305" r:id="rId28"/>
    <p:sldId id="289" r:id="rId29"/>
    <p:sldId id="312" r:id="rId30"/>
    <p:sldId id="313" r:id="rId31"/>
    <p:sldId id="302" r:id="rId32"/>
    <p:sldId id="303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04" autoAdjust="0"/>
    <p:restoredTop sz="94660"/>
  </p:normalViewPr>
  <p:slideViewPr>
    <p:cSldViewPr>
      <p:cViewPr varScale="1">
        <p:scale>
          <a:sx n="65" d="100"/>
          <a:sy n="65" d="100"/>
        </p:scale>
        <p:origin x="-1422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http://kpe-lavriou.att.sch.gr/activities.php" TargetMode="Externa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hyperlink" Target="http://kpe-lavriou.att.sch.gr/activities.php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3E5CFB-ED12-4990-8466-56B0EFE79CAE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40455DD5-4E94-4530-9654-D20E3446BFD5}">
      <dgm:prSet phldrT="[Text]"/>
      <dgm:spPr/>
      <dgm:t>
        <a:bodyPr/>
        <a:lstStyle/>
        <a:p>
          <a:r>
            <a:rPr lang="el-G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Δίκτυα</a:t>
          </a:r>
        </a:p>
        <a:p>
          <a:r>
            <a:rPr lang="el-GR" dirty="0" smtClean="0"/>
            <a:t>οργανωτικά σχήματα</a:t>
          </a:r>
          <a:endParaRPr lang="el-GR" dirty="0"/>
        </a:p>
      </dgm:t>
    </dgm:pt>
    <dgm:pt modelId="{BF96CA8E-88D5-4931-8B50-ED220F716ADB}" type="parTrans" cxnId="{C7E56A39-460C-4FBF-BBC9-E381BC939C8C}">
      <dgm:prSet/>
      <dgm:spPr/>
      <dgm:t>
        <a:bodyPr/>
        <a:lstStyle/>
        <a:p>
          <a:endParaRPr lang="el-GR"/>
        </a:p>
      </dgm:t>
    </dgm:pt>
    <dgm:pt modelId="{76EA36E8-197F-4F10-AEDB-776084160476}" type="sibTrans" cxnId="{C7E56A39-460C-4FBF-BBC9-E381BC939C8C}">
      <dgm:prSet/>
      <dgm:spPr/>
      <dgm:t>
        <a:bodyPr/>
        <a:lstStyle/>
        <a:p>
          <a:endParaRPr lang="el-GR"/>
        </a:p>
      </dgm:t>
    </dgm:pt>
    <dgm:pt modelId="{A6ADEAAB-5126-4A59-8F65-FC3FEDDE4923}">
      <dgm:prSet phldrT="[Text]" custT="1"/>
      <dgm:spPr/>
      <dgm:t>
        <a:bodyPr/>
        <a:lstStyle/>
        <a:p>
          <a:r>
            <a:rPr lang="el-GR" sz="3200" b="1" dirty="0" smtClean="0">
              <a:hlinkClick xmlns:r="http://schemas.openxmlformats.org/officeDocument/2006/relationships" r:id="rId1"/>
            </a:rPr>
            <a:t>επιμόρφωση και τη στήριξη του εκπαιδευτικού με εκπαιδευτικό υλικό</a:t>
          </a:r>
          <a:endParaRPr lang="el-GR" sz="3200" dirty="0"/>
        </a:p>
      </dgm:t>
    </dgm:pt>
    <dgm:pt modelId="{59281721-D800-40BA-B7F0-76DDDE019E32}" type="parTrans" cxnId="{C6F276D7-6350-4163-BE82-0389F874324E}">
      <dgm:prSet/>
      <dgm:spPr/>
      <dgm:t>
        <a:bodyPr/>
        <a:lstStyle/>
        <a:p>
          <a:endParaRPr lang="el-GR"/>
        </a:p>
      </dgm:t>
    </dgm:pt>
    <dgm:pt modelId="{B5E659AD-C22D-4104-A4C5-F61397A94F60}" type="sibTrans" cxnId="{C6F276D7-6350-4163-BE82-0389F874324E}">
      <dgm:prSet/>
      <dgm:spPr/>
      <dgm:t>
        <a:bodyPr/>
        <a:lstStyle/>
        <a:p>
          <a:endParaRPr lang="el-GR"/>
        </a:p>
      </dgm:t>
    </dgm:pt>
    <dgm:pt modelId="{7DB099E2-D562-47ED-A0F2-61A24EA9D459}">
      <dgm:prSet phldrT="[Text]"/>
      <dgm:spPr/>
      <dgm:t>
        <a:bodyPr/>
        <a:lstStyle/>
        <a:p>
          <a:r>
            <a:rPr lang="el-G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Συνεργασία</a:t>
          </a:r>
          <a:r>
            <a:rPr lang="el-GR" dirty="0" smtClean="0"/>
            <a:t> </a:t>
          </a:r>
          <a:r>
            <a:rPr lang="el-G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συντονιστών </a:t>
          </a:r>
          <a:r>
            <a:rPr lang="el-GR" dirty="0" smtClean="0"/>
            <a:t>(ΚΠΕ, Δ/νσεις Εκπ/σης, Μ.Κ.Ο)</a:t>
          </a:r>
          <a:endParaRPr lang="el-GR" dirty="0"/>
        </a:p>
      </dgm:t>
    </dgm:pt>
    <dgm:pt modelId="{871EEF53-5278-4F12-BEEB-B0B72F0E4788}" type="parTrans" cxnId="{4AEDC4B4-7C2B-45FD-8F86-7C0843109CF2}">
      <dgm:prSet/>
      <dgm:spPr/>
      <dgm:t>
        <a:bodyPr/>
        <a:lstStyle/>
        <a:p>
          <a:endParaRPr lang="el-GR"/>
        </a:p>
      </dgm:t>
    </dgm:pt>
    <dgm:pt modelId="{71538FD6-44DF-49EC-BD1A-59DEEC5A5980}" type="sibTrans" cxnId="{4AEDC4B4-7C2B-45FD-8F86-7C0843109CF2}">
      <dgm:prSet/>
      <dgm:spPr/>
      <dgm:t>
        <a:bodyPr/>
        <a:lstStyle/>
        <a:p>
          <a:endParaRPr lang="el-GR"/>
        </a:p>
      </dgm:t>
    </dgm:pt>
    <dgm:pt modelId="{7F238C9F-828E-4D50-A2C5-CAE04BBDA662}">
      <dgm:prSet phldrT="[Text]" custT="1"/>
      <dgm:spPr/>
      <dgm:t>
        <a:bodyPr/>
        <a:lstStyle/>
        <a:p>
          <a:r>
            <a:rPr lang="el-GR" sz="3200" b="1" dirty="0" smtClean="0">
              <a:hlinkClick xmlns:r="http://schemas.openxmlformats.org/officeDocument/2006/relationships" r:id="rId1"/>
            </a:rPr>
            <a:t>δημιουργία και διατήρηση ενός επικοινωνιακού πλαισίου </a:t>
          </a:r>
          <a:endParaRPr lang="el-GR" sz="2700" dirty="0"/>
        </a:p>
      </dgm:t>
    </dgm:pt>
    <dgm:pt modelId="{9BA9032A-D71A-49C0-81C7-BF6DBAC2A440}" type="parTrans" cxnId="{0C2A29B0-9FF7-4F33-886F-3F315D7495BD}">
      <dgm:prSet/>
      <dgm:spPr/>
      <dgm:t>
        <a:bodyPr/>
        <a:lstStyle/>
        <a:p>
          <a:endParaRPr lang="el-GR"/>
        </a:p>
      </dgm:t>
    </dgm:pt>
    <dgm:pt modelId="{66BA126F-E6A4-466B-8328-73431D44C7D4}" type="sibTrans" cxnId="{0C2A29B0-9FF7-4F33-886F-3F315D7495BD}">
      <dgm:prSet/>
      <dgm:spPr/>
      <dgm:t>
        <a:bodyPr/>
        <a:lstStyle/>
        <a:p>
          <a:endParaRPr lang="el-GR"/>
        </a:p>
      </dgm:t>
    </dgm:pt>
    <dgm:pt modelId="{26E6E6FE-65C5-4C55-83D1-E6DEC9D747B3}" type="pres">
      <dgm:prSet presAssocID="{593E5CFB-ED12-4990-8466-56B0EFE79CAE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18EECF75-9A52-4224-BD31-C6F6960D18E3}" type="pres">
      <dgm:prSet presAssocID="{40455DD5-4E94-4530-9654-D20E3446BFD5}" presName="linNode" presStyleCnt="0"/>
      <dgm:spPr/>
    </dgm:pt>
    <dgm:pt modelId="{870A7865-F21F-491B-8D59-AEB336EFDBA2}" type="pres">
      <dgm:prSet presAssocID="{40455DD5-4E94-4530-9654-D20E3446BFD5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1D510865-935F-4D08-8622-CCDC4FE98B03}" type="pres">
      <dgm:prSet presAssocID="{40455DD5-4E94-4530-9654-D20E3446BFD5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7DEE021B-414A-45B6-BE1C-37C66961CD72}" type="pres">
      <dgm:prSet presAssocID="{76EA36E8-197F-4F10-AEDB-776084160476}" presName="spacing" presStyleCnt="0"/>
      <dgm:spPr/>
    </dgm:pt>
    <dgm:pt modelId="{B4DBA68D-E119-48FB-972A-28DDA6CAA1C3}" type="pres">
      <dgm:prSet presAssocID="{7DB099E2-D562-47ED-A0F2-61A24EA9D459}" presName="linNode" presStyleCnt="0"/>
      <dgm:spPr/>
    </dgm:pt>
    <dgm:pt modelId="{247DC578-FCEC-4BAE-A9B2-8896294038E8}" type="pres">
      <dgm:prSet presAssocID="{7DB099E2-D562-47ED-A0F2-61A24EA9D459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176D7BF8-9B9A-4CA3-8112-EF06C287E78A}" type="pres">
      <dgm:prSet presAssocID="{7DB099E2-D562-47ED-A0F2-61A24EA9D459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4AEDC4B4-7C2B-45FD-8F86-7C0843109CF2}" srcId="{593E5CFB-ED12-4990-8466-56B0EFE79CAE}" destId="{7DB099E2-D562-47ED-A0F2-61A24EA9D459}" srcOrd="1" destOrd="0" parTransId="{871EEF53-5278-4F12-BEEB-B0B72F0E4788}" sibTransId="{71538FD6-44DF-49EC-BD1A-59DEEC5A5980}"/>
    <dgm:cxn modelId="{59BF59C4-B881-4358-BE65-589F346F92BE}" type="presOf" srcId="{593E5CFB-ED12-4990-8466-56B0EFE79CAE}" destId="{26E6E6FE-65C5-4C55-83D1-E6DEC9D747B3}" srcOrd="0" destOrd="0" presId="urn:microsoft.com/office/officeart/2005/8/layout/vList6"/>
    <dgm:cxn modelId="{0C2A29B0-9FF7-4F33-886F-3F315D7495BD}" srcId="{7DB099E2-D562-47ED-A0F2-61A24EA9D459}" destId="{7F238C9F-828E-4D50-A2C5-CAE04BBDA662}" srcOrd="0" destOrd="0" parTransId="{9BA9032A-D71A-49C0-81C7-BF6DBAC2A440}" sibTransId="{66BA126F-E6A4-466B-8328-73431D44C7D4}"/>
    <dgm:cxn modelId="{C7E56A39-460C-4FBF-BBC9-E381BC939C8C}" srcId="{593E5CFB-ED12-4990-8466-56B0EFE79CAE}" destId="{40455DD5-4E94-4530-9654-D20E3446BFD5}" srcOrd="0" destOrd="0" parTransId="{BF96CA8E-88D5-4931-8B50-ED220F716ADB}" sibTransId="{76EA36E8-197F-4F10-AEDB-776084160476}"/>
    <dgm:cxn modelId="{80BEAD65-ED86-4EF1-A6AA-08928982A40B}" type="presOf" srcId="{40455DD5-4E94-4530-9654-D20E3446BFD5}" destId="{870A7865-F21F-491B-8D59-AEB336EFDBA2}" srcOrd="0" destOrd="0" presId="urn:microsoft.com/office/officeart/2005/8/layout/vList6"/>
    <dgm:cxn modelId="{51EF320D-9E65-438C-897F-F3B0950DE3EB}" type="presOf" srcId="{7DB099E2-D562-47ED-A0F2-61A24EA9D459}" destId="{247DC578-FCEC-4BAE-A9B2-8896294038E8}" srcOrd="0" destOrd="0" presId="urn:microsoft.com/office/officeart/2005/8/layout/vList6"/>
    <dgm:cxn modelId="{C6F276D7-6350-4163-BE82-0389F874324E}" srcId="{40455DD5-4E94-4530-9654-D20E3446BFD5}" destId="{A6ADEAAB-5126-4A59-8F65-FC3FEDDE4923}" srcOrd="0" destOrd="0" parTransId="{59281721-D800-40BA-B7F0-76DDDE019E32}" sibTransId="{B5E659AD-C22D-4104-A4C5-F61397A94F60}"/>
    <dgm:cxn modelId="{4AEB7865-D821-4F76-A136-E2575517B4B0}" type="presOf" srcId="{7F238C9F-828E-4D50-A2C5-CAE04BBDA662}" destId="{176D7BF8-9B9A-4CA3-8112-EF06C287E78A}" srcOrd="0" destOrd="0" presId="urn:microsoft.com/office/officeart/2005/8/layout/vList6"/>
    <dgm:cxn modelId="{9CFE43DE-6327-4DB9-BCF7-5CDAB8A435F4}" type="presOf" srcId="{A6ADEAAB-5126-4A59-8F65-FC3FEDDE4923}" destId="{1D510865-935F-4D08-8622-CCDC4FE98B03}" srcOrd="0" destOrd="0" presId="urn:microsoft.com/office/officeart/2005/8/layout/vList6"/>
    <dgm:cxn modelId="{EB0EB9D4-FD65-404A-AD43-3FC36350610C}" type="presParOf" srcId="{26E6E6FE-65C5-4C55-83D1-E6DEC9D747B3}" destId="{18EECF75-9A52-4224-BD31-C6F6960D18E3}" srcOrd="0" destOrd="0" presId="urn:microsoft.com/office/officeart/2005/8/layout/vList6"/>
    <dgm:cxn modelId="{C9F93657-E3A2-4D11-A2E4-A377BFB56E2D}" type="presParOf" srcId="{18EECF75-9A52-4224-BD31-C6F6960D18E3}" destId="{870A7865-F21F-491B-8D59-AEB336EFDBA2}" srcOrd="0" destOrd="0" presId="urn:microsoft.com/office/officeart/2005/8/layout/vList6"/>
    <dgm:cxn modelId="{B92D5618-4C64-4348-9906-731007603D9B}" type="presParOf" srcId="{18EECF75-9A52-4224-BD31-C6F6960D18E3}" destId="{1D510865-935F-4D08-8622-CCDC4FE98B03}" srcOrd="1" destOrd="0" presId="urn:microsoft.com/office/officeart/2005/8/layout/vList6"/>
    <dgm:cxn modelId="{85B54301-FDCE-469F-86F3-0BDAF135E4C4}" type="presParOf" srcId="{26E6E6FE-65C5-4C55-83D1-E6DEC9D747B3}" destId="{7DEE021B-414A-45B6-BE1C-37C66961CD72}" srcOrd="1" destOrd="0" presId="urn:microsoft.com/office/officeart/2005/8/layout/vList6"/>
    <dgm:cxn modelId="{9D1DB716-0144-45BC-AC03-CDE713453874}" type="presParOf" srcId="{26E6E6FE-65C5-4C55-83D1-E6DEC9D747B3}" destId="{B4DBA68D-E119-48FB-972A-28DDA6CAA1C3}" srcOrd="2" destOrd="0" presId="urn:microsoft.com/office/officeart/2005/8/layout/vList6"/>
    <dgm:cxn modelId="{419B1B3B-2530-4723-A118-3683DE70E38B}" type="presParOf" srcId="{B4DBA68D-E119-48FB-972A-28DDA6CAA1C3}" destId="{247DC578-FCEC-4BAE-A9B2-8896294038E8}" srcOrd="0" destOrd="0" presId="urn:microsoft.com/office/officeart/2005/8/layout/vList6"/>
    <dgm:cxn modelId="{609689F5-FA29-4A6C-A4AE-D5913B523424}" type="presParOf" srcId="{B4DBA68D-E119-48FB-972A-28DDA6CAA1C3}" destId="{176D7BF8-9B9A-4CA3-8112-EF06C287E78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430802E-68EA-42B4-9834-82777CDE8DAA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C2A34C80-6BA6-4887-81DB-934370CB25D4}">
      <dgm:prSet phldrT="[Text]"/>
      <dgm:spPr/>
      <dgm:t>
        <a:bodyPr/>
        <a:lstStyle/>
        <a:p>
          <a:r>
            <a:rPr lang="el-GR" dirty="0" smtClean="0"/>
            <a:t>Δίκτυα</a:t>
          </a:r>
          <a:endParaRPr lang="el-GR" dirty="0"/>
        </a:p>
      </dgm:t>
    </dgm:pt>
    <dgm:pt modelId="{AA92D627-0CD6-490D-8A7C-2E0FCA7EF117}" type="parTrans" cxnId="{564E1F33-6E10-48A2-8C92-C79B8E23E7A8}">
      <dgm:prSet/>
      <dgm:spPr/>
      <dgm:t>
        <a:bodyPr/>
        <a:lstStyle/>
        <a:p>
          <a:endParaRPr lang="el-GR"/>
        </a:p>
      </dgm:t>
    </dgm:pt>
    <dgm:pt modelId="{B389FA99-9EE9-4747-B360-82BC208D77AB}" type="sibTrans" cxnId="{564E1F33-6E10-48A2-8C92-C79B8E23E7A8}">
      <dgm:prSet/>
      <dgm:spPr/>
      <dgm:t>
        <a:bodyPr/>
        <a:lstStyle/>
        <a:p>
          <a:endParaRPr lang="el-GR"/>
        </a:p>
      </dgm:t>
    </dgm:pt>
    <dgm:pt modelId="{69113204-CF0B-4ADC-B8D9-4AE32C828333}">
      <dgm:prSet phldrT="[Text]" custT="1"/>
      <dgm:spPr/>
      <dgm:t>
        <a:bodyPr/>
        <a:lstStyle/>
        <a:p>
          <a:r>
            <a:rPr lang="el-G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Παραγωγή διδακτικού υλικού</a:t>
          </a:r>
          <a:endParaRPr lang="el-GR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5A2B341-5E7D-42CD-B023-7568432B0622}" type="parTrans" cxnId="{E3256114-A9DF-4776-A9C2-7788654278B0}">
      <dgm:prSet/>
      <dgm:spPr/>
      <dgm:t>
        <a:bodyPr/>
        <a:lstStyle/>
        <a:p>
          <a:endParaRPr lang="el-GR"/>
        </a:p>
      </dgm:t>
    </dgm:pt>
    <dgm:pt modelId="{41EA3D6E-758D-4066-BEAE-D7F760839120}" type="sibTrans" cxnId="{E3256114-A9DF-4776-A9C2-7788654278B0}">
      <dgm:prSet/>
      <dgm:spPr/>
      <dgm:t>
        <a:bodyPr/>
        <a:lstStyle/>
        <a:p>
          <a:endParaRPr lang="el-GR"/>
        </a:p>
      </dgm:t>
    </dgm:pt>
    <dgm:pt modelId="{6C375935-862C-429E-B332-E96F4A8366D3}">
      <dgm:prSet phldrT="[Text]" custT="1"/>
      <dgm:spPr/>
      <dgm:t>
        <a:bodyPr/>
        <a:lstStyle/>
        <a:p>
          <a:r>
            <a:rPr lang="el-G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δυνατότητα της οργανωμένης επιστημονικής, διδακτικής  και παιδαγωγικής προσέγγισης περιβαλλοντικών θεμάτων </a:t>
          </a:r>
          <a:endParaRPr lang="el-GR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E8899AC-F4AE-4559-851C-4DD98699DDA8}" type="parTrans" cxnId="{06DDA7C8-C435-49AD-876B-CA091E0737FE}">
      <dgm:prSet/>
      <dgm:spPr/>
      <dgm:t>
        <a:bodyPr/>
        <a:lstStyle/>
        <a:p>
          <a:endParaRPr lang="el-GR"/>
        </a:p>
      </dgm:t>
    </dgm:pt>
    <dgm:pt modelId="{7C7941CB-0F21-4CA0-B5A3-4182E4FE8541}" type="sibTrans" cxnId="{06DDA7C8-C435-49AD-876B-CA091E0737FE}">
      <dgm:prSet/>
      <dgm:spPr/>
      <dgm:t>
        <a:bodyPr/>
        <a:lstStyle/>
        <a:p>
          <a:endParaRPr lang="el-GR"/>
        </a:p>
      </dgm:t>
    </dgm:pt>
    <dgm:pt modelId="{21C88B4F-AD9A-425C-BC39-9E35FF5DF550}">
      <dgm:prSet phldrT="[Text]"/>
      <dgm:spPr/>
      <dgm:t>
        <a:bodyPr/>
        <a:lstStyle/>
        <a:p>
          <a:r>
            <a:rPr lang="el-GR" dirty="0" smtClean="0"/>
            <a:t>Δίκτυα</a:t>
          </a:r>
          <a:endParaRPr lang="el-GR" dirty="0"/>
        </a:p>
      </dgm:t>
    </dgm:pt>
    <dgm:pt modelId="{1E257BDF-891F-4762-94D7-FF79BD84B1B2}" type="parTrans" cxnId="{2FD16DF1-81A3-4CB2-A94A-A8808D44FA25}">
      <dgm:prSet/>
      <dgm:spPr/>
      <dgm:t>
        <a:bodyPr/>
        <a:lstStyle/>
        <a:p>
          <a:endParaRPr lang="el-GR"/>
        </a:p>
      </dgm:t>
    </dgm:pt>
    <dgm:pt modelId="{C210436C-9175-4D7D-B1F1-6B9FBB94342F}" type="sibTrans" cxnId="{2FD16DF1-81A3-4CB2-A94A-A8808D44FA25}">
      <dgm:prSet/>
      <dgm:spPr/>
      <dgm:t>
        <a:bodyPr/>
        <a:lstStyle/>
        <a:p>
          <a:endParaRPr lang="el-GR"/>
        </a:p>
      </dgm:t>
    </dgm:pt>
    <dgm:pt modelId="{8B69B147-CC45-4489-8C6E-E764FAAF5332}">
      <dgm:prSet phldrT="[Text]"/>
      <dgm:spPr/>
      <dgm:t>
        <a:bodyPr/>
        <a:lstStyle/>
        <a:p>
          <a:endParaRPr lang="el-GR" sz="2100" dirty="0"/>
        </a:p>
      </dgm:t>
    </dgm:pt>
    <dgm:pt modelId="{7D4C4F43-BD4C-4725-93ED-CF2D62B40F3E}" type="parTrans" cxnId="{2702462E-10D0-462E-9A9B-FDCDBF7889BE}">
      <dgm:prSet/>
      <dgm:spPr/>
      <dgm:t>
        <a:bodyPr/>
        <a:lstStyle/>
        <a:p>
          <a:endParaRPr lang="el-GR"/>
        </a:p>
      </dgm:t>
    </dgm:pt>
    <dgm:pt modelId="{8F83DBD7-6A1E-48ED-A2E4-9B49F0BDC312}" type="sibTrans" cxnId="{2702462E-10D0-462E-9A9B-FDCDBF7889BE}">
      <dgm:prSet/>
      <dgm:spPr/>
      <dgm:t>
        <a:bodyPr/>
        <a:lstStyle/>
        <a:p>
          <a:endParaRPr lang="el-GR"/>
        </a:p>
      </dgm:t>
    </dgm:pt>
    <dgm:pt modelId="{C9840B13-F6BC-4645-AB2F-4931E6178598}">
      <dgm:prSet phldrT="[Text]" custT="1"/>
      <dgm:spPr/>
      <dgm:t>
        <a:bodyPr/>
        <a:lstStyle/>
        <a:p>
          <a:r>
            <a:rPr lang="el-G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Θεματικά Σεμινάρια – Συμμετέχοντες οι εκπαιδευτικοί των σχολείων που είναι εγγεγραμμένοι </a:t>
          </a:r>
          <a:endParaRPr lang="el-GR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7F03C38-1271-4106-BE90-B6A378439223}" type="parTrans" cxnId="{6743346E-B89D-4A1D-A716-3D402596315C}">
      <dgm:prSet/>
      <dgm:spPr/>
      <dgm:t>
        <a:bodyPr/>
        <a:lstStyle/>
        <a:p>
          <a:endParaRPr lang="el-GR"/>
        </a:p>
      </dgm:t>
    </dgm:pt>
    <dgm:pt modelId="{4BE58BEE-8C23-47A6-A8E4-F520DAEC8EEB}" type="sibTrans" cxnId="{6743346E-B89D-4A1D-A716-3D402596315C}">
      <dgm:prSet/>
      <dgm:spPr/>
      <dgm:t>
        <a:bodyPr/>
        <a:lstStyle/>
        <a:p>
          <a:endParaRPr lang="el-GR"/>
        </a:p>
      </dgm:t>
    </dgm:pt>
    <dgm:pt modelId="{8123DE3D-779E-4FCE-8C93-C8A536D641C1}" type="pres">
      <dgm:prSet presAssocID="{A430802E-68EA-42B4-9834-82777CDE8DAA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l-GR"/>
        </a:p>
      </dgm:t>
    </dgm:pt>
    <dgm:pt modelId="{055396A4-DFB5-4356-9A99-60BDD6D9DD83}" type="pres">
      <dgm:prSet presAssocID="{C2A34C80-6BA6-4887-81DB-934370CB25D4}" presName="linNode" presStyleCnt="0"/>
      <dgm:spPr/>
    </dgm:pt>
    <dgm:pt modelId="{A9D2D0D2-FCC5-43B2-9F77-90017AD3090D}" type="pres">
      <dgm:prSet presAssocID="{C2A34C80-6BA6-4887-81DB-934370CB25D4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14B9498D-03A4-457B-BBD5-9ABB9CA29F4A}" type="pres">
      <dgm:prSet presAssocID="{C2A34C80-6BA6-4887-81DB-934370CB25D4}" presName="childShp" presStyleLbl="bgAccFollowNode1" presStyleIdx="0" presStyleCnt="2" custScaleX="109431" custScaleY="12628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9D929172-3540-48BF-8D0F-FCA4CFD75C2A}" type="pres">
      <dgm:prSet presAssocID="{B389FA99-9EE9-4747-B360-82BC208D77AB}" presName="spacing" presStyleCnt="0"/>
      <dgm:spPr/>
    </dgm:pt>
    <dgm:pt modelId="{D7F6D7C8-1386-4A38-978B-DEC986ADAECB}" type="pres">
      <dgm:prSet presAssocID="{21C88B4F-AD9A-425C-BC39-9E35FF5DF550}" presName="linNode" presStyleCnt="0"/>
      <dgm:spPr/>
    </dgm:pt>
    <dgm:pt modelId="{F06BE1FB-F0C0-424E-A82E-017C9AAE21B5}" type="pres">
      <dgm:prSet presAssocID="{21C88B4F-AD9A-425C-BC39-9E35FF5DF550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7CF6B632-62BE-4E28-8A2F-2FF60488293A}" type="pres">
      <dgm:prSet presAssocID="{21C88B4F-AD9A-425C-BC39-9E35FF5DF550}" presName="childShp" presStyleLbl="bgAccFollowNode1" presStyleIdx="1" presStyleCnt="2" custScaleY="133829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06DDA7C8-C435-49AD-876B-CA091E0737FE}" srcId="{C2A34C80-6BA6-4887-81DB-934370CB25D4}" destId="{6C375935-862C-429E-B332-E96F4A8366D3}" srcOrd="1" destOrd="0" parTransId="{2E8899AC-F4AE-4559-851C-4DD98699DDA8}" sibTransId="{7C7941CB-0F21-4CA0-B5A3-4182E4FE8541}"/>
    <dgm:cxn modelId="{742FB2C0-528C-4B9F-A923-272445240683}" type="presOf" srcId="{8B69B147-CC45-4489-8C6E-E764FAAF5332}" destId="{7CF6B632-62BE-4E28-8A2F-2FF60488293A}" srcOrd="0" destOrd="0" presId="urn:microsoft.com/office/officeart/2005/8/layout/vList6"/>
    <dgm:cxn modelId="{2A7C1441-4A32-4244-9347-B25AA4388D9F}" type="presOf" srcId="{6C375935-862C-429E-B332-E96F4A8366D3}" destId="{14B9498D-03A4-457B-BBD5-9ABB9CA29F4A}" srcOrd="0" destOrd="1" presId="urn:microsoft.com/office/officeart/2005/8/layout/vList6"/>
    <dgm:cxn modelId="{815E2226-CE64-42E7-9308-704D91030E4E}" type="presOf" srcId="{69113204-CF0B-4ADC-B8D9-4AE32C828333}" destId="{14B9498D-03A4-457B-BBD5-9ABB9CA29F4A}" srcOrd="0" destOrd="0" presId="urn:microsoft.com/office/officeart/2005/8/layout/vList6"/>
    <dgm:cxn modelId="{DAA5AE78-B3C3-4E26-B33C-D47814CA53D4}" type="presOf" srcId="{C2A34C80-6BA6-4887-81DB-934370CB25D4}" destId="{A9D2D0D2-FCC5-43B2-9F77-90017AD3090D}" srcOrd="0" destOrd="0" presId="urn:microsoft.com/office/officeart/2005/8/layout/vList6"/>
    <dgm:cxn modelId="{E3256114-A9DF-4776-A9C2-7788654278B0}" srcId="{C2A34C80-6BA6-4887-81DB-934370CB25D4}" destId="{69113204-CF0B-4ADC-B8D9-4AE32C828333}" srcOrd="0" destOrd="0" parTransId="{95A2B341-5E7D-42CD-B023-7568432B0622}" sibTransId="{41EA3D6E-758D-4066-BEAE-D7F760839120}"/>
    <dgm:cxn modelId="{FDF163EC-5CC0-4496-8E72-D6302233C941}" type="presOf" srcId="{A430802E-68EA-42B4-9834-82777CDE8DAA}" destId="{8123DE3D-779E-4FCE-8C93-C8A536D641C1}" srcOrd="0" destOrd="0" presId="urn:microsoft.com/office/officeart/2005/8/layout/vList6"/>
    <dgm:cxn modelId="{2FD16DF1-81A3-4CB2-A94A-A8808D44FA25}" srcId="{A430802E-68EA-42B4-9834-82777CDE8DAA}" destId="{21C88B4F-AD9A-425C-BC39-9E35FF5DF550}" srcOrd="1" destOrd="0" parTransId="{1E257BDF-891F-4762-94D7-FF79BD84B1B2}" sibTransId="{C210436C-9175-4D7D-B1F1-6B9FBB94342F}"/>
    <dgm:cxn modelId="{6743346E-B89D-4A1D-A716-3D402596315C}" srcId="{21C88B4F-AD9A-425C-BC39-9E35FF5DF550}" destId="{C9840B13-F6BC-4645-AB2F-4931E6178598}" srcOrd="1" destOrd="0" parTransId="{17F03C38-1271-4106-BE90-B6A378439223}" sibTransId="{4BE58BEE-8C23-47A6-A8E4-F520DAEC8EEB}"/>
    <dgm:cxn modelId="{2702462E-10D0-462E-9A9B-FDCDBF7889BE}" srcId="{21C88B4F-AD9A-425C-BC39-9E35FF5DF550}" destId="{8B69B147-CC45-4489-8C6E-E764FAAF5332}" srcOrd="0" destOrd="0" parTransId="{7D4C4F43-BD4C-4725-93ED-CF2D62B40F3E}" sibTransId="{8F83DBD7-6A1E-48ED-A2E4-9B49F0BDC312}"/>
    <dgm:cxn modelId="{564E1F33-6E10-48A2-8C92-C79B8E23E7A8}" srcId="{A430802E-68EA-42B4-9834-82777CDE8DAA}" destId="{C2A34C80-6BA6-4887-81DB-934370CB25D4}" srcOrd="0" destOrd="0" parTransId="{AA92D627-0CD6-490D-8A7C-2E0FCA7EF117}" sibTransId="{B389FA99-9EE9-4747-B360-82BC208D77AB}"/>
    <dgm:cxn modelId="{DCC27DED-366D-4D10-8F91-739494199FED}" type="presOf" srcId="{21C88B4F-AD9A-425C-BC39-9E35FF5DF550}" destId="{F06BE1FB-F0C0-424E-A82E-017C9AAE21B5}" srcOrd="0" destOrd="0" presId="urn:microsoft.com/office/officeart/2005/8/layout/vList6"/>
    <dgm:cxn modelId="{9DD3507F-A898-4768-9B3C-A2330EECC740}" type="presOf" srcId="{C9840B13-F6BC-4645-AB2F-4931E6178598}" destId="{7CF6B632-62BE-4E28-8A2F-2FF60488293A}" srcOrd="0" destOrd="1" presId="urn:microsoft.com/office/officeart/2005/8/layout/vList6"/>
    <dgm:cxn modelId="{C2EC9114-A216-4A70-AD54-1FC11B20CDD7}" type="presParOf" srcId="{8123DE3D-779E-4FCE-8C93-C8A536D641C1}" destId="{055396A4-DFB5-4356-9A99-60BDD6D9DD83}" srcOrd="0" destOrd="0" presId="urn:microsoft.com/office/officeart/2005/8/layout/vList6"/>
    <dgm:cxn modelId="{D9D4D6D9-25C3-497E-A4CF-6084A6573DE9}" type="presParOf" srcId="{055396A4-DFB5-4356-9A99-60BDD6D9DD83}" destId="{A9D2D0D2-FCC5-43B2-9F77-90017AD3090D}" srcOrd="0" destOrd="0" presId="urn:microsoft.com/office/officeart/2005/8/layout/vList6"/>
    <dgm:cxn modelId="{869D11D9-54D5-4CD0-A598-7A354CD82FBD}" type="presParOf" srcId="{055396A4-DFB5-4356-9A99-60BDD6D9DD83}" destId="{14B9498D-03A4-457B-BBD5-9ABB9CA29F4A}" srcOrd="1" destOrd="0" presId="urn:microsoft.com/office/officeart/2005/8/layout/vList6"/>
    <dgm:cxn modelId="{F1F8C100-E82E-4C96-B070-EC3F88740934}" type="presParOf" srcId="{8123DE3D-779E-4FCE-8C93-C8A536D641C1}" destId="{9D929172-3540-48BF-8D0F-FCA4CFD75C2A}" srcOrd="1" destOrd="0" presId="urn:microsoft.com/office/officeart/2005/8/layout/vList6"/>
    <dgm:cxn modelId="{D4F0AFC7-9A31-460E-9901-619808428349}" type="presParOf" srcId="{8123DE3D-779E-4FCE-8C93-C8A536D641C1}" destId="{D7F6D7C8-1386-4A38-978B-DEC986ADAECB}" srcOrd="2" destOrd="0" presId="urn:microsoft.com/office/officeart/2005/8/layout/vList6"/>
    <dgm:cxn modelId="{CBB2A2C4-EBE2-48CD-8FF9-90000970D255}" type="presParOf" srcId="{D7F6D7C8-1386-4A38-978B-DEC986ADAECB}" destId="{F06BE1FB-F0C0-424E-A82E-017C9AAE21B5}" srcOrd="0" destOrd="0" presId="urn:microsoft.com/office/officeart/2005/8/layout/vList6"/>
    <dgm:cxn modelId="{EF099AF1-82CD-402A-B7F6-9AB7BCF29FFF}" type="presParOf" srcId="{D7F6D7C8-1386-4A38-978B-DEC986ADAECB}" destId="{7CF6B632-62BE-4E28-8A2F-2FF60488293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D510865-935F-4D08-8622-CCDC4FE98B03}">
      <dsp:nvSpPr>
        <dsp:cNvPr id="0" name=""/>
        <dsp:cNvSpPr/>
      </dsp:nvSpPr>
      <dsp:spPr>
        <a:xfrm>
          <a:off x="3291839" y="552"/>
          <a:ext cx="4937760" cy="2154694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3200" b="1" kern="1200" dirty="0" smtClean="0">
              <a:hlinkClick xmlns:r="http://schemas.openxmlformats.org/officeDocument/2006/relationships" r:id="rId1"/>
            </a:rPr>
            <a:t>επιμόρφωση και τη στήριξη του εκπαιδευτικού με εκπαιδευτικό υλικό</a:t>
          </a:r>
          <a:endParaRPr lang="el-GR" sz="3200" kern="1200" dirty="0"/>
        </a:p>
      </dsp:txBody>
      <dsp:txXfrm>
        <a:off x="3291839" y="552"/>
        <a:ext cx="4937760" cy="2154694"/>
      </dsp:txXfrm>
    </dsp:sp>
    <dsp:sp modelId="{870A7865-F21F-491B-8D59-AEB336EFDBA2}">
      <dsp:nvSpPr>
        <dsp:cNvPr id="0" name=""/>
        <dsp:cNvSpPr/>
      </dsp:nvSpPr>
      <dsp:spPr>
        <a:xfrm>
          <a:off x="0" y="552"/>
          <a:ext cx="3291840" cy="215469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Δίκτυα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200" kern="1200" dirty="0" smtClean="0"/>
            <a:t>οργανωτικά σχήματα</a:t>
          </a:r>
          <a:endParaRPr lang="el-GR" sz="3200" kern="1200" dirty="0"/>
        </a:p>
      </dsp:txBody>
      <dsp:txXfrm>
        <a:off x="0" y="552"/>
        <a:ext cx="3291840" cy="2154694"/>
      </dsp:txXfrm>
    </dsp:sp>
    <dsp:sp modelId="{176D7BF8-9B9A-4CA3-8112-EF06C287E78A}">
      <dsp:nvSpPr>
        <dsp:cNvPr id="0" name=""/>
        <dsp:cNvSpPr/>
      </dsp:nvSpPr>
      <dsp:spPr>
        <a:xfrm>
          <a:off x="3291839" y="2370716"/>
          <a:ext cx="4937760" cy="2154694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3200" b="1" kern="1200" dirty="0" smtClean="0">
              <a:hlinkClick xmlns:r="http://schemas.openxmlformats.org/officeDocument/2006/relationships" r:id="rId1"/>
            </a:rPr>
            <a:t>δημιουργία και διατήρηση ενός επικοινωνιακού πλαισίου </a:t>
          </a:r>
          <a:endParaRPr lang="el-GR" sz="2700" kern="1200" dirty="0"/>
        </a:p>
      </dsp:txBody>
      <dsp:txXfrm>
        <a:off x="3291839" y="2370716"/>
        <a:ext cx="4937760" cy="2154694"/>
      </dsp:txXfrm>
    </dsp:sp>
    <dsp:sp modelId="{247DC578-FCEC-4BAE-A9B2-8896294038E8}">
      <dsp:nvSpPr>
        <dsp:cNvPr id="0" name=""/>
        <dsp:cNvSpPr/>
      </dsp:nvSpPr>
      <dsp:spPr>
        <a:xfrm>
          <a:off x="0" y="2370716"/>
          <a:ext cx="3291840" cy="215469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Συνεργασία</a:t>
          </a:r>
          <a:r>
            <a:rPr lang="el-GR" sz="3200" kern="1200" dirty="0" smtClean="0"/>
            <a:t> </a:t>
          </a:r>
          <a:r>
            <a:rPr lang="el-GR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συντονιστών </a:t>
          </a:r>
          <a:r>
            <a:rPr lang="el-GR" sz="3200" kern="1200" dirty="0" smtClean="0"/>
            <a:t>(ΚΠΕ, Δ/νσεις Εκπ/σης, Μ.Κ.Ο)</a:t>
          </a:r>
          <a:endParaRPr lang="el-GR" sz="3200" kern="1200" dirty="0"/>
        </a:p>
      </dsp:txBody>
      <dsp:txXfrm>
        <a:off x="0" y="2370716"/>
        <a:ext cx="3291840" cy="2154694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4B9498D-03A4-457B-BBD5-9ABB9CA29F4A}">
      <dsp:nvSpPr>
        <dsp:cNvPr id="0" name=""/>
        <dsp:cNvSpPr/>
      </dsp:nvSpPr>
      <dsp:spPr>
        <a:xfrm>
          <a:off x="3115707" y="608"/>
          <a:ext cx="5113216" cy="2115412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Παραγωγή διδακτικού υλικού</a:t>
          </a:r>
          <a:endParaRPr lang="el-GR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δυνατότητα της οργανωμένης επιστημονικής, διδακτικής  και παιδαγωγικής προσέγγισης περιβαλλοντικών θεμάτων </a:t>
          </a:r>
          <a:endParaRPr lang="el-GR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15707" y="608"/>
        <a:ext cx="5113216" cy="2115412"/>
      </dsp:txXfrm>
    </dsp:sp>
    <dsp:sp modelId="{A9D2D0D2-FCC5-43B2-9F77-90017AD3090D}">
      <dsp:nvSpPr>
        <dsp:cNvPr id="0" name=""/>
        <dsp:cNvSpPr/>
      </dsp:nvSpPr>
      <dsp:spPr>
        <a:xfrm>
          <a:off x="675" y="220746"/>
          <a:ext cx="3115032" cy="167513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6500" kern="1200" dirty="0" smtClean="0"/>
            <a:t>Δίκτυα</a:t>
          </a:r>
          <a:endParaRPr lang="el-GR" sz="6500" kern="1200" dirty="0"/>
        </a:p>
      </dsp:txBody>
      <dsp:txXfrm>
        <a:off x="675" y="220746"/>
        <a:ext cx="3115032" cy="1675136"/>
      </dsp:txXfrm>
    </dsp:sp>
    <dsp:sp modelId="{7CF6B632-62BE-4E28-8A2F-2FF60488293A}">
      <dsp:nvSpPr>
        <dsp:cNvPr id="0" name=""/>
        <dsp:cNvSpPr/>
      </dsp:nvSpPr>
      <dsp:spPr>
        <a:xfrm>
          <a:off x="3292643" y="2283535"/>
          <a:ext cx="4932937" cy="2241818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l-GR" sz="21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l-GR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Θεματικά Σεμινάρια – Συμμετέχοντες οι εκπαιδευτικοί των σχολείων που είναι εγγεγραμμένοι </a:t>
          </a:r>
          <a:endParaRPr lang="el-GR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292643" y="2283535"/>
        <a:ext cx="4932937" cy="2241818"/>
      </dsp:txXfrm>
    </dsp:sp>
    <dsp:sp modelId="{F06BE1FB-F0C0-424E-A82E-017C9AAE21B5}">
      <dsp:nvSpPr>
        <dsp:cNvPr id="0" name=""/>
        <dsp:cNvSpPr/>
      </dsp:nvSpPr>
      <dsp:spPr>
        <a:xfrm>
          <a:off x="4018" y="2566876"/>
          <a:ext cx="3288625" cy="167513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6500" kern="1200" dirty="0" smtClean="0"/>
            <a:t>Δίκτυα</a:t>
          </a:r>
          <a:endParaRPr lang="el-GR" sz="6500" kern="1200" dirty="0"/>
        </a:p>
      </dsp:txBody>
      <dsp:txXfrm>
        <a:off x="4018" y="2566876"/>
        <a:ext cx="3288625" cy="16751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759BFF-7FFD-49AC-B851-D8349F798557}" type="datetimeFigureOut">
              <a:rPr lang="el-GR" smtClean="0"/>
              <a:pPr/>
              <a:t>28/11/2014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6E334E-BC8B-4F44-86C9-5252C3BC1743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30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edg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okipostisaeiforias.wordpress.com/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hyperlink" Target="http://blogs.sch.gr/grperekvath" TargetMode="External"/><Relationship Id="rId7" Type="http://schemas.openxmlformats.org/officeDocument/2006/relationships/image" Target="../media/image36.png"/><Relationship Id="rId2" Type="http://schemas.openxmlformats.org/officeDocument/2006/relationships/hyperlink" Target="http://blogs.sch.gr/schoolgardens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hyperlink" Target="http://blogs.sch.gr/grperekvath/category/%ce%b5%ce%ba%cf%80%ce%b1%ce%b9%ce%b4%ce%b5%cf%85%cf%84%ce%b9%ce%ba%ce%bf-%cf%85%ce%bb%ce%b9%ce%ba%ce%bf/" TargetMode="External"/><Relationship Id="rId4" Type="http://schemas.openxmlformats.org/officeDocument/2006/relationships/hyperlink" Target="http://blogs.sch.gr/grperekvath/category/%ce%b4%ce%b9%ce%ba%cf%84%cf%85%ce%b1-%ce%ba-%cf%80-%ce%b5-%ce%bc-%ce%ba-%ce%bf-%ce%b4%ce%b9%ce%b5%cf%85%ce%b8%cf%85%ce%bd%cf%83%ce%b5%cf%89%ce%bd-%ce%b5%ce%ba%cf%80%ce%b1%ce%b9%ce%b4%ce%b5%cf%85/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kpe-kastor.kas.sch.gr/biodiversity_net/index.htm" TargetMode="Externa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533400"/>
            <a:ext cx="8610600" cy="3067051"/>
          </a:xfrm>
        </p:spPr>
        <p:txBody>
          <a:bodyPr>
            <a:normAutofit fontScale="90000"/>
          </a:bodyPr>
          <a:lstStyle/>
          <a:p>
            <a:r>
              <a:rPr lang="el-GR" b="1" dirty="0" smtClean="0"/>
              <a:t>Σεμινάριο Τμήματος Περιβαλλοντικής Εκπαίδευσης Δ.Δ.Ε. Β΄Αθήνας</a:t>
            </a:r>
            <a:br>
              <a:rPr lang="el-GR" b="1" dirty="0" smtClean="0"/>
            </a:br>
            <a:r>
              <a:rPr lang="el-GR" b="1" dirty="0" smtClean="0"/>
              <a:t>Σάββατο 29-11-14</a:t>
            </a:r>
            <a:br>
              <a:rPr lang="el-GR" b="1" dirty="0" smtClean="0"/>
            </a:br>
            <a:r>
              <a:rPr lang="el-GR" b="1" dirty="0" smtClean="0"/>
              <a:t>1</a:t>
            </a:r>
            <a:r>
              <a:rPr lang="el-GR" b="1" baseline="30000" dirty="0" smtClean="0"/>
              <a:t>ο</a:t>
            </a:r>
            <a:r>
              <a:rPr lang="el-GR" b="1" dirty="0" smtClean="0"/>
              <a:t> ΕΠΑ.Λ. Αμαρουσίου</a:t>
            </a:r>
            <a:br>
              <a:rPr lang="el-GR" b="1" dirty="0" smtClean="0"/>
            </a:br>
            <a:endParaRPr lang="el-GR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209800"/>
          </a:xfrm>
        </p:spPr>
        <p:txBody>
          <a:bodyPr>
            <a:noAutofit/>
          </a:bodyPr>
          <a:lstStyle/>
          <a:p>
            <a:r>
              <a:rPr 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el-G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Δημιουργώντας εκπαιδευτικά δίκτυα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και συμμετέχοντας σε αυτά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l-G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Το δίκτυο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GreeNET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l-G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  <a:p>
            <a:r>
              <a:rPr lang="el-G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Πετρίδου Βαρβάρα </a:t>
            </a:r>
          </a:p>
          <a:p>
            <a:r>
              <a:rPr lang="el-G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Υπεύθυνη Π.Ε. Δ.Δ.Ε. Β΄Αθήνας</a:t>
            </a:r>
            <a:endParaRPr lang="el-G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4706" t="15625" r="15882" b="3125"/>
          <a:stretch>
            <a:fillRect/>
          </a:stretch>
        </p:blipFill>
        <p:spPr bwMode="auto">
          <a:xfrm>
            <a:off x="0" y="914400"/>
            <a:ext cx="89916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" y="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b="1" dirty="0" smtClean="0">
                <a:solidFill>
                  <a:srgbClr val="7B98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  <a:hlinkClick r:id="rId3" tooltip="Ο κήπος της αειφορίας"/>
              </a:rPr>
              <a:t>Ο κήπος της αειφορίας</a:t>
            </a:r>
            <a:r>
              <a:rPr lang="en-US" sz="2800" b="1" dirty="0" smtClean="0">
                <a:solidFill>
                  <a:srgbClr val="7B98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l-GR" sz="2800" b="1" dirty="0" smtClean="0">
                <a:solidFill>
                  <a:srgbClr val="7B98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Τοπικό Δίκτυο Περιβαλλοντικής Εκπαίδευσης της ΔΙΠΕ Δυτικής Αττικής 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encrypted-tbn0.gstatic.com/images?q=tbn:ANd9GcTpqeIboq3LoiI1byGLYCbo9PV26ZClAB3YmI9QRA7MU88YJeTy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9648" y="1122624"/>
            <a:ext cx="8509552" cy="5735376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1066800" y="0"/>
            <a:ext cx="7239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u="sng" dirty="0" smtClean="0">
                <a:solidFill>
                  <a:srgbClr val="7B98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Διεθνές Θεματικό Δίκτυο </a:t>
            </a:r>
            <a:r>
              <a:rPr lang="en-US" sz="2400" b="1" u="sng" dirty="0" smtClean="0">
                <a:solidFill>
                  <a:srgbClr val="7B98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</a:t>
            </a:r>
            <a:r>
              <a:rPr lang="el-GR" sz="2400" b="1" u="sng" dirty="0" smtClean="0">
                <a:solidFill>
                  <a:srgbClr val="7B98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Οικολογικά Σχολεία</a:t>
            </a:r>
            <a:br>
              <a:rPr lang="el-GR" sz="2400" b="1" u="sng" dirty="0" smtClean="0">
                <a:solidFill>
                  <a:srgbClr val="7B98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l-GR" sz="2400" b="1" dirty="0" smtClean="0">
                <a:solidFill>
                  <a:srgbClr val="7B98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Εθνικός χειριστής </a:t>
            </a:r>
            <a:r>
              <a:rPr lang="en-US" sz="2400" b="1" dirty="0" smtClean="0">
                <a:solidFill>
                  <a:srgbClr val="7B98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</a:t>
            </a:r>
            <a:r>
              <a:rPr lang="el-GR" sz="2400" b="1" dirty="0" smtClean="0">
                <a:solidFill>
                  <a:srgbClr val="7B98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Ε.Ε.Π.Φ. </a:t>
            </a:r>
            <a:br>
              <a:rPr lang="el-GR" sz="2400" b="1" dirty="0" smtClean="0">
                <a:solidFill>
                  <a:srgbClr val="7B98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l-GR" sz="2400" b="1" dirty="0" smtClean="0">
                <a:solidFill>
                  <a:srgbClr val="7B98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Συντονίστρια Δ/νση </a:t>
            </a:r>
            <a:r>
              <a:rPr lang="en-US" sz="2400" b="1" dirty="0" smtClean="0">
                <a:solidFill>
                  <a:srgbClr val="7B98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</a:t>
            </a:r>
            <a:r>
              <a:rPr lang="el-GR" sz="2400" b="1" dirty="0" smtClean="0">
                <a:solidFill>
                  <a:srgbClr val="7B98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Δ.Δ.Ε. Β΄Αθήνας</a:t>
            </a:r>
            <a:r>
              <a:rPr lang="el-GR" sz="2400" dirty="0" smtClean="0">
                <a:solidFill>
                  <a:srgbClr val="7B9899"/>
                </a:solidFill>
              </a:rPr>
              <a:t/>
            </a:r>
            <a:br>
              <a:rPr lang="el-GR" sz="2400" dirty="0" smtClean="0">
                <a:solidFill>
                  <a:srgbClr val="7B9899"/>
                </a:solidFill>
              </a:rPr>
            </a:br>
            <a:endParaRPr lang="el-GR" sz="2400" dirty="0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 l="13898" t="19930" r="15744" b="4710"/>
          <a:stretch>
            <a:fillRect/>
          </a:stretch>
        </p:blipFill>
        <p:spPr>
          <a:xfrm>
            <a:off x="4800600" y="4419600"/>
            <a:ext cx="4030824" cy="2438400"/>
          </a:xfrm>
        </p:spPr>
      </p:pic>
      <p:sp>
        <p:nvSpPr>
          <p:cNvPr id="6" name="TextBox 5"/>
          <p:cNvSpPr txBox="1"/>
          <p:nvPr/>
        </p:nvSpPr>
        <p:spPr>
          <a:xfrm>
            <a:off x="304800" y="1295400"/>
            <a:ext cx="861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Νερό, ενέργεια, απορρίμματα, αειφόρο σχολείο</a:t>
            </a:r>
            <a:endParaRPr lang="el-G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defRPr/>
            </a:pPr>
            <a:r>
              <a:rPr lang="el-GR" sz="4000" b="1" dirty="0" smtClean="0">
                <a:solidFill>
                  <a:srgbClr val="7B98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ΟΙΚΟΛΟΓΙΚΑ ΣΧΟΛΕΙΑ Ε.Ε.Π.Φ.</a:t>
            </a:r>
            <a:br>
              <a:rPr lang="el-GR" sz="4000" b="1" dirty="0" smtClean="0">
                <a:solidFill>
                  <a:srgbClr val="7B98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l-GR" sz="4000" b="1" dirty="0" smtClean="0">
                <a:solidFill>
                  <a:srgbClr val="7B98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Στάδια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524000"/>
            <a:ext cx="8424863" cy="50292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endParaRPr lang="el-GR" sz="28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l-GR" sz="2800" dirty="0" smtClean="0"/>
              <a:t>Περιβαλλοντική επιτροπή</a:t>
            </a:r>
            <a:br>
              <a:rPr lang="el-GR" sz="2800" dirty="0" smtClean="0"/>
            </a:br>
            <a:r>
              <a:rPr lang="el-GR" sz="2800" dirty="0" smtClean="0"/>
              <a:t>Αποτελείται από το Δ/ντή, καθηγητές του σχολείου και μαθητές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  <a:defRPr/>
            </a:pPr>
            <a:endParaRPr lang="el-GR" sz="28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l-GR" sz="2800" dirty="0" smtClean="0"/>
              <a:t> Έρευνα στο σχολείο</a:t>
            </a:r>
            <a:br>
              <a:rPr lang="el-GR" sz="2800" dirty="0" smtClean="0"/>
            </a:br>
            <a:r>
              <a:rPr lang="el-GR" sz="2800" dirty="0" smtClean="0"/>
              <a:t>Μια ομάδα μαθητών παρατηρεί και ερευνά  (διαρροές, σκουπίδια, λάμπες ανοιχτές, κ.λπ.)</a:t>
            </a:r>
            <a:br>
              <a:rPr lang="el-GR" sz="2800" dirty="0" smtClean="0"/>
            </a:br>
            <a:endParaRPr lang="el-GR" sz="28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l-GR" sz="2800" dirty="0" smtClean="0"/>
              <a:t> Σχέδιο δράσης</a:t>
            </a:r>
            <a:br>
              <a:rPr lang="el-GR" sz="2800" dirty="0" smtClean="0"/>
            </a:br>
            <a:r>
              <a:rPr lang="el-GR" sz="2800" dirty="0" smtClean="0"/>
              <a:t>Κατάστρωση σχεδίου δράσης για την αντιμετώπιση των προβλημάτων</a:t>
            </a:r>
          </a:p>
          <a:p>
            <a:pPr eaLnBrk="1" hangingPunct="1">
              <a:lnSpc>
                <a:spcPct val="80000"/>
              </a:lnSpc>
              <a:buFont typeface="Wingdings 2" pitchFamily="18" charset="2"/>
              <a:buNone/>
              <a:defRPr/>
            </a:pPr>
            <a:endParaRPr lang="el-GR" sz="2400" dirty="0" smtClean="0"/>
          </a:p>
        </p:txBody>
      </p:sp>
      <p:pic>
        <p:nvPicPr>
          <p:cNvPr id="4" name="Picture 2" descr="Διεθνές Θεματικό Δίκτυο «Οικολογικά Σχολεία» – Ε.Ε.Π.Φ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0500" y="0"/>
            <a:ext cx="1333500" cy="192405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l-GR" sz="4000" b="1" dirty="0" smtClean="0">
                <a:solidFill>
                  <a:srgbClr val="7B98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ΟΙΚΟΛΟΓΙΚΑ ΣΧΟΛΕΙΑ Ε.Ε.Π.Φ.  Στάδια</a:t>
            </a:r>
          </a:p>
        </p:txBody>
      </p:sp>
      <p:sp>
        <p:nvSpPr>
          <p:cNvPr id="49155" name="Content Placeholder 2"/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l-GR" sz="2400" dirty="0" smtClean="0"/>
              <a:t> </a:t>
            </a:r>
            <a:r>
              <a:rPr lang="el-GR" sz="2800" dirty="0" smtClean="0"/>
              <a:t>Εφαρμογή σχεδίου</a:t>
            </a:r>
            <a:br>
              <a:rPr lang="el-GR" sz="2800" dirty="0" smtClean="0"/>
            </a:br>
            <a:r>
              <a:rPr lang="el-GR" sz="2800" dirty="0" smtClean="0"/>
              <a:t>Η περιβαλλοντική επιτροπή βάζει το σχέδιο σ’ εφαρμογή – τελικός στόχος </a:t>
            </a:r>
            <a:r>
              <a:rPr lang="en-US" sz="2800" dirty="0" smtClean="0"/>
              <a:t>: </a:t>
            </a:r>
            <a:r>
              <a:rPr lang="el-GR" sz="2800" dirty="0" smtClean="0"/>
              <a:t>εμπλοκή όλης της σχολικής κοινότητας</a:t>
            </a:r>
          </a:p>
          <a:p>
            <a:pPr eaLnBrk="1" hangingPunct="1">
              <a:lnSpc>
                <a:spcPct val="80000"/>
              </a:lnSpc>
            </a:pPr>
            <a:r>
              <a:rPr lang="el-GR" sz="3200" dirty="0" smtClean="0"/>
              <a:t> </a:t>
            </a:r>
            <a:r>
              <a:rPr lang="el-GR" sz="2800" dirty="0" smtClean="0"/>
              <a:t>Σύνδεση με το αναλυτικό πρόγραμμα</a:t>
            </a:r>
            <a:br>
              <a:rPr lang="el-GR" sz="2800" dirty="0" smtClean="0"/>
            </a:br>
            <a:endParaRPr lang="el-GR" sz="2800" dirty="0" smtClean="0"/>
          </a:p>
          <a:p>
            <a:pPr eaLnBrk="1" hangingPunct="1">
              <a:lnSpc>
                <a:spcPct val="80000"/>
              </a:lnSpc>
            </a:pPr>
            <a:r>
              <a:rPr lang="el-GR" sz="2800" dirty="0" smtClean="0"/>
              <a:t> Ενημέρωση</a:t>
            </a:r>
            <a:br>
              <a:rPr lang="el-GR" sz="2800" dirty="0" smtClean="0"/>
            </a:br>
            <a:r>
              <a:rPr lang="el-GR" sz="2800" dirty="0" smtClean="0"/>
              <a:t>Η περιβαλλοντική επιτροπή ενημερώνει το σχολείο, τους γονείς, την τοπική κοινωνία.</a:t>
            </a:r>
            <a:br>
              <a:rPr lang="el-GR" sz="2800" dirty="0" smtClean="0"/>
            </a:br>
            <a:endParaRPr lang="el-GR" sz="2800" dirty="0" smtClean="0"/>
          </a:p>
          <a:p>
            <a:pPr eaLnBrk="1" hangingPunct="1">
              <a:lnSpc>
                <a:spcPct val="80000"/>
              </a:lnSpc>
            </a:pPr>
            <a:r>
              <a:rPr lang="el-GR" sz="2800" dirty="0" smtClean="0"/>
              <a:t>  Οικοκώδικας</a:t>
            </a:r>
            <a:br>
              <a:rPr lang="el-GR" sz="2800" dirty="0" smtClean="0"/>
            </a:br>
            <a:r>
              <a:rPr lang="el-GR" sz="2800" dirty="0" smtClean="0"/>
              <a:t>Δημιουργία και τήρηση κανόνων</a:t>
            </a:r>
            <a:r>
              <a:rPr lang="el-GR" sz="3200" dirty="0" smtClean="0"/>
              <a:t> </a:t>
            </a:r>
          </a:p>
        </p:txBody>
      </p:sp>
      <p:pic>
        <p:nvPicPr>
          <p:cNvPr id="4" name="Picture 2" descr="Διεθνές Θεματικό Δίκτυο «Οικολογικά Σχολεία» – Ε.Ε.Π.Φ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0500" y="0"/>
            <a:ext cx="1333500" cy="192405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encrypted-tbn0.gstatic.com/images?q=tbn:ANd9GcTpqeIboq3LoiI1byGLYCbo9PV26ZClAB3YmI9QRA7MU88YJeTy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9648" y="1122624"/>
            <a:ext cx="8509552" cy="5735376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419600" y="4189959"/>
            <a:ext cx="4724400" cy="2668042"/>
          </a:xfrm>
        </p:spPr>
      </p:pic>
      <p:sp>
        <p:nvSpPr>
          <p:cNvPr id="7" name="Rectangle 6"/>
          <p:cNvSpPr/>
          <p:nvPr/>
        </p:nvSpPr>
        <p:spPr>
          <a:xfrm>
            <a:off x="381000" y="0"/>
            <a:ext cx="8534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b="1" dirty="0" smtClean="0">
                <a:solidFill>
                  <a:srgbClr val="7B98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ΕΛΛΗΝΙΚΗ ΕΤΑΙΡΕΙΑ Περιβάλλοντος και Πολιτισμού </a:t>
            </a:r>
            <a:r>
              <a:rPr lang="en-US" sz="2800" b="1" dirty="0" smtClean="0">
                <a:solidFill>
                  <a:srgbClr val="7B98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 http://www.aeiforosxoleio.gr/</a:t>
            </a:r>
            <a:endParaRPr lang="el-GR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1143000"/>
            <a:ext cx="853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Δημοκρατία, βελτίωση του πλαισίου μάθησης, προαγωγή πολιτισμού &amp; τεχνών,  αειφόρο κτίριο, σχολικός κήπος, εξοικονόμηση ενέργειας, διαχείριση νερού-υλικών-απορριμμάτων, υγεία, τοπική-πλανητική κλίμακα</a:t>
            </a:r>
            <a:endParaRPr lang="el-G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22098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6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dirty="0" smtClean="0">
                <a:solidFill>
                  <a:srgbClr val="7B98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600" b="1" dirty="0" smtClean="0">
                <a:solidFill>
                  <a:srgbClr val="7B98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Environmental Education through Enquiry and Technology</a:t>
            </a:r>
            <a:r>
              <a:rPr lang="el-GR" sz="3600" b="1" dirty="0" smtClean="0">
                <a:solidFill>
                  <a:srgbClr val="7B98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000" b="1" dirty="0" smtClean="0">
                <a:solidFill>
                  <a:srgbClr val="7B98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sz="4000" b="1" dirty="0" smtClean="0">
                <a:solidFill>
                  <a:srgbClr val="7B98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l-GR" sz="36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Δίκτυο</a:t>
            </a:r>
            <a:r>
              <a:rPr lang="el-GR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3600" b="1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GreeNET</a:t>
            </a:r>
            <a:r>
              <a:rPr lang="en-US" sz="36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l-GR" sz="36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- Εκπαιδευτήρια Ελληνογερμανική Αγωγή</a:t>
            </a:r>
            <a:r>
              <a:rPr lang="el-GR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/>
            </a:r>
            <a:br>
              <a:rPr lang="el-GR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endParaRPr lang="el-GR" sz="3600" i="1" dirty="0"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0" y="2286000"/>
            <a:ext cx="7772400" cy="42672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Calibri" pitchFamily="34" charset="0"/>
              </a:rPr>
              <a:t>Lifelong learning </a:t>
            </a:r>
            <a:r>
              <a:rPr lang="en-US" sz="2800" b="1" dirty="0" err="1" smtClean="0">
                <a:latin typeface="Calibri" pitchFamily="34" charset="0"/>
              </a:rPr>
              <a:t>programme</a:t>
            </a:r>
            <a:endParaRPr lang="en-US" sz="2800" b="1" dirty="0" smtClean="0">
              <a:latin typeface="Calibri" pitchFamily="34" charset="0"/>
            </a:endParaRPr>
          </a:p>
          <a:p>
            <a:r>
              <a:rPr lang="el-GR" sz="2800" u="sng" dirty="0" smtClean="0">
                <a:latin typeface="Calibri" pitchFamily="34" charset="0"/>
              </a:rPr>
              <a:t>Σύνδεση της περιβαλλοντικής εκπαίδευσης με τις επαγγελματικές επιλογές των μαθητών</a:t>
            </a:r>
          </a:p>
          <a:p>
            <a:r>
              <a:rPr lang="el-GR" sz="2800" dirty="0" smtClean="0">
                <a:latin typeface="Calibri" pitchFamily="34" charset="0"/>
              </a:rPr>
              <a:t>Δημιουργία ενός ψηφιακού αποθετηρίου (από 6 χώρες)</a:t>
            </a:r>
            <a:endParaRPr lang="en-US" sz="2800" dirty="0" smtClean="0">
              <a:latin typeface="Calibri" pitchFamily="34" charset="0"/>
            </a:endParaRPr>
          </a:p>
          <a:p>
            <a:r>
              <a:rPr lang="el-GR" sz="2800" dirty="0" smtClean="0">
                <a:latin typeface="Calibri" pitchFamily="34" charset="0"/>
              </a:rPr>
              <a:t>Συμβολή στη δημιουργία μίας καθολικής προσέγγισης της περιβαλλοντικής εκπαίδευσης σε ευρωπαϊκό επίπεδο</a:t>
            </a:r>
          </a:p>
          <a:p>
            <a:endParaRPr lang="el-GR" dirty="0"/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8305800" cy="1706562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7B98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Environmental Education through Enquiry and Technology</a:t>
            </a:r>
            <a:r>
              <a:rPr lang="el-GR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/>
            </a:r>
            <a:br>
              <a:rPr lang="en-US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l-GR" sz="36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Δίκτυο </a:t>
            </a:r>
            <a:r>
              <a:rPr lang="en-US" sz="3600" b="1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GreeNET</a:t>
            </a:r>
            <a:r>
              <a:rPr lang="el-GR" sz="36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- Εκπαιδευτήρια Ελληνογερμανική Αγωγή</a:t>
            </a:r>
            <a:endParaRPr lang="el-GR" sz="3600" dirty="0"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2438400"/>
            <a:ext cx="8001000" cy="4114800"/>
          </a:xfrm>
        </p:spPr>
        <p:txBody>
          <a:bodyPr>
            <a:noAutofit/>
          </a:bodyPr>
          <a:lstStyle/>
          <a:p>
            <a:r>
              <a:rPr lang="el-GR" dirty="0" smtClean="0">
                <a:latin typeface="+mj-lt"/>
              </a:rPr>
              <a:t>Δημιουργία – ανάπτυξη δικτύου εκπαιδευτικών και σχολικών κοινοτήτων</a:t>
            </a:r>
          </a:p>
          <a:p>
            <a:r>
              <a:rPr lang="el-GR" u="sng" dirty="0" smtClean="0">
                <a:latin typeface="+mj-lt"/>
              </a:rPr>
              <a:t>Διασύνδεση με σχετικά έργα, δίκτυα και πρωτοβουλίες εντός της Ε.Ε.</a:t>
            </a:r>
          </a:p>
          <a:p>
            <a:r>
              <a:rPr lang="el-GR" u="sng" dirty="0" smtClean="0">
                <a:latin typeface="+mj-lt"/>
              </a:rPr>
              <a:t>Πιστοποίηση και αξιοποίηση της διαθέσιμης γνώσης για την κλιματική αλλαγή και το περιβάλλον</a:t>
            </a:r>
            <a:endParaRPr lang="el-GR" u="sng" dirty="0">
              <a:latin typeface="+mj-lt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382000" cy="9906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7B98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Environmental Education through Enquiry and Technology</a:t>
            </a:r>
            <a:r>
              <a:rPr lang="el-GR" sz="3600" b="1" dirty="0" smtClean="0">
                <a:solidFill>
                  <a:srgbClr val="7B98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/>
            </a:r>
            <a:br>
              <a:rPr lang="en-US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l-GR" sz="36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Δίκτυο </a:t>
            </a:r>
            <a:r>
              <a:rPr lang="en-US" sz="3600" b="1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GreeNET</a:t>
            </a:r>
            <a:endParaRPr lang="el-GR" sz="3600" dirty="0"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371600"/>
            <a:ext cx="9144000" cy="50292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l-G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Σύσταση οδηγού για την περιβαλλοντική εκπαίδευση με βάση το ανακαλυπτικό μοντέλο μάθησης</a:t>
            </a:r>
          </a:p>
          <a:p>
            <a:pPr>
              <a:lnSpc>
                <a:spcPct val="150000"/>
              </a:lnSpc>
            </a:pPr>
            <a:r>
              <a:rPr lang="el-GR" sz="28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Ηλεκτρονικός οδηγός σχετικός με τον επαγγελματικό προσανατολισμό, για τα «πράσινα επαγγέλματα»</a:t>
            </a:r>
          </a:p>
          <a:p>
            <a:pPr>
              <a:lnSpc>
                <a:spcPct val="150000"/>
              </a:lnSpc>
            </a:pPr>
            <a:r>
              <a:rPr 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Συμμετέχοντες φορείς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</a:t>
            </a:r>
            <a:r>
              <a:rPr lang="en-US" sz="2800" dirty="0" smtClean="0">
                <a:latin typeface="+mj-lt"/>
              </a:rPr>
              <a:t> </a:t>
            </a:r>
            <a:r>
              <a:rPr lang="el-G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Ελληνογερμανική Αγωγή, Ελληνικό Δίκτυο Έρευνας και Τεχνολογίας, Διεύθυνση Δευτεροβάθμιας Εκπ/σης Β΄Αθήνας Γεωπονικό Πανεπιστήμιο , Αυστρία, Βέλγιο, Γερμανία, Ισπανία</a:t>
            </a:r>
            <a:endParaRPr lang="el-G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 cstate="print"/>
          <a:srcRect l="10000" t="15625" r="19412"/>
          <a:stretch>
            <a:fillRect/>
          </a:stretch>
        </p:blipFill>
        <p:spPr bwMode="auto">
          <a:xfrm>
            <a:off x="0" y="228600"/>
            <a:ext cx="91440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Folder vera\ΓΡΑΦΕΙΟ ΥΠΕΥΘ ΠΕΡΙΒ 2012\2013-2014\GreeNet\photos\photo 1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819400"/>
            <a:ext cx="1905000" cy="255049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7" name="Picture 3" descr="E:\Folder vera\ΓΡΑΦΕΙΟ ΥΠΕΥΘ ΠΕΡΙΒ 2012\2013-2014\GreeNet\photos\photo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4020" y="152400"/>
            <a:ext cx="4469980" cy="333868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8" name="Picture 4" descr="E:\Folder vera\ΓΡΑΦΕΙΟ ΥΠΕΥΘ ΠΕΡΙΒ 2012\2013-2014\GreeNet\photos\photo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3048000"/>
            <a:ext cx="2674996" cy="3581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9" name="Picture 5" descr="E:\Folder vera\ΓΡΑΦΕΙΟ ΥΠΕΥΘ ΠΕΡΙΒ 2012\2013-2014\GreeNet\photos\photo 3 (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67000" y="3124200"/>
            <a:ext cx="2618082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5081094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l-GR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Δημιουργώντας</a:t>
            </a:r>
            <a:r>
              <a:rPr kumimoji="0" lang="el-GR" sz="32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 και φροντίζοντας το σχολικό μας κήπο </a:t>
            </a:r>
            <a:r>
              <a:rPr kumimoji="0" lang="en-US" sz="32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: </a:t>
            </a:r>
            <a:r>
              <a:rPr kumimoji="0" lang="el-GR" sz="3200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από τη θεωρία στην πράξη</a:t>
            </a:r>
            <a:r>
              <a:rPr lang="el-G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”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Μ.Κ.Ο. «Το Κέντρο της Γης»– 30-04-14</a:t>
            </a:r>
          </a:p>
        </p:txBody>
      </p:sp>
      <p:sp>
        <p:nvSpPr>
          <p:cNvPr id="9" name="Rectangle 8"/>
          <p:cNvSpPr/>
          <p:nvPr/>
        </p:nvSpPr>
        <p:spPr>
          <a:xfrm>
            <a:off x="2133600" y="2514600"/>
            <a:ext cx="18610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GreeNET</a:t>
            </a:r>
            <a:endParaRPr lang="el-GR" sz="3600" dirty="0"/>
          </a:p>
        </p:txBody>
      </p:sp>
      <p:pic>
        <p:nvPicPr>
          <p:cNvPr id="2" name="Picture 2" descr="C:\Users\VARVARA\AppData\Local\Temp\ΒΑΡΒ. 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304800"/>
            <a:ext cx="3147324" cy="23622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152400"/>
            <a:ext cx="8534400" cy="9906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l-GR" b="1" dirty="0" smtClean="0">
                <a:solidFill>
                  <a:srgbClr val="7B98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Υποστήριξη</a:t>
            </a:r>
            <a:r>
              <a:rPr lang="en-US" b="1" dirty="0" smtClean="0">
                <a:solidFill>
                  <a:srgbClr val="7B98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l-GR" b="1" dirty="0" smtClean="0">
                <a:solidFill>
                  <a:srgbClr val="7B98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των προγραμμάτων Περιβαλλοντικής Εκπαίδευσης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sz="quarter" idx="4294967295"/>
          </p:nvPr>
        </p:nvSpPr>
        <p:spPr>
          <a:xfrm>
            <a:off x="457200" y="1295400"/>
            <a:ext cx="8229600" cy="4830763"/>
          </a:xfrm>
        </p:spPr>
        <p:txBody>
          <a:bodyPr/>
          <a:lstStyle/>
          <a:p>
            <a:pPr algn="ctr" eaLnBrk="1" hangingPunct="1"/>
            <a:r>
              <a:rPr lang="el-G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</a:rPr>
              <a:t>Το Υπουργείο Παιδείας και Θρησκευμάτων στηρίζει το έργο των εκπαιδευτικών στο σχολείο,</a:t>
            </a:r>
            <a:r>
              <a:rPr lang="el-G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itchFamily="18" charset="-127"/>
              </a:rPr>
              <a:t>μέσω των υπευθύνων Περιβαλλοντικής Εκπαίδευσης και των Κέντρων Περιβαλλοντικής Εκπαίδευσης (ΚΠΕ)</a:t>
            </a:r>
          </a:p>
        </p:txBody>
      </p:sp>
      <p:pic>
        <p:nvPicPr>
          <p:cNvPr id="4" name="Picture 2" descr="16-07-14 Πρόσκληση εκδήλωσης ενδιαφέροντος για θέσεις μελών του Συμβουλίου της Αρχής του Εθνικού Οργανισμού Εξετάσεων (Ε.Ο.Ε.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4686299"/>
            <a:ext cx="3276600" cy="217170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7B98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 Environmental Protection and the World of Work</a:t>
            </a:r>
            <a:r>
              <a:rPr lang="el-GR" sz="3600" b="1" dirty="0" smtClean="0">
                <a:solidFill>
                  <a:srgbClr val="7B98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</a:t>
            </a:r>
            <a:r>
              <a:rPr lang="en-US" sz="3600" b="1" dirty="0" smtClean="0">
                <a:solidFill>
                  <a:srgbClr val="7B98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Summer School</a:t>
            </a:r>
            <a:endParaRPr lang="el-GR" sz="3600" b="1" dirty="0">
              <a:solidFill>
                <a:srgbClr val="7B98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" name="Picture 3" descr="03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676400"/>
            <a:ext cx="3657600" cy="27432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4" descr="031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4267200" y="1600200"/>
            <a:ext cx="3860800" cy="28956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5" descr="038.JPG"/>
          <p:cNvPicPr>
            <a:picLocks noGrp="1" noChangeAspect="1"/>
          </p:cNvPicPr>
          <p:nvPr isPhoto="1"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533400" y="3962400"/>
            <a:ext cx="3556000" cy="2667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6" descr="035.JPG"/>
          <p:cNvPicPr>
            <a:picLocks noGrp="1" noChangeAspect="1"/>
          </p:cNvPicPr>
          <p:nvPr isPhoto="1"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5105400" y="3733800"/>
            <a:ext cx="3810000" cy="28575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solidFill>
                  <a:srgbClr val="7B98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Project Based Learning</a:t>
            </a:r>
            <a:endParaRPr lang="el-GR" sz="4000" b="1" dirty="0">
              <a:solidFill>
                <a:srgbClr val="7B98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 μέθοδος που χρησιμοποιείται για τη σχεδίαση του εκπαιδευτικού σεναρίου είναι η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based learning, 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 οποία είναι συνδεδεμένη με τα καθήκοντα &amp; τις προκλήσεις του πραγματικού κόσμου και γι΄αυτό  παρέχει ισχυρότερα κίνητρα στους μαθητές.</a:t>
            </a:r>
            <a:endPara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b="1" dirty="0" smtClean="0">
                <a:solidFill>
                  <a:srgbClr val="7B98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Στάδια της μεθόδου</a:t>
            </a:r>
            <a:endParaRPr lang="el-GR" sz="4000" b="1" dirty="0">
              <a:solidFill>
                <a:srgbClr val="7B98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l-GR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</a:t>
            </a:r>
            <a:r>
              <a:rPr lang="el-GR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Στάδιο</a:t>
            </a:r>
          </a:p>
          <a:p>
            <a:pPr>
              <a:buFont typeface="Wingdings" pitchFamily="2" charset="2"/>
              <a:buChar char="q"/>
            </a:pPr>
            <a:r>
              <a:rPr lang="el-GR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Ομιλίες και συνεντεύξεις ειδικών </a:t>
            </a:r>
          </a:p>
          <a:p>
            <a:pPr>
              <a:buFont typeface="Wingdings" pitchFamily="2" charset="2"/>
              <a:buChar char="q"/>
            </a:pPr>
            <a:r>
              <a:rPr lang="el-GR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Σημειώσεις</a:t>
            </a:r>
          </a:p>
          <a:p>
            <a:pPr>
              <a:buNone/>
            </a:pPr>
            <a:r>
              <a:rPr lang="el-GR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l-GR" baseline="300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</a:t>
            </a:r>
            <a:r>
              <a:rPr lang="el-GR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Στάδιο</a:t>
            </a:r>
          </a:p>
          <a:p>
            <a:pPr>
              <a:buFont typeface="Wingdings" pitchFamily="2" charset="2"/>
              <a:buChar char="q"/>
            </a:pPr>
            <a:r>
              <a:rPr lang="el-GR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Προσδιορισμός του προβλήματος</a:t>
            </a:r>
          </a:p>
          <a:p>
            <a:pPr>
              <a:buFont typeface="Wingdings" pitchFamily="2" charset="2"/>
              <a:buChar char="q"/>
            </a:pPr>
            <a:r>
              <a:rPr lang="el-GR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Καταιγισμός ιδεών για την εύρεση λύσεων</a:t>
            </a:r>
          </a:p>
          <a:p>
            <a:pPr>
              <a:buFont typeface="Wingdings" pitchFamily="2" charset="2"/>
              <a:buChar char="q"/>
            </a:pPr>
            <a:r>
              <a:rPr lang="el-GR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Συζήτηση και σύνθεση των ιδεών</a:t>
            </a:r>
            <a:endParaRPr lang="el-GR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000" b="1" dirty="0" smtClean="0">
                <a:solidFill>
                  <a:srgbClr val="7B98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Στάδια της μεθόδου</a:t>
            </a:r>
            <a:endParaRPr lang="el-GR" sz="4000" b="1" dirty="0">
              <a:solidFill>
                <a:srgbClr val="7B98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l-GR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Στάδιο</a:t>
            </a:r>
          </a:p>
          <a:p>
            <a:pPr>
              <a:buFont typeface="Wingdings" pitchFamily="2" charset="2"/>
              <a:buChar char="q"/>
            </a:pP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Ανάπτυξη &amp; οριοθέτηση των ιδεών</a:t>
            </a:r>
          </a:p>
          <a:p>
            <a:pPr>
              <a:buFont typeface="Wingdings" pitchFamily="2" charset="2"/>
              <a:buChar char="q"/>
            </a:pP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Παρουσίαση της ιδέας της κάθε ομάδας</a:t>
            </a:r>
          </a:p>
          <a:p>
            <a:pPr>
              <a:buNone/>
            </a:pP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l-GR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Στάδιο</a:t>
            </a:r>
          </a:p>
          <a:p>
            <a:pPr>
              <a:buFont typeface="Wingdings" pitchFamily="2" charset="2"/>
              <a:buChar char="q"/>
            </a:pP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Επεξεργασία της ιδέας</a:t>
            </a:r>
          </a:p>
          <a:p>
            <a:pPr>
              <a:buFont typeface="Wingdings" pitchFamily="2" charset="2"/>
              <a:buChar char="q"/>
            </a:pP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Κάθε ομάδα αναπτύσσει ένα λεπτομερές επιχειρηματικό πλάνο για τον επόμενο χρόνο</a:t>
            </a:r>
          </a:p>
          <a:p>
            <a:pPr>
              <a:buFont typeface="Wingdings" pitchFamily="2" charset="2"/>
              <a:buChar char="q"/>
            </a:pP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Παρουσίαση της ιδέας της κάθε ομάδας, με στόχο την προσέλκυση επενδυτών!</a:t>
            </a:r>
            <a:endPara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705600" y="4495800"/>
            <a:ext cx="2057400" cy="129540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 l="13529" t="15625" r="15883" b="9375"/>
          <a:stretch>
            <a:fillRect/>
          </a:stretch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4" descr="Hom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"/>
            <a:ext cx="2162175" cy="619126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209800" y="0"/>
            <a:ext cx="6934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Supports teachers in creating unique teaching resources, share them within communities of interest and grow in their professional life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 l="14118" t="14583" r="15294"/>
          <a:stretch>
            <a:fillRect/>
          </a:stretch>
        </p:blipFill>
        <p:spPr bwMode="auto">
          <a:xfrm>
            <a:off x="0" y="609600"/>
            <a:ext cx="91440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 descr="Hom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162175" cy="619126"/>
          </a:xfrm>
          <a:prstGeom prst="rect">
            <a:avLst/>
          </a:prstGeom>
          <a:noFill/>
        </p:spPr>
      </p:pic>
      <p:pic>
        <p:nvPicPr>
          <p:cNvPr id="43010" name="Picture 2" descr="Hom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0" y="0"/>
            <a:ext cx="4762500" cy="9525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391400" cy="1143000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7B98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World of Entrepreneurship (</a:t>
            </a:r>
            <a:r>
              <a:rPr lang="el-GR" sz="4000" b="1" dirty="0" smtClean="0">
                <a:solidFill>
                  <a:srgbClr val="7B98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Ο κόσμος της επιχειρηματικότητας)</a:t>
            </a:r>
            <a:endParaRPr lang="el-GR" sz="4000" b="1" dirty="0">
              <a:solidFill>
                <a:srgbClr val="7B98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 l="13529" t="15625" r="15883" b="12500"/>
          <a:stretch>
            <a:fillRect/>
          </a:stretch>
        </p:blipFill>
        <p:spPr bwMode="auto">
          <a:xfrm>
            <a:off x="0" y="1600200"/>
            <a:ext cx="9144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Hom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0" y="1350116"/>
            <a:ext cx="1704975" cy="488209"/>
          </a:xfrm>
          <a:prstGeom prst="rect">
            <a:avLst/>
          </a:prstGeom>
          <a:noFill/>
        </p:spPr>
      </p:pic>
      <p:pic>
        <p:nvPicPr>
          <p:cNvPr id="6" name="Picture 2" descr="Hom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1874520"/>
            <a:ext cx="2743200" cy="5715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 l="13530" t="16667" r="15294"/>
          <a:stretch>
            <a:fillRect/>
          </a:stretch>
        </p:blipFill>
        <p:spPr bwMode="auto">
          <a:xfrm>
            <a:off x="0" y="762000"/>
            <a:ext cx="92202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Hom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162175" cy="619126"/>
          </a:xfrm>
          <a:prstGeom prst="rect">
            <a:avLst/>
          </a:prstGeom>
          <a:noFill/>
        </p:spPr>
      </p:pic>
      <p:pic>
        <p:nvPicPr>
          <p:cNvPr id="6" name="Picture 2" descr="Hom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0" y="0"/>
            <a:ext cx="4038600" cy="80772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332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DSCN3323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3657600" y="2057400"/>
            <a:ext cx="1905000" cy="14287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152400" y="403860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AGRO Web National educational competition – and the winner is…</a:t>
            </a:r>
            <a:endParaRPr lang="el-G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 t="15625" r="32353" b="3125"/>
          <a:stretch>
            <a:fillRect/>
          </a:stretch>
        </p:blipFill>
        <p:spPr bwMode="auto">
          <a:xfrm>
            <a:off x="228600" y="914400"/>
            <a:ext cx="8763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609600" y="0"/>
            <a:ext cx="800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rgbClr val="7B98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Διδακτικά μοντέλα – εργαλεία μάθησης για την προώθηση της επιχειρηματικότητας στη Δ.Ε.</a:t>
            </a:r>
            <a:endParaRPr lang="el-GR" sz="2800" b="1" dirty="0">
              <a:solidFill>
                <a:srgbClr val="7B98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smtClean="0">
                <a:solidFill>
                  <a:srgbClr val="7B98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Θεματικά Δίκτυα</a:t>
            </a:r>
            <a:endParaRPr lang="el-GR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 t="14584" r="32353" b="3125"/>
          <a:stretch>
            <a:fillRect/>
          </a:stretch>
        </p:blipFill>
        <p:spPr bwMode="auto">
          <a:xfrm>
            <a:off x="228600" y="838200"/>
            <a:ext cx="87630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85800" y="1"/>
            <a:ext cx="7315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b="1" dirty="0" smtClean="0">
                <a:solidFill>
                  <a:srgbClr val="7B98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Διδακτικά μοντέλα – εργαλεία μάθησης για την προώθηση της επιχειρηματικότητας στη Δ.Ε.</a:t>
            </a:r>
            <a:endParaRPr lang="el-GR" sz="2800" b="1" dirty="0">
              <a:solidFill>
                <a:srgbClr val="7B98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ΚΠΕ Δραπετσώνας </a:t>
            </a:r>
            <a:endParaRPr lang="en-US" sz="3200" b="1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  <a:p>
            <a:pPr algn="ctr"/>
            <a:r>
              <a:rPr lang="el-GR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«Σχολικοί - Αστικοί κήποι: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l-GR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Γιατί και πώς»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3400961"/>
            <a:ext cx="9144000" cy="1323439"/>
          </a:xfrm>
          <a:prstGeom prst="rect">
            <a:avLst/>
          </a:prstGeom>
        </p:spPr>
        <p:style>
          <a:lnRef idx="1">
            <a:schemeClr val="accent3"/>
          </a:lnRef>
          <a:fillRef idx="1002">
            <a:schemeClr val="lt2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l-GR" sz="32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ΚΠΕ Έδεσσας-Γιαννιτσών  </a:t>
            </a:r>
          </a:p>
          <a:p>
            <a:pPr algn="ctr"/>
            <a:r>
              <a:rPr lang="el-GR" sz="2400" b="1" u="sng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Διαδικτυακή Κοινότητα Πρακτικής </a:t>
            </a:r>
            <a:r>
              <a:rPr lang="el-GR" sz="24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«Σχολικοί Κηπουροί» 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en-US" sz="2000" b="1" i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http://blogs.sch.gr/schoolgardens/</a:t>
            </a:r>
            <a:endParaRPr lang="el-GR" sz="20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76200" y="4953000"/>
            <a:ext cx="3962400" cy="685800"/>
          </a:xfrm>
          <a:prstGeom prst="rightArrow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hlinkClick r:id="rId3"/>
              </a:rPr>
              <a:t>http://blogs.sch.gr/grperekvath 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038600" y="5029200"/>
            <a:ext cx="4953000" cy="489857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Κατηγορία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4" tooltip="Προβολή όλων των άρθρων της κατηγορίας Δίκτυα Κ.Π.Ε. - Μ.Κ.Ο. - Διευθύνσεων Εκπαίδευσης"/>
              </a:rPr>
              <a:t>Δίκτυα Κ.Π.Ε. - Μ.Κ.Ο. - Διευθύνσεων Εκπαίδευσης</a:t>
            </a:r>
            <a:endPara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76200" y="1981200"/>
            <a:ext cx="3962400" cy="838200"/>
          </a:xfrm>
          <a:prstGeom prst="rightArrow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hlinkClick r:id="rId3"/>
              </a:rPr>
              <a:t>http://blogs.sch.gr/grperekvath </a:t>
            </a:r>
            <a:endParaRPr lang="el-GR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114800" y="2144486"/>
            <a:ext cx="2590800" cy="598714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Κατηγορία 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 tooltip="Προβολή όλων των άρθρων της κατηγορίας Εκπαιδευτικό υλικό"/>
              </a:rPr>
              <a:t>Εκπαιδευτικό υλικό</a:t>
            </a:r>
            <a:r>
              <a:rPr lang="el-G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logo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990600"/>
            <a:ext cx="3276600" cy="857251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05600" y="1066800"/>
            <a:ext cx="24384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 descr="http://kpe-edess.pel.sch.gr/images/eikones/logo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3429000"/>
            <a:ext cx="1743075" cy="9144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encrypted-tbn2.gstatic.com/images?q=tbn:ANd9GcTFdnigUhHiOSJowywl9wbtpLDLD7aWVMDuXJz2gVloc_6-dN25_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487368"/>
            <a:ext cx="8151352" cy="591980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981200" y="2284274"/>
            <a:ext cx="5334000" cy="175432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Ευχαριστώ για την προσοχή σας!</a:t>
            </a:r>
            <a:endParaRPr lang="el-GR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smtClean="0">
                <a:solidFill>
                  <a:srgbClr val="7B98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Θεματικά Δίκτυα</a:t>
            </a:r>
            <a:endParaRPr lang="el-GR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6" name="Picture 2" descr="https://encrypted-tbn0.gstatic.com/images?q=tbn:ANd9GcRxfnZv-ScrRl-ZAbGuvjDfXH1nagl2tNy5fTa2ab7gcgagrNq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55778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228600"/>
            <a:ext cx="2895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 </a:t>
            </a:r>
            <a:r>
              <a:rPr lang="el-G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Θεματικά Δίκτυα που έχουν σχέση με τους σχολικούς κήπους</a:t>
            </a:r>
            <a:endParaRPr lang="el-G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>
            <a:noAutofit/>
          </a:bodyPr>
          <a:lstStyle/>
          <a:p>
            <a:r>
              <a:rPr lang="el-GR" sz="4000" b="1" dirty="0" smtClean="0">
                <a:solidFill>
                  <a:srgbClr val="7B98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Κέντρο Περιβαλλοντικής Εκπαίδευσης Λαυρίου</a:t>
            </a:r>
            <a:r>
              <a:rPr lang="el-G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http://kpe-lavriou.att.sch.gr </a:t>
            </a:r>
            <a:br>
              <a:rPr lang="en-US" sz="36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dirty="0" smtClean="0"/>
              <a:t>(</a:t>
            </a:r>
            <a:r>
              <a:rPr lang="el-GR" sz="2400" dirty="0" smtClean="0"/>
              <a:t>Στεγάζεται στο Τεχνολογικό Πολιτιστικό Πάρκο Λαυρίου</a:t>
            </a:r>
            <a:r>
              <a:rPr lang="en-US" sz="2400" dirty="0" smtClean="0"/>
              <a:t>) </a:t>
            </a:r>
            <a:endParaRPr lang="el-GR" sz="2400" dirty="0"/>
          </a:p>
        </p:txBody>
      </p:sp>
      <p:pic>
        <p:nvPicPr>
          <p:cNvPr id="1028" name="Picture 4" descr="Συμβολική εικόνα δικτύου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0348" y="2209800"/>
            <a:ext cx="6033652" cy="39624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85800" y="1524000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dirty="0" smtClean="0"/>
              <a:t>Εθνικό Δίκτυο</a:t>
            </a:r>
            <a:r>
              <a:rPr lang="en-US" sz="3200" dirty="0" smtClean="0"/>
              <a:t> : </a:t>
            </a:r>
            <a:r>
              <a:rPr lang="el-GR" sz="3200" u="sng" dirty="0" smtClean="0"/>
              <a:t>Το σποράκι, πηγή ζωής</a:t>
            </a:r>
            <a:endParaRPr lang="el-GR" sz="3200" u="sng" dirty="0"/>
          </a:p>
        </p:txBody>
      </p:sp>
      <p:pic>
        <p:nvPicPr>
          <p:cNvPr id="27650" name="Picture 2" descr="http://www.ltp.ntua.gr/media/lavrio_media_files/photogallery/a_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38600"/>
            <a:ext cx="2971800" cy="2228850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0" y="6334780"/>
            <a:ext cx="36865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http://www.ltp.ntua.gr</a:t>
            </a:r>
            <a:endParaRPr lang="el-G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kpekrestenon.gr/images/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28600"/>
            <a:ext cx="1890654" cy="14478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819400" y="0"/>
            <a:ext cx="63246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b="1" dirty="0" smtClean="0">
                <a:solidFill>
                  <a:srgbClr val="7B98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Κέντρο Περιβαλλοντικής Εκπαίδευσης Κρεστένων</a:t>
            </a:r>
          </a:p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http://kpekrestenon.gr</a:t>
            </a:r>
            <a:endParaRPr lang="el-GR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l-G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1371600"/>
            <a:ext cx="8915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ΕΘΝΙΚΟ ΔΙΚΤΥΟ</a:t>
            </a:r>
            <a:endParaRPr lang="en-US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l-GR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Τα τοπικά προϊόντα σε μια κοινωνία αειφορίας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4038600"/>
            <a:ext cx="891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Arial" pitchFamily="34" charset="0"/>
              <a:buChar char="•"/>
            </a:pPr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152400" y="2514600"/>
            <a:ext cx="89154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l-G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διεύρυνση και ενδυνάμωση των απαραίτητων γνώσεων, δεξιοτήτων και αξιών των μελών εκπαιδευτικών ομάδων </a:t>
            </a:r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buFont typeface="Arial" pitchFamily="34" charset="0"/>
              <a:buChar char="•"/>
            </a:pPr>
            <a:r>
              <a:rPr lang="el-G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για την </a:t>
            </a:r>
            <a:r>
              <a:rPr lang="el-G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προώθηση και ανάπτυξη της παραγωγής και κατανάλωσης, μέσω αειφορικών πρακτικών, των τοπικών προϊόντων</a:t>
            </a:r>
            <a:r>
              <a:rPr lang="el-GR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endParaRPr lang="en-US" sz="28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buFont typeface="Arial" pitchFamily="34" charset="0"/>
              <a:buChar char="•"/>
            </a:pPr>
            <a:r>
              <a:rPr lang="el-G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Η ανάδειξη του ρόλου τους στην αειφορία των τοπικών κοινωνιών, στη βελτίωση της ποιότητας ζωής των μελών τους καθώς και στη μείωση του οικολογικού και ενεργειακού αποτυπώματος.</a:t>
            </a:r>
            <a:endParaRPr lang="el-G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el-GR" b="1" dirty="0" smtClean="0">
                <a:solidFill>
                  <a:srgbClr val="7B98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ΚέντροΠεριβαλλοντικήςΕκπαίδευσης Καστοριάς</a:t>
            </a:r>
            <a:r>
              <a:rPr lang="el-G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l-G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l-G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http://kpe-kastor.kas.sch.gr/</a:t>
            </a:r>
            <a:endParaRPr lang="el-GR" sz="3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9154" name="Picture 2" descr="http://kpe-kastor.kas.sch.gr/biodiversity_net/images/title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1438" y="2209800"/>
            <a:ext cx="5434762" cy="46482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167640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/>
              <a:t>ΕΘΝΙΚΟ ΔΙΚΤΥΟ </a:t>
            </a:r>
            <a:r>
              <a:rPr lang="en-US" sz="2800" b="1" dirty="0" smtClean="0"/>
              <a:t>: </a:t>
            </a:r>
            <a:r>
              <a:rPr lang="el-GR" sz="2400" b="1" dirty="0" smtClean="0">
                <a:hlinkClick r:id="rId3"/>
              </a:rPr>
              <a:t>"ΒΙΟΠΟΙΚΙΛΟΤΗΤΑ - ΤΟ ΕΡΓΑΣΤΗΡΙ ΤΗΣ ΖΩΗΣ"</a:t>
            </a:r>
            <a:r>
              <a:rPr lang="el-GR" sz="2400" b="1" dirty="0" smtClean="0"/>
              <a:t> </a:t>
            </a:r>
            <a:r>
              <a:rPr lang="el-GR" sz="3200" b="1" dirty="0" smtClean="0"/>
              <a:t/>
            </a:r>
            <a:br>
              <a:rPr lang="el-GR" sz="3200" b="1" dirty="0" smtClean="0"/>
            </a:br>
            <a:endParaRPr lang="el-GR" sz="3200" u="sng" dirty="0"/>
          </a:p>
        </p:txBody>
      </p:sp>
      <p:pic>
        <p:nvPicPr>
          <p:cNvPr id="27650" name="Picture 2" descr="http://kpe-kastor.kas.sch.gr/logo_kpe_bg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048000"/>
            <a:ext cx="3124200" cy="14478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118" t="19791" r="25294" b="4167"/>
          <a:stretch>
            <a:fillRect/>
          </a:stretch>
        </p:blipFill>
        <p:spPr bwMode="auto">
          <a:xfrm>
            <a:off x="0" y="1295400"/>
            <a:ext cx="91440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81000" y="152400"/>
            <a:ext cx="8534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>
                <a:solidFill>
                  <a:srgbClr val="7B98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ΤΟΠΙΚΟ ΔΙΚΤΥΟ "Ο ΣΧΟΛΙΚΟΣ ΚΗΠΟΣ ΤΩΝ ΧΡΩΜΑΤΩΝ ΚΑΙ ΤΩΝ ΑΡΩΜΑΤΩΝ" ΤΗΣ Δ/ΝΣΗΣ Π.Ε. Γ΄ ΑΘΗΝΑΣ</a:t>
            </a: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721</Words>
  <Application>Microsoft Office PowerPoint</Application>
  <PresentationFormat>On-screen Show (4:3)</PresentationFormat>
  <Paragraphs>98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Σεμινάριο Τμήματος Περιβαλλοντικής Εκπαίδευσης Δ.Δ.Ε. Β΄Αθήνας Σάββατο 29-11-14 1ο ΕΠΑ.Λ. Αμαρουσίου </vt:lpstr>
      <vt:lpstr>Υποστήριξη των προγραμμάτων Περιβαλλοντικής Εκπαίδευσης</vt:lpstr>
      <vt:lpstr>Θεματικά Δίκτυα</vt:lpstr>
      <vt:lpstr>Θεματικά Δίκτυα</vt:lpstr>
      <vt:lpstr>Slide 5</vt:lpstr>
      <vt:lpstr>Κέντρο Περιβαλλοντικής Εκπαίδευσης Λαυρίου http://kpe-lavriou.att.sch.gr  (Στεγάζεται στο Τεχνολογικό Πολιτιστικό Πάρκο Λαυρίου) </vt:lpstr>
      <vt:lpstr>Slide 7</vt:lpstr>
      <vt:lpstr>ΚέντροΠεριβαλλοντικήςΕκπαίδευσης Καστοριάς  http://kpe-kastor.kas.sch.gr/</vt:lpstr>
      <vt:lpstr>Slide 9</vt:lpstr>
      <vt:lpstr>Slide 10</vt:lpstr>
      <vt:lpstr>Slide 11</vt:lpstr>
      <vt:lpstr>ΟΙΚΟΛΟΓΙΚΑ ΣΧΟΛΕΙΑ Ε.Ε.Π.Φ.  Στάδια</vt:lpstr>
      <vt:lpstr>ΟΙΚΟΛΟΓΙΚΑ ΣΧΟΛΕΙΑ Ε.Ε.Π.Φ.  Στάδια</vt:lpstr>
      <vt:lpstr>Slide 14</vt:lpstr>
      <vt:lpstr>  Environmental Education through Enquiry and Technology  Δίκτυο GreeNET  - Εκπαιδευτήρια Ελληνογερμανική Αγωγή </vt:lpstr>
      <vt:lpstr>Environmental Education through Enquiry and Technology   Δίκτυο GreeNET - Εκπαιδευτήρια Ελληνογερμανική Αγωγή</vt:lpstr>
      <vt:lpstr>Environmental Education through Enquiry and Technology   Δίκτυο GreeNET</vt:lpstr>
      <vt:lpstr>Slide 18</vt:lpstr>
      <vt:lpstr>Slide 19</vt:lpstr>
      <vt:lpstr>The Environmental Protection and the World of Work- Summer School</vt:lpstr>
      <vt:lpstr>Project Based Learning</vt:lpstr>
      <vt:lpstr>Στάδια της μεθόδου</vt:lpstr>
      <vt:lpstr>Στάδια της μεθόδου</vt:lpstr>
      <vt:lpstr>Slide 24</vt:lpstr>
      <vt:lpstr>Slide 25</vt:lpstr>
      <vt:lpstr>World of Entrepreneurship (Ο κόσμος της επιχειρηματικότητας)</vt:lpstr>
      <vt:lpstr>Slide 27</vt:lpstr>
      <vt:lpstr>Slide 28</vt:lpstr>
      <vt:lpstr>Slide 29</vt:lpstr>
      <vt:lpstr>Slide 30</vt:lpstr>
      <vt:lpstr>Slide 31</vt:lpstr>
      <vt:lpstr>Slide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Σεμινάριο Τμήματος Περιβαλλοντικής Εκπαίδευσης Δ.Δ.Ε. Β΄Αθήνας Σάββατο 29-11-14 1ο ΕΠΑ.Λ. Αμαρουσίου</dc:title>
  <dc:creator>VARVARA</dc:creator>
  <cp:lastModifiedBy>VARVARA</cp:lastModifiedBy>
  <cp:revision>94</cp:revision>
  <dcterms:created xsi:type="dcterms:W3CDTF">2006-08-16T00:00:00Z</dcterms:created>
  <dcterms:modified xsi:type="dcterms:W3CDTF">2014-11-28T21:33:12Z</dcterms:modified>
</cp:coreProperties>
</file>