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801F"/>
    <a:srgbClr val="B61AA3"/>
    <a:srgbClr val="780C51"/>
    <a:srgbClr val="4A56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4660"/>
  </p:normalViewPr>
  <p:slideViewPr>
    <p:cSldViewPr snapToGrid="0">
      <p:cViewPr varScale="1">
        <p:scale>
          <a:sx n="97" d="100"/>
          <a:sy n="97" d="100"/>
        </p:scale>
        <p:origin x="52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normAutofit/>
          </a:bodyPr>
          <a:lstStyle>
            <a:lvl1pPr algn="ctr" defTabSz="914400" rtl="0" eaLnBrk="1" latinLnBrk="0" hangingPunct="1">
              <a:lnSpc>
                <a:spcPct val="90000"/>
              </a:lnSpc>
              <a:spcBef>
                <a:spcPct val="0"/>
              </a:spcBef>
              <a:buNone/>
              <a:defRPr lang="en-US" sz="5400" kern="1200" dirty="0">
                <a:solidFill>
                  <a:schemeClr val="accent1">
                    <a:lumMod val="50000"/>
                  </a:schemeClr>
                </a:solidFill>
                <a:latin typeface="+mn-lt"/>
                <a:ea typeface="+mj-ea"/>
                <a:cs typeface="+mj-cs"/>
              </a:defRPr>
            </a:lvl1pPr>
          </a:lstStyle>
          <a:p>
            <a:r>
              <a:rPr lang="el-GR" dirty="0"/>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defTabSz="914400" rtl="0" eaLnBrk="1" latinLnBrk="0" hangingPunct="1">
              <a:lnSpc>
                <a:spcPct val="90000"/>
              </a:lnSpc>
              <a:spcBef>
                <a:spcPts val="1000"/>
              </a:spcBef>
              <a:buFont typeface="Arial" panose="020B0604020202020204" pitchFamily="34" charset="0"/>
              <a:buNone/>
              <a:defRPr lang="en-US" sz="3200" kern="1200" dirty="0">
                <a:solidFill>
                  <a:schemeClr val="accent1">
                    <a:lumMod val="50000"/>
                  </a:schemeClr>
                </a:solidFill>
                <a:latin typeface="+mn-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dirty="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AD55AF6B-AE33-4C55-A8B6-215AFF4A68D3}" type="datetimeFigureOut">
              <a:rPr lang="en-US" smtClean="0"/>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E56C8-6A23-44E0-A0C8-80751EDCD351}" type="slidenum">
              <a:rPr lang="en-US" smtClean="0"/>
              <a:t>‹#›</a:t>
            </a:fld>
            <a:endParaRPr lang="en-US"/>
          </a:p>
        </p:txBody>
      </p:sp>
      <p:pic>
        <p:nvPicPr>
          <p:cNvPr id="8" name="Εικόνα 7" descr="Εικόνα που περιέχει υπογραφή, πιάτο&#10;&#10;Περιγραφή που δημιουργήθηκε αυτόματα">
            <a:extLst>
              <a:ext uri="{FF2B5EF4-FFF2-40B4-BE49-F238E27FC236}">
                <a16:creationId xmlns:a16="http://schemas.microsoft.com/office/drawing/2014/main" xmlns="" id="{69BF5BA2-7368-4F90-B2C7-1A6E5A2121C3}"/>
              </a:ext>
            </a:extLst>
          </p:cNvPr>
          <p:cNvPicPr>
            <a:picLocks noChangeAspect="1"/>
          </p:cNvPicPr>
          <p:nvPr userDrawn="1"/>
        </p:nvPicPr>
        <p:blipFill>
          <a:blip r:embed="rId2">
            <a:alphaModFix amt="60000"/>
            <a:extLst>
              <a:ext uri="{28A0092B-C50C-407E-A947-70E740481C1C}">
                <a14:useLocalDpi xmlns:a14="http://schemas.microsoft.com/office/drawing/2010/main" val="0"/>
              </a:ext>
            </a:extLst>
          </a:blip>
          <a:stretch>
            <a:fillRect/>
          </a:stretch>
        </p:blipFill>
        <p:spPr>
          <a:xfrm>
            <a:off x="581890" y="3964127"/>
            <a:ext cx="7606145" cy="2852305"/>
          </a:xfrm>
          <a:prstGeom prst="rect">
            <a:avLst/>
          </a:prstGeom>
        </p:spPr>
      </p:pic>
      <p:pic>
        <p:nvPicPr>
          <p:cNvPr id="10" name="Εικόνα 9" descr="Εικόνα που περιέχει υπογραφή, δωμάτιο&#10;&#10;Περιγραφή που δημιουργήθηκε αυτόματα">
            <a:extLst>
              <a:ext uri="{FF2B5EF4-FFF2-40B4-BE49-F238E27FC236}">
                <a16:creationId xmlns:a16="http://schemas.microsoft.com/office/drawing/2014/main" xmlns="" id="{F405D121-AABD-4E0C-9E4F-06A0A8F5A215}"/>
              </a:ext>
            </a:extLst>
          </p:cNvPr>
          <p:cNvPicPr>
            <a:picLocks noChangeAspect="1"/>
          </p:cNvPicPr>
          <p:nvPr userDrawn="1"/>
        </p:nvPicPr>
        <p:blipFill>
          <a:blip r:embed="rId3">
            <a:alphaModFix amt="60000"/>
            <a:extLst>
              <a:ext uri="{28A0092B-C50C-407E-A947-70E740481C1C}">
                <a14:useLocalDpi xmlns:a14="http://schemas.microsoft.com/office/drawing/2010/main" val="0"/>
              </a:ext>
            </a:extLst>
          </a:blip>
          <a:stretch>
            <a:fillRect/>
          </a:stretch>
        </p:blipFill>
        <p:spPr>
          <a:xfrm>
            <a:off x="0" y="0"/>
            <a:ext cx="2368301" cy="2560325"/>
          </a:xfrm>
          <a:prstGeom prst="rect">
            <a:avLst/>
          </a:prstGeom>
        </p:spPr>
      </p:pic>
    </p:spTree>
    <p:extLst>
      <p:ext uri="{BB962C8B-B14F-4D97-AF65-F5344CB8AC3E}">
        <p14:creationId xmlns:p14="http://schemas.microsoft.com/office/powerpoint/2010/main" val="2175300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D55AF6B-AE33-4C55-A8B6-215AFF4A68D3}" type="datetimeFigureOut">
              <a:rPr lang="en-US" smtClean="0"/>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312331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D55AF6B-AE33-4C55-A8B6-215AFF4A68D3}" type="datetimeFigureOut">
              <a:rPr lang="en-US" smtClean="0"/>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2416712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tx2">
                    <a:lumMod val="75000"/>
                  </a:schemeClr>
                </a:solidFill>
              </a:defRPr>
            </a:lvl1pPr>
          </a:lstStyle>
          <a:p>
            <a:r>
              <a:rPr lang="el-GR" dirty="0"/>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lvl1pPr>
              <a:defRPr baseline="0">
                <a:solidFill>
                  <a:srgbClr val="4A566C"/>
                </a:solidFill>
              </a:defRPr>
            </a:lvl1pPr>
            <a:lvl2pPr>
              <a:defRPr baseline="0">
                <a:solidFill>
                  <a:srgbClr val="4A566C"/>
                </a:solidFill>
              </a:defRPr>
            </a:lvl2pPr>
            <a:lvl3pPr>
              <a:defRPr baseline="0">
                <a:solidFill>
                  <a:srgbClr val="4A566C"/>
                </a:solidFill>
              </a:defRPr>
            </a:lvl3pPr>
            <a:lvl4pPr>
              <a:defRPr baseline="0">
                <a:solidFill>
                  <a:srgbClr val="4A566C"/>
                </a:solidFill>
              </a:defRPr>
            </a:lvl4pPr>
            <a:lvl5pPr>
              <a:defRPr baseline="0">
                <a:solidFill>
                  <a:srgbClr val="4A566C"/>
                </a:solidFill>
              </a:defRPr>
            </a:lvl5pPr>
          </a:lstStyle>
          <a:p>
            <a:pPr lvl="0"/>
            <a:r>
              <a:rPr lang="el-GR" dirty="0"/>
              <a:t>Στυλ κειμένου υποδείγματος</a:t>
            </a:r>
          </a:p>
          <a:p>
            <a:pPr lvl="1"/>
            <a:r>
              <a:rPr lang="el-GR" dirty="0"/>
              <a:t>Δεύτερο επίπεδο</a:t>
            </a:r>
          </a:p>
          <a:p>
            <a:pPr lvl="2"/>
            <a:r>
              <a:rPr lang="el-GR" dirty="0"/>
              <a:t>Τρίτο επίπεδο</a:t>
            </a:r>
          </a:p>
          <a:p>
            <a:pPr lvl="3"/>
            <a:r>
              <a:rPr lang="el-GR" dirty="0"/>
              <a:t>Τέταρτο επίπεδο</a:t>
            </a:r>
          </a:p>
          <a:p>
            <a:pPr lvl="4"/>
            <a:r>
              <a:rPr lang="el-GR" dirty="0"/>
              <a:t>Πέμπτο επίπεδο</a:t>
            </a:r>
            <a:endParaRPr lang="en-US" dirty="0"/>
          </a:p>
        </p:txBody>
      </p:sp>
      <p:sp>
        <p:nvSpPr>
          <p:cNvPr id="4" name="Date Placeholder 3"/>
          <p:cNvSpPr>
            <a:spLocks noGrp="1"/>
          </p:cNvSpPr>
          <p:nvPr>
            <p:ph type="dt" sz="half" idx="10"/>
          </p:nvPr>
        </p:nvSpPr>
        <p:spPr/>
        <p:txBody>
          <a:bodyPr/>
          <a:lstStyle/>
          <a:p>
            <a:fld id="{AD55AF6B-AE33-4C55-A8B6-215AFF4A68D3}" type="datetimeFigureOut">
              <a:rPr lang="en-US" smtClean="0"/>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E56C8-6A23-44E0-A0C8-80751EDCD351}" type="slidenum">
              <a:rPr lang="en-US" smtClean="0"/>
              <a:t>‹#›</a:t>
            </a:fld>
            <a:endParaRPr lang="en-US"/>
          </a:p>
        </p:txBody>
      </p:sp>
      <p:pic>
        <p:nvPicPr>
          <p:cNvPr id="8" name="Εικόνα 7" descr="Εικόνα που περιέχει υπογραφή, πιάτο&#10;&#10;Περιγραφή που δημιουργήθηκε αυτόματα">
            <a:extLst>
              <a:ext uri="{FF2B5EF4-FFF2-40B4-BE49-F238E27FC236}">
                <a16:creationId xmlns:a16="http://schemas.microsoft.com/office/drawing/2014/main" xmlns="" id="{337F4B71-3656-4A7C-9CE0-F35AB76DDF03}"/>
              </a:ext>
            </a:extLst>
          </p:cNvPr>
          <p:cNvPicPr>
            <a:picLocks noChangeAspect="1"/>
          </p:cNvPicPr>
          <p:nvPr userDrawn="1"/>
        </p:nvPicPr>
        <p:blipFill>
          <a:blip r:embed="rId2">
            <a:alphaModFix amt="60000"/>
            <a:extLst>
              <a:ext uri="{28A0092B-C50C-407E-A947-70E740481C1C}">
                <a14:useLocalDpi xmlns:a14="http://schemas.microsoft.com/office/drawing/2010/main" val="0"/>
              </a:ext>
            </a:extLst>
          </a:blip>
          <a:stretch>
            <a:fillRect/>
          </a:stretch>
        </p:blipFill>
        <p:spPr>
          <a:xfrm>
            <a:off x="1096166" y="4186422"/>
            <a:ext cx="6828634" cy="2560738"/>
          </a:xfrm>
          <a:prstGeom prst="rect">
            <a:avLst/>
          </a:prstGeom>
        </p:spPr>
      </p:pic>
      <p:pic>
        <p:nvPicPr>
          <p:cNvPr id="10" name="Εικόνα 9" descr="Εικόνα που περιέχει υπογραφή, δωμάτιο&#10;&#10;Περιγραφή που δημιουργήθηκε αυτόματα">
            <a:extLst>
              <a:ext uri="{FF2B5EF4-FFF2-40B4-BE49-F238E27FC236}">
                <a16:creationId xmlns:a16="http://schemas.microsoft.com/office/drawing/2014/main" xmlns="" id="{BE650E15-483A-4F93-A51E-661701DF1E0E}"/>
              </a:ext>
            </a:extLst>
          </p:cNvPr>
          <p:cNvPicPr>
            <a:picLocks noChangeAspect="1"/>
          </p:cNvPicPr>
          <p:nvPr userDrawn="1"/>
        </p:nvPicPr>
        <p:blipFill>
          <a:blip r:embed="rId3">
            <a:alphaModFix amt="60000"/>
            <a:extLst>
              <a:ext uri="{28A0092B-C50C-407E-A947-70E740481C1C}">
                <a14:useLocalDpi xmlns:a14="http://schemas.microsoft.com/office/drawing/2010/main" val="0"/>
              </a:ext>
            </a:extLst>
          </a:blip>
          <a:stretch>
            <a:fillRect/>
          </a:stretch>
        </p:blipFill>
        <p:spPr>
          <a:xfrm>
            <a:off x="0" y="0"/>
            <a:ext cx="2368301" cy="2560325"/>
          </a:xfrm>
          <a:prstGeom prst="rect">
            <a:avLst/>
          </a:prstGeom>
        </p:spPr>
      </p:pic>
    </p:spTree>
    <p:extLst>
      <p:ext uri="{BB962C8B-B14F-4D97-AF65-F5344CB8AC3E}">
        <p14:creationId xmlns:p14="http://schemas.microsoft.com/office/powerpoint/2010/main" val="401081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D55AF6B-AE33-4C55-A8B6-215AFF4A68D3}" type="datetimeFigureOut">
              <a:rPr lang="en-US" smtClean="0"/>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2930389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AD55AF6B-AE33-4C55-A8B6-215AFF4A68D3}" type="datetimeFigureOut">
              <a:rPr lang="en-US" smtClean="0"/>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4026746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29842" y="2505075"/>
            <a:ext cx="3868340"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4629150" y="2505075"/>
            <a:ext cx="3887391"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AD55AF6B-AE33-4C55-A8B6-215AFF4A68D3}" type="datetimeFigureOut">
              <a:rPr lang="en-US" smtClean="0"/>
              <a:t>7/8/2020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1308571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AD55AF6B-AE33-4C55-A8B6-215AFF4A68D3}" type="datetimeFigureOut">
              <a:rPr lang="en-US" smtClean="0"/>
              <a:t>7/8/2020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625535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5AF6B-AE33-4C55-A8B6-215AFF4A68D3}" type="datetimeFigureOut">
              <a:rPr lang="en-US" smtClean="0"/>
              <a:t>7/8/2020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2091140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AD55AF6B-AE33-4C55-A8B6-215AFF4A68D3}" type="datetimeFigureOut">
              <a:rPr lang="en-US" smtClean="0"/>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2011684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AD55AF6B-AE33-4C55-A8B6-215AFF4A68D3}" type="datetimeFigureOut">
              <a:rPr lang="en-US" smtClean="0"/>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2413141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55AF6B-AE33-4C55-A8B6-215AFF4A68D3}" type="datetimeFigureOut">
              <a:rPr lang="en-US" smtClean="0"/>
              <a:t>7/8/2020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56C8-6A23-44E0-A0C8-80751EDCD351}" type="slidenum">
              <a:rPr lang="en-US" smtClean="0"/>
              <a:t>‹#›</a:t>
            </a:fld>
            <a:endParaRPr lang="en-US"/>
          </a:p>
        </p:txBody>
      </p:sp>
    </p:spTree>
    <p:extLst>
      <p:ext uri="{BB962C8B-B14F-4D97-AF65-F5344CB8AC3E}">
        <p14:creationId xmlns:p14="http://schemas.microsoft.com/office/powerpoint/2010/main" val="40829370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C1ED4C7-FEE9-40A9-A2D4-44D5C4625C85}"/>
              </a:ext>
            </a:extLst>
          </p:cNvPr>
          <p:cNvSpPr>
            <a:spLocks noGrp="1"/>
          </p:cNvSpPr>
          <p:nvPr>
            <p:ph type="ctrTitle"/>
          </p:nvPr>
        </p:nvSpPr>
        <p:spPr>
          <a:xfrm>
            <a:off x="235974" y="471948"/>
            <a:ext cx="8573919" cy="6253317"/>
          </a:xfrm>
        </p:spPr>
        <p:txBody>
          <a:bodyPr>
            <a:normAutofit/>
          </a:bodyPr>
          <a:lstStyle/>
          <a:p>
            <a:r>
              <a:rPr lang="el-GR" dirty="0"/>
              <a:t>Διαδικτυακό θερινό σχολείο </a:t>
            </a:r>
            <a:r>
              <a:rPr lang="el-GR" dirty="0" smtClean="0"/>
              <a:t>«</a:t>
            </a:r>
            <a:r>
              <a:rPr lang="el-GR" b="1" i="1" dirty="0"/>
              <a:t>Προς ένα ανοιχτό και ψηφιακά ώριμο σχολείο</a:t>
            </a:r>
            <a:r>
              <a:rPr lang="el-GR" dirty="0"/>
              <a:t>»</a:t>
            </a:r>
            <a:br>
              <a:rPr lang="el-GR" dirty="0"/>
            </a:br>
            <a:r>
              <a:rPr lang="en-US" dirty="0"/>
              <a:t/>
            </a:r>
            <a:br>
              <a:rPr lang="en-US" dirty="0"/>
            </a:br>
            <a:r>
              <a:rPr lang="el-GR" dirty="0"/>
              <a:t>Προσχέδιο </a:t>
            </a:r>
            <a:r>
              <a:rPr lang="en-US" dirty="0" smtClean="0"/>
              <a:t>project</a:t>
            </a:r>
            <a:r>
              <a:rPr lang="el-GR" dirty="0" smtClean="0"/>
              <a:t/>
            </a:r>
            <a:br>
              <a:rPr lang="el-GR" dirty="0" smtClean="0"/>
            </a:br>
            <a:r>
              <a:rPr lang="el-GR" sz="2400" dirty="0" smtClean="0"/>
              <a:t>της Τσίτσου Ελισάβετ</a:t>
            </a:r>
            <a:br>
              <a:rPr lang="el-GR" sz="2400" dirty="0" smtClean="0"/>
            </a:br>
            <a:r>
              <a:rPr lang="el-GR" sz="2400" dirty="0" smtClean="0"/>
              <a:t>Δασκάλας στο 8</a:t>
            </a:r>
            <a:r>
              <a:rPr lang="el-GR" sz="2400" baseline="30000" dirty="0" smtClean="0"/>
              <a:t>ο</a:t>
            </a:r>
            <a:r>
              <a:rPr lang="el-GR" sz="2400" dirty="0" smtClean="0"/>
              <a:t> Δ.Σ. Π. Φαλήρου</a:t>
            </a:r>
            <a:endParaRPr lang="en-US" sz="2400" dirty="0">
              <a:solidFill>
                <a:schemeClr val="accent1">
                  <a:lumMod val="50000"/>
                </a:schemeClr>
              </a:solidFill>
            </a:endParaRPr>
          </a:p>
        </p:txBody>
      </p:sp>
    </p:spTree>
    <p:extLst>
      <p:ext uri="{BB962C8B-B14F-4D97-AF65-F5344CB8AC3E}">
        <p14:creationId xmlns:p14="http://schemas.microsoft.com/office/powerpoint/2010/main" val="1438405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510082C-B43B-467A-A635-411937B0383F}"/>
              </a:ext>
            </a:extLst>
          </p:cNvPr>
          <p:cNvSpPr>
            <a:spLocks noGrp="1"/>
          </p:cNvSpPr>
          <p:nvPr>
            <p:ph type="title"/>
          </p:nvPr>
        </p:nvSpPr>
        <p:spPr>
          <a:xfrm>
            <a:off x="0" y="0"/>
            <a:ext cx="8978900" cy="1325563"/>
          </a:xfrm>
        </p:spPr>
        <p:txBody>
          <a:bodyPr>
            <a:normAutofit fontScale="90000"/>
          </a:bodyPr>
          <a:lstStyle/>
          <a:p>
            <a:r>
              <a:rPr lang="el-GR" sz="3200" b="1" dirty="0">
                <a:solidFill>
                  <a:schemeClr val="accent1">
                    <a:lumMod val="50000"/>
                  </a:schemeClr>
                </a:solidFill>
                <a:latin typeface="+mn-lt"/>
                <a:ea typeface="+mn-ea"/>
                <a:cs typeface="+mn-cs"/>
              </a:rPr>
              <a:t>Τίτλος</a:t>
            </a:r>
            <a:r>
              <a:rPr lang="en-US" sz="3200" b="1" dirty="0">
                <a:solidFill>
                  <a:schemeClr val="accent1">
                    <a:lumMod val="50000"/>
                  </a:schemeClr>
                </a:solidFill>
                <a:latin typeface="+mn-lt"/>
                <a:ea typeface="+mn-ea"/>
                <a:cs typeface="+mn-cs"/>
              </a:rPr>
              <a:t>:</a:t>
            </a:r>
            <a:r>
              <a:rPr lang="el-GR" dirty="0" smtClean="0">
                <a:solidFill>
                  <a:schemeClr val="accent1">
                    <a:lumMod val="50000"/>
                  </a:schemeClr>
                </a:solidFill>
              </a:rPr>
              <a:t>                </a:t>
            </a:r>
            <a:r>
              <a:rPr lang="el-GR" sz="5300" b="1" dirty="0" smtClean="0">
                <a:solidFill>
                  <a:schemeClr val="accent1">
                    <a:lumMod val="50000"/>
                  </a:schemeClr>
                </a:solidFill>
              </a:rPr>
              <a:t>ΔΙΑΤΡΟΦΗ</a:t>
            </a:r>
            <a:r>
              <a:rPr lang="en-US" sz="4800" b="1" dirty="0">
                <a:solidFill>
                  <a:schemeClr val="accent1">
                    <a:lumMod val="50000"/>
                  </a:schemeClr>
                </a:solidFill>
              </a:rPr>
              <a:t/>
            </a:r>
            <a:br>
              <a:rPr lang="en-US" sz="4800" b="1" dirty="0">
                <a:solidFill>
                  <a:schemeClr val="accent1">
                    <a:lumMod val="50000"/>
                  </a:schemeClr>
                </a:solidFill>
              </a:rPr>
            </a:br>
            <a:endParaRPr lang="en-US" sz="4800" dirty="0">
              <a:solidFill>
                <a:schemeClr val="accent1">
                  <a:lumMod val="50000"/>
                </a:schemeClr>
              </a:solidFill>
              <a:latin typeface="+mn-lt"/>
            </a:endParaRPr>
          </a:p>
        </p:txBody>
      </p:sp>
      <p:sp>
        <p:nvSpPr>
          <p:cNvPr id="3" name="Θέση περιεχομένου 2">
            <a:extLst>
              <a:ext uri="{FF2B5EF4-FFF2-40B4-BE49-F238E27FC236}">
                <a16:creationId xmlns:a16="http://schemas.microsoft.com/office/drawing/2014/main" xmlns="" id="{CA398539-95BF-4844-9457-FEF6DC8687A2}"/>
              </a:ext>
            </a:extLst>
          </p:cNvPr>
          <p:cNvSpPr>
            <a:spLocks noGrp="1"/>
          </p:cNvSpPr>
          <p:nvPr>
            <p:ph idx="1"/>
          </p:nvPr>
        </p:nvSpPr>
        <p:spPr>
          <a:xfrm>
            <a:off x="0" y="914401"/>
            <a:ext cx="8978900" cy="6497052"/>
          </a:xfrm>
        </p:spPr>
        <p:txBody>
          <a:bodyPr>
            <a:normAutofit fontScale="77500" lnSpcReduction="20000"/>
          </a:bodyPr>
          <a:lstStyle/>
          <a:p>
            <a:pPr marL="0" indent="0">
              <a:buNone/>
            </a:pPr>
            <a:endParaRPr lang="el-GR" sz="1500" b="1" dirty="0" smtClean="0">
              <a:solidFill>
                <a:schemeClr val="accent1">
                  <a:lumMod val="50000"/>
                </a:schemeClr>
              </a:solidFill>
            </a:endParaRPr>
          </a:p>
          <a:p>
            <a:pPr marL="0" indent="0">
              <a:buNone/>
            </a:pPr>
            <a:r>
              <a:rPr lang="el-GR" sz="3800" b="1" dirty="0" smtClean="0">
                <a:solidFill>
                  <a:schemeClr val="accent1">
                    <a:lumMod val="50000"/>
                  </a:schemeClr>
                </a:solidFill>
              </a:rPr>
              <a:t>Περιγραφή</a:t>
            </a:r>
            <a:r>
              <a:rPr lang="en-US" sz="3800" b="1" dirty="0">
                <a:solidFill>
                  <a:schemeClr val="accent1">
                    <a:lumMod val="50000"/>
                  </a:schemeClr>
                </a:solidFill>
              </a:rPr>
              <a:t>: </a:t>
            </a:r>
          </a:p>
          <a:p>
            <a:pPr marL="0" indent="0" algn="just">
              <a:buNone/>
            </a:pPr>
            <a:r>
              <a:rPr lang="el-GR" sz="2600" i="1" dirty="0"/>
              <a:t>Το πρόγραμμα αυτό σχεδιάστηκε για να γνωρίσουν και να βιώσουν οι μαθητές την υγιεινή και ισορροπημένη </a:t>
            </a:r>
            <a:r>
              <a:rPr lang="el-GR" sz="2600" i="1" dirty="0" smtClean="0"/>
              <a:t>διατροφή, καθώς και την επίδρασή της σε διάφορους τομείς της ζωής του ανθρώπου.</a:t>
            </a:r>
            <a:endParaRPr lang="en-US" sz="2600" i="1" dirty="0"/>
          </a:p>
          <a:p>
            <a:pPr algn="just"/>
            <a:endParaRPr lang="en-US" dirty="0">
              <a:solidFill>
                <a:schemeClr val="accent1">
                  <a:lumMod val="50000"/>
                </a:schemeClr>
              </a:solidFill>
            </a:endParaRPr>
          </a:p>
          <a:p>
            <a:pPr marL="0" indent="0">
              <a:buNone/>
            </a:pPr>
            <a:r>
              <a:rPr lang="el-GR" sz="3800" b="1" dirty="0" smtClean="0">
                <a:solidFill>
                  <a:schemeClr val="accent1">
                    <a:lumMod val="50000"/>
                  </a:schemeClr>
                </a:solidFill>
              </a:rPr>
              <a:t>Μαθησιακοί </a:t>
            </a:r>
            <a:r>
              <a:rPr lang="el-GR" sz="3800" b="1" dirty="0">
                <a:solidFill>
                  <a:schemeClr val="accent1">
                    <a:lumMod val="50000"/>
                  </a:schemeClr>
                </a:solidFill>
              </a:rPr>
              <a:t>στόχοι</a:t>
            </a:r>
            <a:r>
              <a:rPr lang="en-US" sz="3800" b="1" dirty="0">
                <a:solidFill>
                  <a:schemeClr val="accent1">
                    <a:lumMod val="50000"/>
                  </a:schemeClr>
                </a:solidFill>
              </a:rPr>
              <a:t>: </a:t>
            </a:r>
            <a:endParaRPr lang="el-GR" sz="3800" b="1" dirty="0" smtClean="0">
              <a:solidFill>
                <a:schemeClr val="accent1">
                  <a:lumMod val="50000"/>
                </a:schemeClr>
              </a:solidFill>
            </a:endParaRPr>
          </a:p>
          <a:p>
            <a:pPr marL="514350" indent="-514350" algn="just">
              <a:buFont typeface="+mj-lt"/>
              <a:buAutoNum type="arabicPeriod"/>
            </a:pPr>
            <a:r>
              <a:rPr lang="el-GR" sz="2600" i="1" dirty="0"/>
              <a:t>Να γνωρίσουν </a:t>
            </a:r>
            <a:r>
              <a:rPr lang="el-GR" sz="2600" i="1" dirty="0" smtClean="0"/>
              <a:t>οι μαθητές τις </a:t>
            </a:r>
            <a:r>
              <a:rPr lang="el-GR" sz="2600" i="1" dirty="0"/>
              <a:t>ομάδες των τροφών και  τη διατροφική τους αξία, καθώς επίσης να εκπαιδευτούν ώστε να επιλέγουν τα κατάλληλα </a:t>
            </a:r>
            <a:r>
              <a:rPr lang="el-GR" sz="2600" i="1" dirty="0" smtClean="0"/>
              <a:t>τρόφιμα.</a:t>
            </a:r>
            <a:endParaRPr lang="en-US" sz="2600" i="1" dirty="0"/>
          </a:p>
          <a:p>
            <a:pPr marL="514350" indent="-514350" algn="just">
              <a:buFont typeface="+mj-lt"/>
              <a:buAutoNum type="arabicPeriod"/>
            </a:pPr>
            <a:r>
              <a:rPr lang="el-GR" sz="2600" i="1" dirty="0"/>
              <a:t>Να μάθουν τις ποσότητες και τη συχνότητα κατανάλωσης των </a:t>
            </a:r>
            <a:r>
              <a:rPr lang="el-GR" sz="2600" i="1" dirty="0" smtClean="0"/>
              <a:t>τροφών και να </a:t>
            </a:r>
            <a:r>
              <a:rPr lang="el-GR" sz="2600" i="1" dirty="0"/>
              <a:t>υιοθετήσουν υγιεινές διατροφικές συνήθειες</a:t>
            </a:r>
            <a:r>
              <a:rPr lang="el-GR" sz="2600" i="1" dirty="0" smtClean="0"/>
              <a:t>. </a:t>
            </a:r>
            <a:endParaRPr lang="en-US" sz="2600" i="1" dirty="0"/>
          </a:p>
          <a:p>
            <a:pPr marL="514350" indent="-514350" algn="just">
              <a:buFont typeface="+mj-lt"/>
              <a:buAutoNum type="arabicPeriod"/>
            </a:pPr>
            <a:r>
              <a:rPr lang="el-GR" sz="2600" i="1" dirty="0"/>
              <a:t>Να γνωρίσουν το «ταξίδι της τροφής στο σώμα».</a:t>
            </a:r>
            <a:endParaRPr lang="en-US" sz="2600" i="1" dirty="0"/>
          </a:p>
          <a:p>
            <a:pPr marL="514350" indent="-514350" algn="just">
              <a:buFont typeface="+mj-lt"/>
              <a:buAutoNum type="arabicPeriod"/>
            </a:pPr>
            <a:r>
              <a:rPr lang="el-GR" sz="2600" i="1" dirty="0"/>
              <a:t>Να ενημερωθούν για τη σχέση της διατροφής με την υγεία. (Παχυσαρκία</a:t>
            </a:r>
            <a:r>
              <a:rPr lang="el-GR" sz="2600" i="1" dirty="0" smtClean="0"/>
              <a:t>, διαβήτης</a:t>
            </a:r>
            <a:r>
              <a:rPr lang="el-GR" sz="2600" i="1" dirty="0"/>
              <a:t>, στοματική </a:t>
            </a:r>
            <a:r>
              <a:rPr lang="el-GR" sz="2600" i="1" dirty="0" smtClean="0"/>
              <a:t>υγιεινή, προληπτική ιατρική). Διατροφή και αθλητισμός. Μεταλλαγμένα, τυποποιημένα και ανθυγιεινά τρόφιμα.</a:t>
            </a:r>
            <a:endParaRPr lang="en-US" sz="2600" i="1" dirty="0"/>
          </a:p>
          <a:p>
            <a:pPr marL="514350" indent="-514350" algn="just">
              <a:buFont typeface="+mj-lt"/>
              <a:buAutoNum type="arabicPeriod"/>
            </a:pPr>
            <a:r>
              <a:rPr lang="el-GR" sz="2600" i="1" dirty="0" smtClean="0"/>
              <a:t>Να μάθουν για την σημασία του νερού στην υγεία μας.</a:t>
            </a:r>
            <a:endParaRPr lang="en-US" sz="2600" i="1" dirty="0"/>
          </a:p>
          <a:p>
            <a:pPr marL="514350" indent="-514350" algn="just">
              <a:buFont typeface="+mj-lt"/>
              <a:buAutoNum type="arabicPeriod"/>
            </a:pPr>
            <a:r>
              <a:rPr lang="el-GR" sz="2600" i="1" dirty="0"/>
              <a:t>Να γνωρίσουν </a:t>
            </a:r>
            <a:r>
              <a:rPr lang="el-GR" sz="2600" i="1" dirty="0" smtClean="0"/>
              <a:t>διατροφή μέσω διαφόρων επιστημών και διδακτικών μαθημάτων, όπως της ιστορίας, της λαογραφίας, της θρησκείας, των εορτών του έτους και να κατανοήσουν την επίδρασή της στη ζωή του ανθρώπου.</a:t>
            </a:r>
            <a:endParaRPr lang="en-US" sz="2600" i="1" dirty="0"/>
          </a:p>
          <a:p>
            <a:pPr marL="514350" indent="-514350" algn="just">
              <a:buFont typeface="+mj-lt"/>
              <a:buAutoNum type="arabicPeriod"/>
            </a:pPr>
            <a:r>
              <a:rPr lang="el-GR" sz="2600" i="1" dirty="0"/>
              <a:t>Να υιοθετήσουν σωστή </a:t>
            </a:r>
            <a:r>
              <a:rPr lang="el-GR" sz="2600" i="1" dirty="0" smtClean="0"/>
              <a:t>αγωγή του καταναλωτή όσον </a:t>
            </a:r>
            <a:r>
              <a:rPr lang="el-GR" sz="2600" i="1" dirty="0"/>
              <a:t>αφορά τη </a:t>
            </a:r>
            <a:r>
              <a:rPr lang="el-GR" sz="2600" i="1" dirty="0" smtClean="0"/>
              <a:t>διατροφή και να </a:t>
            </a:r>
            <a:r>
              <a:rPr lang="el-GR" sz="2600" i="1" dirty="0"/>
              <a:t>ενημερωθούν για </a:t>
            </a:r>
            <a:r>
              <a:rPr lang="el-GR" sz="2600" i="1" dirty="0" smtClean="0"/>
              <a:t>την επίδραση της  διαφήμισης στην διατροφή.</a:t>
            </a:r>
          </a:p>
        </p:txBody>
      </p:sp>
    </p:spTree>
    <p:extLst>
      <p:ext uri="{BB962C8B-B14F-4D97-AF65-F5344CB8AC3E}">
        <p14:creationId xmlns:p14="http://schemas.microsoft.com/office/powerpoint/2010/main" val="1054433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6D2581C-6E43-4207-B1C9-9FE38C3C870D}"/>
              </a:ext>
            </a:extLst>
          </p:cNvPr>
          <p:cNvSpPr>
            <a:spLocks noGrp="1"/>
          </p:cNvSpPr>
          <p:nvPr>
            <p:ph type="title"/>
          </p:nvPr>
        </p:nvSpPr>
        <p:spPr>
          <a:xfrm>
            <a:off x="0" y="0"/>
            <a:ext cx="7886700" cy="1325563"/>
          </a:xfrm>
        </p:spPr>
        <p:txBody>
          <a:bodyPr/>
          <a:lstStyle/>
          <a:p>
            <a:pPr algn="ctr"/>
            <a:r>
              <a:rPr lang="en-US" b="1" dirty="0">
                <a:solidFill>
                  <a:srgbClr val="FF0000"/>
                </a:solidFill>
                <a:latin typeface="+mn-lt"/>
              </a:rPr>
              <a:t>Feel</a:t>
            </a:r>
            <a:r>
              <a:rPr lang="el-GR" b="1" dirty="0">
                <a:solidFill>
                  <a:srgbClr val="FF0000"/>
                </a:solidFill>
                <a:latin typeface="+mn-lt"/>
              </a:rPr>
              <a:t> - Αισθάνομαι</a:t>
            </a:r>
            <a:endParaRPr lang="en-US" b="1" dirty="0">
              <a:solidFill>
                <a:srgbClr val="FF0000"/>
              </a:solidFill>
              <a:latin typeface="+mn-lt"/>
            </a:endParaRPr>
          </a:p>
        </p:txBody>
      </p:sp>
      <p:sp>
        <p:nvSpPr>
          <p:cNvPr id="3" name="Θέση περιεχομένου 2">
            <a:extLst>
              <a:ext uri="{FF2B5EF4-FFF2-40B4-BE49-F238E27FC236}">
                <a16:creationId xmlns:a16="http://schemas.microsoft.com/office/drawing/2014/main" xmlns="" id="{E4B03EF5-73D5-467A-AAAE-8A5441AE5974}"/>
              </a:ext>
            </a:extLst>
          </p:cNvPr>
          <p:cNvSpPr>
            <a:spLocks noGrp="1"/>
          </p:cNvSpPr>
          <p:nvPr>
            <p:ph idx="1"/>
          </p:nvPr>
        </p:nvSpPr>
        <p:spPr>
          <a:xfrm>
            <a:off x="0" y="1152524"/>
            <a:ext cx="9144000" cy="5705475"/>
          </a:xfrm>
        </p:spPr>
        <p:txBody>
          <a:bodyPr>
            <a:normAutofit/>
          </a:bodyPr>
          <a:lstStyle/>
          <a:p>
            <a:pPr marL="0" indent="0" algn="just">
              <a:buNone/>
            </a:pPr>
            <a:r>
              <a:rPr lang="el-GR" sz="2400" b="1" dirty="0" smtClean="0"/>
              <a:t>Μέσα </a:t>
            </a:r>
            <a:r>
              <a:rPr lang="el-GR" sz="2400" b="1" dirty="0"/>
              <a:t>από αυτό το πρόγραμμα οι μαθητές </a:t>
            </a:r>
            <a:r>
              <a:rPr lang="el-GR" sz="2400" b="1" dirty="0" smtClean="0"/>
              <a:t>συναισθάνονται τη σημασία της  διατροφής στη ζωή του ανθρώπου. </a:t>
            </a:r>
          </a:p>
          <a:p>
            <a:pPr algn="just"/>
            <a:r>
              <a:rPr lang="el-GR" sz="2000" i="1" dirty="0"/>
              <a:t>Με διάφορες δράσεις βιώνουν την υγιεινή και ισορροπημένη διατροφή στην καθημερινότητά τους.</a:t>
            </a:r>
          </a:p>
          <a:p>
            <a:pPr algn="just"/>
            <a:r>
              <a:rPr lang="el-GR" sz="2000" i="1" dirty="0" smtClean="0"/>
              <a:t>Υιοθετούν υγιείς διατροφικές συνήθειες, στάσεις και συμπεριφορές  και αναγνωρίζουν τους κινδύνους που απειλούν την υγεία τους.</a:t>
            </a:r>
          </a:p>
          <a:p>
            <a:pPr algn="just"/>
            <a:r>
              <a:rPr lang="el-GR" sz="2000" i="1" dirty="0"/>
              <a:t>Τα </a:t>
            </a:r>
            <a:r>
              <a:rPr lang="el-GR" sz="2000" i="1" dirty="0" smtClean="0"/>
              <a:t>παιδιά εκφράζουν τις απόψεις τους με διάλογο, θυελλώδη ανάκληση ιδεών, εννοιολογικό χάρτη, δραματοποίηση και ομαδικές εργασίες.</a:t>
            </a:r>
          </a:p>
          <a:p>
            <a:pPr algn="just"/>
            <a:r>
              <a:rPr lang="el-GR" sz="2000" i="1" dirty="0" smtClean="0"/>
              <a:t>Αξιοποιούν τις αισθήσεις της όρασης, της όσφρησης και της γεύσης για να κατηγοριοποιήσουν τα φρούτα και τα λαχανικά ως προς το χρώμα, την οσμή, τη γεύση και τα θρεπτικά συστατικά. </a:t>
            </a:r>
          </a:p>
          <a:p>
            <a:pPr algn="just"/>
            <a:r>
              <a:rPr lang="el-GR" sz="2000" i="1" dirty="0" smtClean="0"/>
              <a:t>Τα παιδιά έπειτα από μία επίσκεψη στο φούρνο και στη λαϊκή της γειτονιάς οργανώνουν ένα «υγιεινό πρωϊνό στο σχολείο».</a:t>
            </a:r>
          </a:p>
          <a:p>
            <a:pPr algn="just"/>
            <a:r>
              <a:rPr lang="el-GR" sz="2000" i="1" dirty="0"/>
              <a:t>Τα </a:t>
            </a:r>
            <a:r>
              <a:rPr lang="el-GR" sz="2000" i="1" dirty="0" smtClean="0"/>
              <a:t>παιδιά συνεργάζονται και σχηματίζουν τους κανόνες συμπεριφοράς την ώρα του φαγητού</a:t>
            </a:r>
            <a:r>
              <a:rPr lang="el-GR" sz="1400" i="1" dirty="0" smtClean="0"/>
              <a:t>.</a:t>
            </a:r>
          </a:p>
        </p:txBody>
      </p:sp>
    </p:spTree>
    <p:extLst>
      <p:ext uri="{BB962C8B-B14F-4D97-AF65-F5344CB8AC3E}">
        <p14:creationId xmlns:p14="http://schemas.microsoft.com/office/powerpoint/2010/main" val="4146832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60B99B3-B0D1-49EE-A140-3BCDBE370D31}"/>
              </a:ext>
            </a:extLst>
          </p:cNvPr>
          <p:cNvSpPr>
            <a:spLocks noGrp="1"/>
          </p:cNvSpPr>
          <p:nvPr>
            <p:ph type="title"/>
          </p:nvPr>
        </p:nvSpPr>
        <p:spPr>
          <a:xfrm>
            <a:off x="0" y="0"/>
            <a:ext cx="7886700" cy="1325563"/>
          </a:xfrm>
        </p:spPr>
        <p:txBody>
          <a:bodyPr/>
          <a:lstStyle/>
          <a:p>
            <a:pPr algn="ctr"/>
            <a:r>
              <a:rPr lang="en-US" b="1" dirty="0">
                <a:solidFill>
                  <a:srgbClr val="00B050"/>
                </a:solidFill>
                <a:latin typeface="+mn-lt"/>
              </a:rPr>
              <a:t>Imagine</a:t>
            </a:r>
            <a:r>
              <a:rPr lang="el-GR" b="1" dirty="0">
                <a:solidFill>
                  <a:srgbClr val="00B050"/>
                </a:solidFill>
                <a:latin typeface="+mn-lt"/>
              </a:rPr>
              <a:t> - Σκέφτομαι</a:t>
            </a:r>
            <a:endParaRPr lang="en-US" b="1" dirty="0">
              <a:solidFill>
                <a:srgbClr val="00B050"/>
              </a:solidFill>
              <a:latin typeface="+mn-lt"/>
            </a:endParaRPr>
          </a:p>
        </p:txBody>
      </p:sp>
      <p:sp>
        <p:nvSpPr>
          <p:cNvPr id="3" name="Θέση περιεχομένου 2">
            <a:extLst>
              <a:ext uri="{FF2B5EF4-FFF2-40B4-BE49-F238E27FC236}">
                <a16:creationId xmlns:a16="http://schemas.microsoft.com/office/drawing/2014/main" xmlns="" id="{1A7C5E90-14B0-4B99-88DF-C04858D14F38}"/>
              </a:ext>
            </a:extLst>
          </p:cNvPr>
          <p:cNvSpPr>
            <a:spLocks noGrp="1"/>
          </p:cNvSpPr>
          <p:nvPr>
            <p:ph idx="1"/>
          </p:nvPr>
        </p:nvSpPr>
        <p:spPr>
          <a:xfrm>
            <a:off x="0" y="987424"/>
            <a:ext cx="9144000" cy="5787001"/>
          </a:xfrm>
        </p:spPr>
        <p:txBody>
          <a:bodyPr>
            <a:normAutofit fontScale="92500" lnSpcReduction="10000"/>
          </a:bodyPr>
          <a:lstStyle/>
          <a:p>
            <a:pPr marL="0" indent="0">
              <a:buNone/>
            </a:pPr>
            <a:endParaRPr lang="el-GR" sz="2600" b="1" dirty="0" smtClean="0">
              <a:solidFill>
                <a:schemeClr val="accent1">
                  <a:lumMod val="50000"/>
                </a:schemeClr>
              </a:solidFill>
            </a:endParaRPr>
          </a:p>
          <a:p>
            <a:pPr marL="0" indent="0">
              <a:buNone/>
            </a:pPr>
            <a:r>
              <a:rPr lang="el-GR" sz="2600" b="1" dirty="0" smtClean="0">
                <a:solidFill>
                  <a:schemeClr val="accent1">
                    <a:lumMod val="50000"/>
                  </a:schemeClr>
                </a:solidFill>
              </a:rPr>
              <a:t>Τα παιδιά σκέφτονται, συζητούν και οραματίζονται λύσεις για θέματα όπως:</a:t>
            </a:r>
          </a:p>
          <a:p>
            <a:pPr marL="0" indent="0">
              <a:buNone/>
            </a:pPr>
            <a:endParaRPr lang="el-GR" sz="2600" b="1" dirty="0" smtClean="0">
              <a:solidFill>
                <a:schemeClr val="accent1">
                  <a:lumMod val="50000"/>
                </a:schemeClr>
              </a:solidFill>
            </a:endParaRPr>
          </a:p>
          <a:p>
            <a:pPr algn="just"/>
            <a:r>
              <a:rPr lang="el-GR" sz="2400" i="1" dirty="0" smtClean="0">
                <a:solidFill>
                  <a:schemeClr val="accent1">
                    <a:lumMod val="50000"/>
                  </a:schemeClr>
                </a:solidFill>
              </a:rPr>
              <a:t>Η διατροφή του ανθρώπου μέσω της ιστορικής του εξέλιξης.</a:t>
            </a:r>
          </a:p>
          <a:p>
            <a:pPr algn="just"/>
            <a:r>
              <a:rPr lang="el-GR" sz="2400" i="1" dirty="0" smtClean="0">
                <a:solidFill>
                  <a:schemeClr val="accent1">
                    <a:lumMod val="50000"/>
                  </a:schemeClr>
                </a:solidFill>
              </a:rPr>
              <a:t>Η </a:t>
            </a:r>
            <a:r>
              <a:rPr lang="el-GR" sz="2400" i="1" dirty="0">
                <a:solidFill>
                  <a:schemeClr val="accent1">
                    <a:lumMod val="50000"/>
                  </a:schemeClr>
                </a:solidFill>
              </a:rPr>
              <a:t>σχέση της διατροφής με τη φτώχεια και την πείνα στον πλανήτη μας.</a:t>
            </a:r>
          </a:p>
          <a:p>
            <a:pPr algn="just"/>
            <a:r>
              <a:rPr lang="el-GR" sz="2400" i="1" dirty="0" smtClean="0">
                <a:solidFill>
                  <a:schemeClr val="accent1">
                    <a:lumMod val="50000"/>
                  </a:schemeClr>
                </a:solidFill>
              </a:rPr>
              <a:t>Οι </a:t>
            </a:r>
            <a:r>
              <a:rPr lang="el-GR" sz="2400" i="1" dirty="0">
                <a:solidFill>
                  <a:schemeClr val="accent1">
                    <a:lumMod val="50000"/>
                  </a:schemeClr>
                </a:solidFill>
              </a:rPr>
              <a:t>συνέπειες </a:t>
            </a:r>
            <a:r>
              <a:rPr lang="el-GR" sz="2400" i="1" dirty="0" smtClean="0">
                <a:solidFill>
                  <a:schemeClr val="accent1">
                    <a:lumMod val="50000"/>
                  </a:schemeClr>
                </a:solidFill>
              </a:rPr>
              <a:t>της αλόγιστης κατανάλωσης των πόρων της γης για τη δημιουργία ανθυγιεινών τροφίμων.</a:t>
            </a:r>
          </a:p>
          <a:p>
            <a:pPr algn="just"/>
            <a:r>
              <a:rPr lang="el-GR" sz="2400" i="1" dirty="0">
                <a:solidFill>
                  <a:schemeClr val="accent1">
                    <a:lumMod val="50000"/>
                  </a:schemeClr>
                </a:solidFill>
              </a:rPr>
              <a:t>Οι συνέπειες </a:t>
            </a:r>
            <a:r>
              <a:rPr lang="el-GR" sz="2400" i="1" dirty="0" smtClean="0">
                <a:solidFill>
                  <a:schemeClr val="accent1">
                    <a:lumMod val="50000"/>
                  </a:schemeClr>
                </a:solidFill>
              </a:rPr>
              <a:t>της διατροφής του ανθρώπου στη μόλυνση του περιβάλλοντος.</a:t>
            </a:r>
          </a:p>
          <a:p>
            <a:pPr marL="0" indent="0">
              <a:buNone/>
            </a:pPr>
            <a:endParaRPr lang="el-GR" sz="2400" i="1" dirty="0" smtClean="0">
              <a:solidFill>
                <a:schemeClr val="accent1">
                  <a:lumMod val="50000"/>
                </a:schemeClr>
              </a:solidFill>
            </a:endParaRPr>
          </a:p>
          <a:p>
            <a:pPr marL="0" indent="0" algn="just">
              <a:buNone/>
            </a:pPr>
            <a:r>
              <a:rPr lang="el-GR" sz="2400" i="1" dirty="0" smtClean="0">
                <a:solidFill>
                  <a:schemeClr val="accent1">
                    <a:lumMod val="50000"/>
                  </a:schemeClr>
                </a:solidFill>
              </a:rPr>
              <a:t>Επιπροσθέτως, τα </a:t>
            </a:r>
            <a:r>
              <a:rPr lang="el-GR" sz="2400" i="1" dirty="0">
                <a:solidFill>
                  <a:schemeClr val="accent1">
                    <a:lumMod val="50000"/>
                  </a:schemeClr>
                </a:solidFill>
              </a:rPr>
              <a:t>παιδιά </a:t>
            </a:r>
            <a:r>
              <a:rPr lang="el-GR" sz="2400" i="1" dirty="0" smtClean="0">
                <a:solidFill>
                  <a:schemeClr val="accent1">
                    <a:lumMod val="50000"/>
                  </a:schemeClr>
                </a:solidFill>
              </a:rPr>
              <a:t>πληροφορούνται για τα ανωτέρω θέματα καθώς και για άλλα υποθέματα διατροφής από σχετικά βιβλία και βίντεο. </a:t>
            </a:r>
            <a:endParaRPr lang="el-GR" sz="2400" i="1" dirty="0">
              <a:solidFill>
                <a:schemeClr val="accent1">
                  <a:lumMod val="50000"/>
                </a:schemeClr>
              </a:solidFill>
            </a:endParaRPr>
          </a:p>
          <a:p>
            <a:pPr marL="0" indent="0">
              <a:buNone/>
            </a:pPr>
            <a:endParaRPr lang="el-GR" sz="1100" i="1" dirty="0" smtClean="0">
              <a:solidFill>
                <a:schemeClr val="accent1">
                  <a:lumMod val="50000"/>
                </a:schemeClr>
              </a:solidFill>
            </a:endParaRPr>
          </a:p>
          <a:p>
            <a:endParaRPr lang="el-GR" sz="1100" dirty="0" smtClean="0">
              <a:solidFill>
                <a:schemeClr val="accent1">
                  <a:lumMod val="50000"/>
                </a:schemeClr>
              </a:solidFill>
            </a:endParaRPr>
          </a:p>
          <a:p>
            <a:pPr marL="0" indent="0">
              <a:buNone/>
            </a:pPr>
            <a:r>
              <a:rPr lang="el-GR" sz="1100" dirty="0" smtClean="0">
                <a:solidFill>
                  <a:schemeClr val="accent1">
                    <a:lumMod val="50000"/>
                  </a:schemeClr>
                </a:solidFill>
              </a:rPr>
              <a:t> </a:t>
            </a:r>
          </a:p>
        </p:txBody>
      </p:sp>
    </p:spTree>
    <p:extLst>
      <p:ext uri="{BB962C8B-B14F-4D97-AF65-F5344CB8AC3E}">
        <p14:creationId xmlns:p14="http://schemas.microsoft.com/office/powerpoint/2010/main" val="3932613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7F8BC6C-8C3E-4FE9-AC02-D7105C688E6B}"/>
              </a:ext>
            </a:extLst>
          </p:cNvPr>
          <p:cNvSpPr>
            <a:spLocks noGrp="1"/>
          </p:cNvSpPr>
          <p:nvPr>
            <p:ph type="title"/>
          </p:nvPr>
        </p:nvSpPr>
        <p:spPr>
          <a:xfrm>
            <a:off x="0" y="2090"/>
            <a:ext cx="7886700" cy="1169486"/>
          </a:xfrm>
        </p:spPr>
        <p:txBody>
          <a:bodyPr/>
          <a:lstStyle/>
          <a:p>
            <a:pPr algn="ctr"/>
            <a:r>
              <a:rPr lang="en-US" b="1" dirty="0">
                <a:solidFill>
                  <a:srgbClr val="B61AA3"/>
                </a:solidFill>
                <a:latin typeface="+mn-lt"/>
              </a:rPr>
              <a:t>Create – </a:t>
            </a:r>
            <a:r>
              <a:rPr lang="el-GR" b="1" dirty="0">
                <a:solidFill>
                  <a:srgbClr val="B61AA3"/>
                </a:solidFill>
                <a:latin typeface="+mn-lt"/>
              </a:rPr>
              <a:t>Δημιουργώ</a:t>
            </a:r>
            <a:endParaRPr lang="en-US" b="1" dirty="0">
              <a:solidFill>
                <a:srgbClr val="B61AA3"/>
              </a:solidFill>
              <a:latin typeface="+mn-lt"/>
            </a:endParaRPr>
          </a:p>
        </p:txBody>
      </p:sp>
      <p:sp>
        <p:nvSpPr>
          <p:cNvPr id="3" name="Θέση περιεχομένου 2">
            <a:extLst>
              <a:ext uri="{FF2B5EF4-FFF2-40B4-BE49-F238E27FC236}">
                <a16:creationId xmlns:a16="http://schemas.microsoft.com/office/drawing/2014/main" xmlns="" id="{D2662809-870D-4797-AB99-F77258E1CC16}"/>
              </a:ext>
            </a:extLst>
          </p:cNvPr>
          <p:cNvSpPr>
            <a:spLocks noGrp="1"/>
          </p:cNvSpPr>
          <p:nvPr>
            <p:ph idx="1"/>
          </p:nvPr>
        </p:nvSpPr>
        <p:spPr>
          <a:xfrm>
            <a:off x="142875" y="718052"/>
            <a:ext cx="8867775" cy="6139948"/>
          </a:xfrm>
        </p:spPr>
        <p:txBody>
          <a:bodyPr>
            <a:normAutofit fontScale="32500" lnSpcReduction="20000"/>
          </a:bodyPr>
          <a:lstStyle/>
          <a:p>
            <a:pPr marL="0" indent="0" algn="just">
              <a:buNone/>
            </a:pPr>
            <a:endParaRPr lang="el-GR" sz="3700" b="1" dirty="0" smtClean="0"/>
          </a:p>
          <a:p>
            <a:pPr marL="0" indent="0" algn="just">
              <a:buNone/>
            </a:pPr>
            <a:r>
              <a:rPr lang="el-GR" sz="6200" b="1" dirty="0" smtClean="0"/>
              <a:t>Τα </a:t>
            </a:r>
            <a:r>
              <a:rPr lang="el-GR" sz="6200" b="1" dirty="0"/>
              <a:t>παιδιά χωρίζονται σε ομάδες  και </a:t>
            </a:r>
            <a:r>
              <a:rPr lang="el-GR" sz="6200" b="1" dirty="0" smtClean="0"/>
              <a:t>δημιουργούν διάφορες δραστηριότητες:</a:t>
            </a:r>
            <a:endParaRPr lang="el-GR" sz="6200" b="1" dirty="0">
              <a:solidFill>
                <a:schemeClr val="accent1">
                  <a:lumMod val="50000"/>
                </a:schemeClr>
              </a:solidFill>
            </a:endParaRPr>
          </a:p>
          <a:p>
            <a:pPr>
              <a:buFont typeface="Wingdings" panose="05000000000000000000" pitchFamily="2" charset="2"/>
              <a:buChar char="§"/>
            </a:pPr>
            <a:r>
              <a:rPr lang="el-GR" sz="5500" i="1" dirty="0"/>
              <a:t>Δημιουργούν ερωτηματολόγιο, διενεργούν έρευνα για τις διατροφικές συνήθειες και παρουσιάζουν τα αποτελέσματα.</a:t>
            </a:r>
          </a:p>
          <a:p>
            <a:pPr>
              <a:buFont typeface="Wingdings" panose="05000000000000000000" pitchFamily="2" charset="2"/>
              <a:buChar char="§"/>
            </a:pPr>
            <a:r>
              <a:rPr lang="el-GR" sz="5500" i="1" dirty="0"/>
              <a:t>Παίρνουν συνεντεύξεις από  τις γιαγιάδες και τους παππούδες για τις διατροφικές συνήθειες της εποχής τους.</a:t>
            </a:r>
          </a:p>
          <a:p>
            <a:pPr>
              <a:buFont typeface="Wingdings" panose="05000000000000000000" pitchFamily="2" charset="2"/>
              <a:buChar char="§"/>
            </a:pPr>
            <a:r>
              <a:rPr lang="el-GR" sz="5500" i="1" dirty="0"/>
              <a:t>Διερευνούν τα επαγγέλματα που σχετίζονται με τη διατροφή του ανθρώπου.</a:t>
            </a:r>
          </a:p>
          <a:p>
            <a:pPr>
              <a:buFont typeface="Wingdings" panose="05000000000000000000" pitchFamily="2" charset="2"/>
              <a:buChar char="§"/>
            </a:pPr>
            <a:r>
              <a:rPr lang="el-GR" sz="5500" i="1" dirty="0"/>
              <a:t>Ερευνούν για την πείνα που υπάρχει στον πλανήτη και τις επιπτώσεις της.</a:t>
            </a:r>
          </a:p>
          <a:p>
            <a:pPr>
              <a:buFont typeface="Wingdings" panose="05000000000000000000" pitchFamily="2" charset="2"/>
              <a:buChar char="§"/>
            </a:pPr>
            <a:r>
              <a:rPr lang="el-GR" sz="5500" i="1" dirty="0"/>
              <a:t>Καταγράφουν τις διατροφικές συνήθειες άλλων λαών.</a:t>
            </a:r>
          </a:p>
          <a:p>
            <a:pPr algn="just">
              <a:buFont typeface="Wingdings" panose="05000000000000000000" pitchFamily="2" charset="2"/>
              <a:buChar char="§"/>
            </a:pPr>
            <a:r>
              <a:rPr lang="el-GR" sz="5500" i="1" dirty="0"/>
              <a:t>Δημιουργούν εργασίες για τα διάφορα υποθέματα, όπως τις κατηγορίες τροφών, τη σχέση της διατροφής με την υγεία, τον αθλητισμό, την οικονομία, τη διαφήμιση, την αγωγή του καταναλωτή,  την ιστορία, τη λαογραφία, τη θρησκεία, τις εορτές, τη γεωγραφία, το κλίμα, την πολιτική, τα επαγγέλματα,  τη λογοτεχνία, τη μουσική, την τέχνη, την ψυχολογία κ.ά.  </a:t>
            </a:r>
          </a:p>
          <a:p>
            <a:pPr marL="0" indent="0">
              <a:buNone/>
            </a:pPr>
            <a:endParaRPr lang="el-GR" sz="5500" dirty="0" smtClean="0"/>
          </a:p>
          <a:p>
            <a:pPr marL="0" indent="0">
              <a:buNone/>
            </a:pPr>
            <a:endParaRPr lang="el-GR" sz="5500" dirty="0"/>
          </a:p>
          <a:p>
            <a:pPr marL="0" indent="0">
              <a:buNone/>
            </a:pPr>
            <a:r>
              <a:rPr lang="el-GR" sz="5500" b="1" dirty="0" smtClean="0"/>
              <a:t>Συνεργασίες με φορείς:</a:t>
            </a:r>
            <a:endParaRPr lang="el-GR" sz="5500" b="1" dirty="0"/>
          </a:p>
          <a:p>
            <a:pPr marL="0" indent="0">
              <a:buNone/>
            </a:pPr>
            <a:r>
              <a:rPr lang="el-GR" sz="3700" i="1" dirty="0"/>
              <a:t>Σύλλογος Γονέων του Σχολείου.</a:t>
            </a:r>
          </a:p>
          <a:p>
            <a:pPr marL="0" indent="0">
              <a:buNone/>
            </a:pPr>
            <a:r>
              <a:rPr lang="el-GR" sz="3700" i="1" dirty="0"/>
              <a:t>Οι υπηρεσίες του δήμου μας.</a:t>
            </a:r>
          </a:p>
          <a:p>
            <a:pPr marL="0" indent="0">
              <a:buNone/>
            </a:pPr>
            <a:r>
              <a:rPr lang="el-GR" sz="3700" i="1" dirty="0"/>
              <a:t>Οι επιχειρήσεις του δήμου μας.</a:t>
            </a:r>
          </a:p>
          <a:p>
            <a:pPr marL="0" indent="0">
              <a:buNone/>
            </a:pPr>
            <a:r>
              <a:rPr lang="el-GR" sz="3700" i="1" dirty="0"/>
              <a:t>Μέλη της τοπικής, εκπαιδευτικής και επιστημονικής  κοινότητας, με ειδίκευση στα θέματα της διατροφής.</a:t>
            </a:r>
          </a:p>
          <a:p>
            <a:pPr marL="0" indent="0">
              <a:buNone/>
            </a:pPr>
            <a:r>
              <a:rPr lang="el-GR" sz="3700" i="1" dirty="0">
                <a:solidFill>
                  <a:schemeClr val="accent1">
                    <a:lumMod val="50000"/>
                  </a:schemeClr>
                </a:solidFill>
              </a:rPr>
              <a:t>Επισκέψεις  στη λαϊκή αγορά  και στα καταστήματα της γειτονιάς, καθώς επίσης και  σε εργοστάσια ή βιοτεχνίες παραγωγής διατροφικών </a:t>
            </a:r>
            <a:r>
              <a:rPr lang="el-GR" sz="3700" i="1" dirty="0" smtClean="0">
                <a:solidFill>
                  <a:schemeClr val="accent1">
                    <a:lumMod val="50000"/>
                  </a:schemeClr>
                </a:solidFill>
              </a:rPr>
              <a:t>αγαθών.</a:t>
            </a:r>
            <a:endParaRPr lang="en-US" sz="3700" i="1" dirty="0">
              <a:solidFill>
                <a:schemeClr val="accent1">
                  <a:lumMod val="50000"/>
                </a:schemeClr>
              </a:solidFill>
            </a:endParaRPr>
          </a:p>
          <a:p>
            <a:pPr marL="0" indent="0">
              <a:buNone/>
            </a:pPr>
            <a:r>
              <a:rPr lang="el-GR" sz="3700" i="1" dirty="0">
                <a:solidFill>
                  <a:schemeClr val="accent1">
                    <a:lumMod val="50000"/>
                  </a:schemeClr>
                </a:solidFill>
              </a:rPr>
              <a:t>Γνωριμία με τις υπηρεσίες  της αγορανομίας, του ΕΛΟΤ, του </a:t>
            </a:r>
            <a:r>
              <a:rPr lang="el-GR" sz="3700" i="1" dirty="0" smtClean="0">
                <a:solidFill>
                  <a:schemeClr val="accent1">
                    <a:lumMod val="50000"/>
                  </a:schemeClr>
                </a:solidFill>
              </a:rPr>
              <a:t>ΣΕΒ κλπ. </a:t>
            </a:r>
            <a:endParaRPr lang="el-GR" sz="3700" i="1" dirty="0">
              <a:solidFill>
                <a:schemeClr val="accent1">
                  <a:lumMod val="50000"/>
                </a:schemeClr>
              </a:solidFill>
            </a:endParaRPr>
          </a:p>
          <a:p>
            <a:pPr marL="0" indent="0">
              <a:buNone/>
            </a:pPr>
            <a:endParaRPr lang="en-US" sz="3700" i="1" dirty="0">
              <a:solidFill>
                <a:schemeClr val="accent1">
                  <a:lumMod val="50000"/>
                </a:schemeClr>
              </a:solidFill>
            </a:endParaRPr>
          </a:p>
          <a:p>
            <a:pPr marL="0" indent="0">
              <a:buNone/>
            </a:pPr>
            <a:endParaRPr lang="en-US" sz="2400" dirty="0">
              <a:solidFill>
                <a:schemeClr val="accent1">
                  <a:lumMod val="50000"/>
                </a:schemeClr>
              </a:solidFill>
            </a:endParaRPr>
          </a:p>
        </p:txBody>
      </p:sp>
    </p:spTree>
    <p:extLst>
      <p:ext uri="{BB962C8B-B14F-4D97-AF65-F5344CB8AC3E}">
        <p14:creationId xmlns:p14="http://schemas.microsoft.com/office/powerpoint/2010/main" val="1414969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BE7AC41-AF99-469D-8C62-AFD886A7A633}"/>
              </a:ext>
            </a:extLst>
          </p:cNvPr>
          <p:cNvSpPr>
            <a:spLocks noGrp="1"/>
          </p:cNvSpPr>
          <p:nvPr>
            <p:ph type="title"/>
          </p:nvPr>
        </p:nvSpPr>
        <p:spPr>
          <a:xfrm>
            <a:off x="-1" y="0"/>
            <a:ext cx="9026013" cy="1199535"/>
          </a:xfrm>
        </p:spPr>
        <p:txBody>
          <a:bodyPr/>
          <a:lstStyle/>
          <a:p>
            <a:pPr algn="ctr"/>
            <a:r>
              <a:rPr lang="en-US" b="1" dirty="0">
                <a:solidFill>
                  <a:srgbClr val="E1801F"/>
                </a:solidFill>
                <a:latin typeface="+mn-lt"/>
              </a:rPr>
              <a:t>Share – </a:t>
            </a:r>
            <a:r>
              <a:rPr lang="el-GR" b="1" dirty="0">
                <a:solidFill>
                  <a:srgbClr val="E1801F"/>
                </a:solidFill>
                <a:latin typeface="+mn-lt"/>
              </a:rPr>
              <a:t>Μοιράζομαι</a:t>
            </a:r>
            <a:endParaRPr lang="en-US" b="1" dirty="0">
              <a:solidFill>
                <a:srgbClr val="E1801F"/>
              </a:solidFill>
              <a:latin typeface="+mn-lt"/>
            </a:endParaRPr>
          </a:p>
        </p:txBody>
      </p:sp>
      <p:sp>
        <p:nvSpPr>
          <p:cNvPr id="3" name="Θέση περιεχομένου 2">
            <a:extLst>
              <a:ext uri="{FF2B5EF4-FFF2-40B4-BE49-F238E27FC236}">
                <a16:creationId xmlns:a16="http://schemas.microsoft.com/office/drawing/2014/main" xmlns="" id="{D155236E-5FB8-48E3-A56C-CD20339E37AB}"/>
              </a:ext>
            </a:extLst>
          </p:cNvPr>
          <p:cNvSpPr>
            <a:spLocks noGrp="1"/>
          </p:cNvSpPr>
          <p:nvPr>
            <p:ph idx="1"/>
          </p:nvPr>
        </p:nvSpPr>
        <p:spPr>
          <a:xfrm>
            <a:off x="0" y="1340156"/>
            <a:ext cx="9144000" cy="5527675"/>
          </a:xfrm>
        </p:spPr>
        <p:txBody>
          <a:bodyPr>
            <a:normAutofit/>
          </a:bodyPr>
          <a:lstStyle/>
          <a:p>
            <a:pPr marL="0" indent="0">
              <a:buNone/>
            </a:pPr>
            <a:r>
              <a:rPr lang="el-GR" sz="2400" b="1" i="1" dirty="0" smtClean="0">
                <a:solidFill>
                  <a:schemeClr val="accent1">
                    <a:lumMod val="50000"/>
                  </a:schemeClr>
                </a:solidFill>
              </a:rPr>
              <a:t>Οι μαθητές μοιράζονται τις δραστηριότητές τους με την τοπική κοινωνία:</a:t>
            </a:r>
          </a:p>
          <a:p>
            <a:pPr marL="0" indent="0">
              <a:buNone/>
            </a:pPr>
            <a:endParaRPr lang="el-GR" sz="2400" b="1" i="1" dirty="0" smtClean="0">
              <a:solidFill>
                <a:schemeClr val="accent1">
                  <a:lumMod val="50000"/>
                </a:schemeClr>
              </a:solidFill>
            </a:endParaRPr>
          </a:p>
          <a:p>
            <a:pPr marL="0" indent="0" algn="just">
              <a:buNone/>
            </a:pPr>
            <a:r>
              <a:rPr lang="el-GR" sz="2400" i="1" dirty="0" smtClean="0">
                <a:solidFill>
                  <a:schemeClr val="accent1">
                    <a:lumMod val="50000"/>
                  </a:schemeClr>
                </a:solidFill>
              </a:rPr>
              <a:t>Μέσω του προγράμματος για τη διατροφή τα παιδιά ανακαλύπτουν τη γνώση, τροποποιούν τις εσφαλμένες περιοριστικές τους πεποιθήσεις με υγιείς και τις εφαρμόζουν στην ζωή τους.</a:t>
            </a:r>
          </a:p>
          <a:p>
            <a:pPr marL="0" indent="0" algn="just">
              <a:buNone/>
            </a:pPr>
            <a:endParaRPr lang="el-GR" sz="2400" i="1" dirty="0">
              <a:solidFill>
                <a:schemeClr val="accent1">
                  <a:lumMod val="50000"/>
                </a:schemeClr>
              </a:solidFill>
            </a:endParaRPr>
          </a:p>
          <a:p>
            <a:pPr marL="0" indent="0" algn="just">
              <a:buNone/>
            </a:pPr>
            <a:r>
              <a:rPr lang="el-GR" sz="2400" i="1" dirty="0" smtClean="0"/>
              <a:t>Το πρόγραμμα παρουσιάζεται  στην ηλεκτρονική σελίδα του σχολείου </a:t>
            </a:r>
            <a:r>
              <a:rPr lang="el-GR" sz="2400" i="1" dirty="0"/>
              <a:t>μας, καθώς επίσης και στα σχολικά δίκτυα που ενταχθήκαμε</a:t>
            </a:r>
            <a:r>
              <a:rPr lang="el-GR" sz="2400" i="1" dirty="0" smtClean="0"/>
              <a:t>.</a:t>
            </a:r>
          </a:p>
          <a:p>
            <a:pPr marL="0" indent="0" algn="just">
              <a:buNone/>
            </a:pPr>
            <a:endParaRPr lang="el-GR" sz="2400" i="1" dirty="0" smtClean="0"/>
          </a:p>
          <a:p>
            <a:pPr marL="0" indent="0" algn="just">
              <a:buNone/>
            </a:pPr>
            <a:r>
              <a:rPr lang="el-GR" sz="2400" i="1" dirty="0" smtClean="0"/>
              <a:t>Στη </a:t>
            </a:r>
            <a:r>
              <a:rPr lang="el-GR" sz="2400" i="1" dirty="0"/>
              <a:t>γιορτή λήξης του σχολείου μας </a:t>
            </a:r>
            <a:r>
              <a:rPr lang="el-GR" sz="2400" i="1" dirty="0" smtClean="0"/>
              <a:t>παρουσιάζεται ένα δρώμενο για την διατροφή, έκθεση με τις εργασίες των παιδιών, παρουσίαση ομαδικού βιβλίου συνταγών της τάξης, έκθεση φαγητών και γλυκών.</a:t>
            </a:r>
          </a:p>
        </p:txBody>
      </p:sp>
    </p:spTree>
    <p:extLst>
      <p:ext uri="{BB962C8B-B14F-4D97-AF65-F5344CB8AC3E}">
        <p14:creationId xmlns:p14="http://schemas.microsoft.com/office/powerpoint/2010/main" val="3034929734"/>
      </p:ext>
    </p:extLst>
  </p:cSld>
  <p:clrMapOvr>
    <a:masterClrMapping/>
  </p:clrMapOvr>
</p:sld>
</file>

<file path=ppt/theme/theme1.xml><?xml version="1.0" encoding="utf-8"?>
<a:theme xmlns:a="http://schemas.openxmlformats.org/drawingml/2006/main" name="Θέμα του Office">
  <a:themeElements>
    <a:clrScheme name="Θέμα του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502</TotalTime>
  <Words>739</Words>
  <Application>Microsoft Office PowerPoint</Application>
  <PresentationFormat>Προβολή στην οθόνη (4:3)</PresentationFormat>
  <Paragraphs>61</Paragraphs>
  <Slides>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6</vt:i4>
      </vt:variant>
    </vt:vector>
  </HeadingPairs>
  <TitlesOfParts>
    <vt:vector size="10" baseType="lpstr">
      <vt:lpstr>Arial</vt:lpstr>
      <vt:lpstr>Calibri</vt:lpstr>
      <vt:lpstr>Wingdings</vt:lpstr>
      <vt:lpstr>Θέμα του Office</vt:lpstr>
      <vt:lpstr>Διαδικτυακό θερινό σχολείο «Προς ένα ανοιχτό και ψηφιακά ώριμο σχολείο»  Προσχέδιο project της Τσίτσου Ελισάβετ Δασκάλας στο 8ο Δ.Σ. Π. Φαλήρου</vt:lpstr>
      <vt:lpstr>Τίτλος:                ΔΙΑΤΡΟΦΗ </vt:lpstr>
      <vt:lpstr>Feel - Αισθάνομαι</vt:lpstr>
      <vt:lpstr>Imagine - Σκέφτομαι</vt:lpstr>
      <vt:lpstr>Create – Δημιουργώ</vt:lpstr>
      <vt:lpstr>Share – Μοιράζομαι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Nikos Zygouritsas</dc:creator>
  <cp:lastModifiedBy>user</cp:lastModifiedBy>
  <cp:revision>69</cp:revision>
  <dcterms:created xsi:type="dcterms:W3CDTF">2020-06-09T09:43:25Z</dcterms:created>
  <dcterms:modified xsi:type="dcterms:W3CDTF">2020-07-08T20:12:46Z</dcterms:modified>
</cp:coreProperties>
</file>