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71" r:id="rId5"/>
    <p:sldId id="260" r:id="rId6"/>
    <p:sldId id="264" r:id="rId7"/>
    <p:sldId id="259" r:id="rId8"/>
    <p:sldId id="273" r:id="rId9"/>
    <p:sldId id="274" r:id="rId10"/>
    <p:sldId id="267" r:id="rId11"/>
    <p:sldId id="275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s Zygouritsas" initials="NZ" lastIdx="8" clrIdx="0">
    <p:extLst>
      <p:ext uri="{19B8F6BF-5375-455C-9EA6-DF929625EA0E}">
        <p15:presenceInfo xmlns:p15="http://schemas.microsoft.com/office/powerpoint/2012/main" userId="S-1-5-21-1085031214-842925246-1708537768-11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8" autoAdjust="0"/>
    <p:restoredTop sz="93825" autoAdjust="0"/>
  </p:normalViewPr>
  <p:slideViewPr>
    <p:cSldViewPr snapToGrid="0">
      <p:cViewPr varScale="1">
        <p:scale>
          <a:sx n="63" d="100"/>
          <a:sy n="63" d="100"/>
        </p:scale>
        <p:origin x="82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BD912323-D8E1-4F07-85B7-55183833EA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10D815D-CEB3-4B7A-92CC-F93B021C52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90C50-F892-4D1F-9F4D-0A92399468B2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A9CD9BB-BDDD-4519-8130-9D680D3F26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8FE0992-8B41-4206-8FC6-6282287475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A6602-60BD-4165-86EF-6AD4924521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58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906D-4C5E-426F-807B-179BA0461FE1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796B9-1937-4EC3-8837-D797324CA6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98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AB2654-31AC-4A8D-8A61-7ADEAEC0E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7AC55-0693-4612-A971-29B5705B8725}" type="slidenum">
              <a:rPr lang="el-GR" altLang="el-GR"/>
              <a:pPr/>
              <a:t>5</a:t>
            </a:fld>
            <a:endParaRPr lang="el-GR" altLang="el-GR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2AB80BF-7DAB-4A59-9BD3-56578FD8A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E41AC1C-CDAB-482B-959D-8ABA7EC76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Η ανάπτυξη κοινοτήτων εκπαιδευτικών ενθαρρύνει τη διαμόρφωση καινοτομικών προγραμμάτων, το «μοίρασμα» και τη διάχυση.</a:t>
            </a:r>
          </a:p>
        </p:txBody>
      </p:sp>
    </p:spTree>
    <p:extLst>
      <p:ext uri="{BB962C8B-B14F-4D97-AF65-F5344CB8AC3E}">
        <p14:creationId xmlns:p14="http://schemas.microsoft.com/office/powerpoint/2010/main" val="232692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893102" y="5848350"/>
            <a:ext cx="4114800" cy="100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6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40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609600" y="64647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OSOS Kick off meeting, Athens, 3-5/4/2017 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59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F71126-832B-498D-B1A3-BF38BCE6D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B04C4D1-F8C9-46FE-B320-44321A78C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9D9476-EDDE-4E6E-87E8-D5E6D68F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BE9-4B8A-4197-80B7-F93D86A32D4C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4270F4-86E1-4D9D-AF8D-484B060A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E48A79-DE4E-43DC-909A-C0D0DB58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A12C-B52E-4843-B743-2B65C0C8EF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134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5F32CE-87BF-45CE-9D12-CB288BD00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0416BC-8CE8-4E52-9A86-9DD948236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5137B3-86FB-4993-8CFA-F66CB6E8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BE9-4B8A-4197-80B7-F93D86A32D4C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5E84B6B-E49F-4C06-B988-83359468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F17DBE-12DA-4AE0-A8C3-811D5927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A12C-B52E-4843-B743-2B65C0C8EF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21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3536AA-E662-4103-818D-34B9260C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F56E3B8-880A-49DE-AF27-768AD4310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D005C2-75E1-45B2-99EB-AF7B2757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BE9-4B8A-4197-80B7-F93D86A32D4C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D85ABC-0E23-4163-9B66-3735742E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03FE4E-78DF-4B13-8079-33A3DED8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A12C-B52E-4843-B743-2B65C0C8EF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093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82ABAF-1592-47F6-AEDC-005B60BE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311FE-2E0F-44D7-B8C0-9DA37CF8D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7B7DE82-9187-4A8C-B057-409DCC6ED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6200509-C90F-4DD9-9B2B-E84F3FE6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BE9-4B8A-4197-80B7-F93D86A32D4C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FB9EFA4-019E-48C6-918B-78E2AB00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CCE0D5E-FBBF-4346-ABDB-717D45B0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A12C-B52E-4843-B743-2B65C0C8EF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083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0FD85-9BD5-4706-BFD3-DE2E38B7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528DCB-D322-4127-AE54-FF03E82C7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7CE9AF7-4247-4EBD-9937-E36F101AA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DFAF75A-19F2-4414-828A-786F6A286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816E4CC-BAB9-4F3E-BFCC-8F7C96A7F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89956C7-4C10-4518-B2DB-3C1662B0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BE9-4B8A-4197-80B7-F93D86A32D4C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5A42916-C6E9-45DD-85F4-44D76EF2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06BE2D4-9E92-45C8-9B62-A32BD4F1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A12C-B52E-4843-B743-2B65C0C8EF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077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BFC66D-2A72-4194-9502-CEF7F4651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956B44A-666B-4C20-B2C3-E69C56D2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BE9-4B8A-4197-80B7-F93D86A32D4C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F83FAED-87B4-47B5-85D4-461336A9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33311C6-3F5D-4C29-B145-0CB43C92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A12C-B52E-4843-B743-2B65C0C8EF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961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956135A-E4BE-40D2-975A-613E35AA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BE9-4B8A-4197-80B7-F93D86A32D4C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B004095-4DD2-40C8-9DB7-7FBB8298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3592B8-F2AA-4DCC-81B4-FDC7276F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A12C-B52E-4843-B743-2B65C0C8EF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188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A8D6F6-11F9-410A-8856-DEB38DFB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4551DC-C251-44C4-9C27-12AED8502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762A52D-B45C-4C99-95E5-B149F8BB7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4B3F298-5765-40D7-8C97-56FCADDD2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BE9-4B8A-4197-80B7-F93D86A32D4C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F522A11-42EA-45C3-B46B-529C5019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9E8ACFC-F48F-4189-92DB-8C342123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A12C-B52E-4843-B743-2B65C0C8EF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20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5395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CF0BEF-4E65-40CE-80E2-A0452A5C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45D9670-A78B-40F0-AC3D-4DF71EAD3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66B8F0F-FC39-467A-ACB9-73B1C3A7A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011FD9C-2B75-48B4-A2F7-3E1F1DF3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BE9-4B8A-4197-80B7-F93D86A32D4C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23EC506-83A2-45C7-B06B-DF402AFF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394AE24-3F28-4784-9824-5FDD1B61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A12C-B52E-4843-B743-2B65C0C8EF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346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BC0081-3EDE-49A4-9E10-1CF12F6B7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311D789-3DCF-4DC5-A29A-95C115A4D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84C380-DB69-47A0-993F-54CFC73B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BE9-4B8A-4197-80B7-F93D86A32D4C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820791-9D0C-4F1E-B6B1-57978F40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7687E2-4796-4034-8F72-D317FAFA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A12C-B52E-4843-B743-2B65C0C8EF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835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1BF5E5B-7D1A-433E-8708-44382FEAE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B9A277D-0DE0-42D5-94C8-47D37F151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752AD1-2ACD-403F-830A-E815A9D1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BE9-4B8A-4197-80B7-F93D86A32D4C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664EAC-2186-4CA3-B2CF-50B78078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7E8B7E-B9A3-4AF4-8CB7-75A82F02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A12C-B52E-4843-B743-2B65C0C8EF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26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3962400"/>
            <a:ext cx="8902700" cy="6000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2624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9533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99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934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5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0" y="6464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OSOS Kick off meeting, Athens, 3-5/4/2017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251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02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0" y="6464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OSOS Kick off meeting, Athens, 3-5/4/2017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600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77186" y="6284765"/>
            <a:ext cx="2003944" cy="54511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4083C47-CC67-47F5-BCE0-9CF2C9AD911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175902"/>
            <a:ext cx="2381250" cy="6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14B5AF9-0F21-4E4E-8B1C-E2A21D03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1C48ECF-DEDE-46B2-A59F-A158BD437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248339-7F62-4E39-BAB3-AD5FF6753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72BE9-4B8A-4197-80B7-F93D86A32D4C}" type="datetimeFigureOut">
              <a:rPr lang="el-GR" smtClean="0"/>
              <a:t>20/10/2017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E132FD-596D-4323-A4B3-0CA2BD8C1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BBC360-7595-4E8B-9452-25F878249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A12C-B52E-4843-B743-2B65C0C8EF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1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elearning.ea.gr/course/view.php?id=6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11614" y="425670"/>
            <a:ext cx="5657127" cy="394137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Debate in Primary School: Empowering Teachers and Students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body" idx="1"/>
          </p:nvPr>
        </p:nvSpPr>
        <p:spPr>
          <a:xfrm>
            <a:off x="6211614" y="4979442"/>
            <a:ext cx="5093882" cy="491194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Dr. A. Vavouraki, </a:t>
            </a:r>
            <a:r>
              <a:rPr lang="en-US" dirty="0" err="1">
                <a:solidFill>
                  <a:srgbClr val="0070C0"/>
                </a:solidFill>
              </a:rPr>
              <a:t>Ellinogermaniki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Agogi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1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93851E-EB16-4C16-843B-75CF26C4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535C84-0109-45C8-80D7-03F4CEBAF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4F3731D-C72E-427A-9D8B-9544663B1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043" y="1292418"/>
            <a:ext cx="6966354" cy="54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2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E5B7928D-F0F5-4A1C-8573-FFF8AAAB2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586" y="3374138"/>
            <a:ext cx="3905250" cy="292893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Debate in primary school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9F8ECF3-C6B3-430C-A466-8DA9F605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110" y="1467235"/>
            <a:ext cx="5596890" cy="472916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4400" dirty="0"/>
              <a:t>Debate between students of 6</a:t>
            </a:r>
            <a:r>
              <a:rPr lang="en-US" sz="4400" baseline="30000" dirty="0"/>
              <a:t>th</a:t>
            </a:r>
            <a:r>
              <a:rPr lang="en-US" sz="4400" dirty="0"/>
              <a:t> grade on science issues that influence the quality of our life and environment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8401CC8F-C0F5-4F28-9D02-20721D710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2108"/>
            <a:ext cx="3619872" cy="26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Debate: why in the primary school?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9F8ECF3-C6B3-430C-A466-8DA9F605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4"/>
            <a:ext cx="10515600" cy="5108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The National Curriculum </a:t>
            </a:r>
          </a:p>
          <a:p>
            <a:pPr lvl="2"/>
            <a:r>
              <a:rPr lang="en-US" sz="3600" dirty="0"/>
              <a:t>Greek Language</a:t>
            </a:r>
          </a:p>
          <a:p>
            <a:pPr lvl="3"/>
            <a:r>
              <a:rPr lang="en-US" sz="3400" dirty="0"/>
              <a:t>develop their communication skills (argue, make a case)</a:t>
            </a:r>
          </a:p>
          <a:p>
            <a:pPr lvl="2"/>
            <a:r>
              <a:rPr lang="en-US" sz="3600" dirty="0"/>
              <a:t>Citizenship</a:t>
            </a:r>
          </a:p>
          <a:p>
            <a:pPr lvl="3"/>
            <a:r>
              <a:rPr lang="en-US" sz="3400" dirty="0"/>
              <a:t>develop a responsible and active involvement in the social welfare</a:t>
            </a:r>
          </a:p>
          <a:p>
            <a:pPr lvl="2"/>
            <a:r>
              <a:rPr lang="en-US" sz="3800" dirty="0"/>
              <a:t>Science</a:t>
            </a:r>
          </a:p>
          <a:p>
            <a:pPr lvl="3"/>
            <a:r>
              <a:rPr lang="en-US" sz="3400" dirty="0"/>
              <a:t>get involved in science investigations and scientific method of thinking and research</a:t>
            </a:r>
          </a:p>
          <a:p>
            <a:pPr lvl="2"/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26039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Debate: why in the primary school?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500188"/>
            <a:ext cx="10801350" cy="49523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Empowering students</a:t>
            </a:r>
          </a:p>
          <a:p>
            <a:r>
              <a:rPr lang="en-US" sz="3600" dirty="0"/>
              <a:t>Authentic activity</a:t>
            </a:r>
          </a:p>
          <a:p>
            <a:pPr lvl="1"/>
            <a:r>
              <a:rPr lang="en-US" sz="3200" dirty="0"/>
              <a:t>Meaningful, take initiative, develop ideas, take action</a:t>
            </a:r>
          </a:p>
          <a:p>
            <a:r>
              <a:rPr lang="en-US" sz="3600" dirty="0"/>
              <a:t>Interdisciplinary approach </a:t>
            </a:r>
          </a:p>
          <a:p>
            <a:pPr lvl="1"/>
            <a:r>
              <a:rPr lang="en-US" sz="3200" dirty="0"/>
              <a:t>Science, language, mathematics, ICT, culture, values</a:t>
            </a:r>
          </a:p>
          <a:p>
            <a:r>
              <a:rPr lang="en-US" sz="3600" dirty="0"/>
              <a:t>Groupwork</a:t>
            </a:r>
          </a:p>
          <a:p>
            <a:pPr lvl="1"/>
            <a:r>
              <a:rPr lang="en-US" sz="3200" dirty="0"/>
              <a:t>Learn to cooperate, discuss, disagree, </a:t>
            </a:r>
            <a:r>
              <a:rPr lang="en-US" sz="3200" dirty="0" err="1"/>
              <a:t>analyse</a:t>
            </a:r>
            <a:r>
              <a:rPr lang="en-US" sz="3200" dirty="0"/>
              <a:t>, </a:t>
            </a:r>
            <a:r>
              <a:rPr lang="en-US" sz="3200" dirty="0" err="1"/>
              <a:t>synthesise</a:t>
            </a:r>
            <a:r>
              <a:rPr lang="en-US" sz="3200" dirty="0"/>
              <a:t>, decide</a:t>
            </a:r>
          </a:p>
          <a:p>
            <a:r>
              <a:rPr lang="en-US" sz="3600" dirty="0"/>
              <a:t>Responsible, Democratic, active citizens 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92177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09A5B6B-146B-4062-986B-0E1B657AF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b="1" dirty="0">
                <a:solidFill>
                  <a:srgbClr val="0070C0"/>
                </a:solidFill>
              </a:rPr>
              <a:t>Debate: how? </a:t>
            </a:r>
            <a:endParaRPr lang="el-GR" altLang="el-GR" b="1" dirty="0">
              <a:solidFill>
                <a:srgbClr val="0070C0"/>
              </a:solidFill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4699889-3257-424B-9E9F-5F05595AA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8792029" cy="446246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l-GR" sz="4800" dirty="0"/>
              <a:t>Empowering Teachers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l-GR" sz="3600" dirty="0"/>
          </a:p>
          <a:p>
            <a:pPr>
              <a:buFont typeface="Wingdings" panose="05000000000000000000" pitchFamily="2" charset="2"/>
              <a:buNone/>
            </a:pPr>
            <a:endParaRPr lang="en-US" altLang="el-GR" sz="3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l-GR" sz="3600" i="1" dirty="0"/>
              <a:t>Teachers must work smarter not harder…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l-GR" sz="3600" i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l-GR" sz="3600" i="1" dirty="0"/>
              <a:t>Today most innovation is the activity of networked teams, not individuals </a:t>
            </a:r>
            <a:r>
              <a:rPr lang="el-GR" altLang="el-GR" sz="3600" i="1" dirty="0"/>
              <a:t>…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l-GR" sz="3600" i="1" dirty="0"/>
              <a:t>					Hargreaves (n.d.2003)</a:t>
            </a:r>
          </a:p>
        </p:txBody>
      </p:sp>
    </p:spTree>
    <p:extLst>
      <p:ext uri="{BB962C8B-B14F-4D97-AF65-F5344CB8AC3E}">
        <p14:creationId xmlns:p14="http://schemas.microsoft.com/office/powerpoint/2010/main" val="379297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4000" dirty="0"/>
              <a:t>Empowering Teachers</a:t>
            </a:r>
          </a:p>
          <a:p>
            <a:pPr marL="0" indent="0">
              <a:buNone/>
            </a:pPr>
            <a:endParaRPr lang="en-US" altLang="el-GR" sz="4000" dirty="0"/>
          </a:p>
          <a:p>
            <a:r>
              <a:rPr lang="en-US" sz="4000" dirty="0"/>
              <a:t>Teacher as a social learner</a:t>
            </a:r>
          </a:p>
          <a:p>
            <a:pPr marL="457200" lvl="1" indent="0">
              <a:buNone/>
            </a:pPr>
            <a:r>
              <a:rPr lang="en-US" sz="3600" dirty="0"/>
              <a:t>Professional learning community</a:t>
            </a:r>
          </a:p>
          <a:p>
            <a:pPr marL="914400" lvl="2" indent="0">
              <a:buNone/>
            </a:pPr>
            <a:r>
              <a:rPr lang="en-US" sz="3200" dirty="0"/>
              <a:t>try out the new idea, process not a product, develop a shared meaning, share problems, exchange and discuss ideas, support each other</a:t>
            </a:r>
          </a:p>
          <a:p>
            <a:pPr marL="0" indent="0">
              <a:buNone/>
            </a:pPr>
            <a:endParaRPr lang="el-GR" altLang="el-GR" sz="4000" dirty="0"/>
          </a:p>
          <a:p>
            <a:endParaRPr lang="en-US" sz="4000" dirty="0"/>
          </a:p>
          <a:p>
            <a:endParaRPr lang="el-GR" sz="4000" dirty="0"/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639080ED-5A69-4DBB-A2BA-CAF00A6B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l-GR" b="1" dirty="0">
                <a:solidFill>
                  <a:srgbClr val="0070C0"/>
                </a:solidFill>
              </a:rPr>
              <a:t>Debate: how?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95704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4000" dirty="0"/>
              <a:t>Empowering Teachers</a:t>
            </a:r>
          </a:p>
          <a:p>
            <a:pPr marL="0" indent="0">
              <a:buNone/>
            </a:pPr>
            <a:endParaRPr lang="en-US" altLang="el-GR" sz="4000" dirty="0"/>
          </a:p>
          <a:p>
            <a:r>
              <a:rPr lang="en-US" sz="4000" dirty="0"/>
              <a:t>Teacher in an Open School</a:t>
            </a:r>
          </a:p>
          <a:p>
            <a:pPr marL="457200" lvl="1" indent="0">
              <a:buNone/>
            </a:pPr>
            <a:r>
              <a:rPr lang="en-US" sz="3600" dirty="0"/>
              <a:t>Broader community that interact</a:t>
            </a:r>
          </a:p>
          <a:p>
            <a:pPr marL="457200" lvl="1" indent="0">
              <a:buNone/>
            </a:pPr>
            <a:r>
              <a:rPr lang="en-US" sz="3600" dirty="0"/>
              <a:t>	School Hub – Schools – University – Administrators</a:t>
            </a:r>
          </a:p>
          <a:p>
            <a:pPr marL="457200" lvl="1" indent="0">
              <a:buNone/>
            </a:pPr>
            <a:endParaRPr lang="en-US" sz="3600" dirty="0"/>
          </a:p>
          <a:p>
            <a:pPr marL="0" indent="0">
              <a:buNone/>
            </a:pPr>
            <a:endParaRPr lang="el-GR" altLang="el-GR" sz="4000" dirty="0"/>
          </a:p>
          <a:p>
            <a:endParaRPr lang="en-US" sz="4000" dirty="0"/>
          </a:p>
          <a:p>
            <a:endParaRPr lang="el-GR" sz="4000" dirty="0"/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639080ED-5A69-4DBB-A2BA-CAF00A6B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l-GR" b="1" dirty="0">
                <a:solidFill>
                  <a:srgbClr val="0070C0"/>
                </a:solidFill>
              </a:rPr>
              <a:t>Debate: how?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4863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Οβάλ 58">
            <a:extLst>
              <a:ext uri="{FF2B5EF4-FFF2-40B4-BE49-F238E27FC236}">
                <a16:creationId xmlns:a16="http://schemas.microsoft.com/office/drawing/2014/main" id="{36369F47-DC9D-4C07-AD13-5EE0C62D00AF}"/>
              </a:ext>
            </a:extLst>
          </p:cNvPr>
          <p:cNvSpPr/>
          <p:nvPr/>
        </p:nvSpPr>
        <p:spPr>
          <a:xfrm>
            <a:off x="838200" y="1040097"/>
            <a:ext cx="10725150" cy="560721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793851E-EB16-4C16-843B-75CF26C4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 Community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535C84-0109-45C8-80D7-03F4CEBAF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7" name="Γραφικό 6" descr="Τράπεζα">
            <a:extLst>
              <a:ext uri="{FF2B5EF4-FFF2-40B4-BE49-F238E27FC236}">
                <a16:creationId xmlns:a16="http://schemas.microsoft.com/office/drawing/2014/main" id="{65A42383-B74E-44FC-BEB2-145BD33C5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850" y="2352278"/>
            <a:ext cx="914400" cy="914400"/>
          </a:xfrm>
          <a:prstGeom prst="rect">
            <a:avLst/>
          </a:prstGeom>
        </p:spPr>
      </p:pic>
      <p:pic>
        <p:nvPicPr>
          <p:cNvPr id="17" name="Γραφικό 16" descr="Σχολικό κτίριο">
            <a:extLst>
              <a:ext uri="{FF2B5EF4-FFF2-40B4-BE49-F238E27FC236}">
                <a16:creationId xmlns:a16="http://schemas.microsoft.com/office/drawing/2014/main" id="{0FBBFFC5-3431-4F70-AB41-5952C1D1A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4100" y="4344421"/>
            <a:ext cx="971550" cy="971550"/>
          </a:xfrm>
          <a:prstGeom prst="rect">
            <a:avLst/>
          </a:prstGeom>
        </p:spPr>
      </p:pic>
      <p:pic>
        <p:nvPicPr>
          <p:cNvPr id="19" name="Γραφικό 18" descr="Άνδρας">
            <a:extLst>
              <a:ext uri="{FF2B5EF4-FFF2-40B4-BE49-F238E27FC236}">
                <a16:creationId xmlns:a16="http://schemas.microsoft.com/office/drawing/2014/main" id="{9935A63D-3E8B-4F10-B9F7-D2C3BC710E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7763" y="3213937"/>
            <a:ext cx="914400" cy="914400"/>
          </a:xfrm>
          <a:prstGeom prst="rect">
            <a:avLst/>
          </a:prstGeom>
        </p:spPr>
      </p:pic>
      <p:pic>
        <p:nvPicPr>
          <p:cNvPr id="21" name="Γραφικό 20" descr="Γυναίκα">
            <a:extLst>
              <a:ext uri="{FF2B5EF4-FFF2-40B4-BE49-F238E27FC236}">
                <a16:creationId xmlns:a16="http://schemas.microsoft.com/office/drawing/2014/main" id="{10051DED-2456-4B44-AC58-838836CF11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33675" y="4745110"/>
            <a:ext cx="914400" cy="914400"/>
          </a:xfrm>
          <a:prstGeom prst="rect">
            <a:avLst/>
          </a:prstGeom>
        </p:spPr>
      </p:pic>
      <p:pic>
        <p:nvPicPr>
          <p:cNvPr id="23" name="Γραφικό 22" descr="Κτίριο">
            <a:extLst>
              <a:ext uri="{FF2B5EF4-FFF2-40B4-BE49-F238E27FC236}">
                <a16:creationId xmlns:a16="http://schemas.microsoft.com/office/drawing/2014/main" id="{B88689E9-80F4-4D42-B3A3-561E9093A0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51872" y="3661058"/>
            <a:ext cx="914400" cy="914400"/>
          </a:xfrm>
          <a:prstGeom prst="rect">
            <a:avLst/>
          </a:prstGeom>
        </p:spPr>
      </p:pic>
      <p:pic>
        <p:nvPicPr>
          <p:cNvPr id="24" name="Γραφικό 23" descr="Σχολικό κτίριο">
            <a:extLst>
              <a:ext uri="{FF2B5EF4-FFF2-40B4-BE49-F238E27FC236}">
                <a16:creationId xmlns:a16="http://schemas.microsoft.com/office/drawing/2014/main" id="{0338B326-5D06-4A0B-9BA1-25C7B241D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2800" y="2776482"/>
            <a:ext cx="914400" cy="914400"/>
          </a:xfrm>
          <a:prstGeom prst="rect">
            <a:avLst/>
          </a:prstGeom>
        </p:spPr>
      </p:pic>
      <p:pic>
        <p:nvPicPr>
          <p:cNvPr id="25" name="Γραφικό 24" descr="Σχολικό κτίριο">
            <a:extLst>
              <a:ext uri="{FF2B5EF4-FFF2-40B4-BE49-F238E27FC236}">
                <a16:creationId xmlns:a16="http://schemas.microsoft.com/office/drawing/2014/main" id="{193CD271-E419-4593-9788-AE5FEDE10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8950" y="1040097"/>
            <a:ext cx="914400" cy="914400"/>
          </a:xfrm>
          <a:prstGeom prst="rect">
            <a:avLst/>
          </a:prstGeom>
        </p:spPr>
      </p:pic>
      <p:pic>
        <p:nvPicPr>
          <p:cNvPr id="26" name="Γραφικό 25" descr="Σχολικό κτίριο">
            <a:extLst>
              <a:ext uri="{FF2B5EF4-FFF2-40B4-BE49-F238E27FC236}">
                <a16:creationId xmlns:a16="http://schemas.microsoft.com/office/drawing/2014/main" id="{BE257EE4-0BFC-4A21-935E-56DBC704E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6800" y="1337980"/>
            <a:ext cx="914400" cy="914400"/>
          </a:xfrm>
          <a:prstGeom prst="rect">
            <a:avLst/>
          </a:prstGeom>
        </p:spPr>
      </p:pic>
      <p:pic>
        <p:nvPicPr>
          <p:cNvPr id="27" name="Γραφικό 26" descr="Σχολικό κτίριο">
            <a:extLst>
              <a:ext uri="{FF2B5EF4-FFF2-40B4-BE49-F238E27FC236}">
                <a16:creationId xmlns:a16="http://schemas.microsoft.com/office/drawing/2014/main" id="{8586EB3F-E736-4605-9F62-DB51D977C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5475" y="2474885"/>
            <a:ext cx="914400" cy="914400"/>
          </a:xfrm>
          <a:prstGeom prst="rect">
            <a:avLst/>
          </a:prstGeom>
        </p:spPr>
      </p:pic>
      <p:pic>
        <p:nvPicPr>
          <p:cNvPr id="29" name="Γραφικό 28" descr="Σχολικό κτίριο">
            <a:extLst>
              <a:ext uri="{FF2B5EF4-FFF2-40B4-BE49-F238E27FC236}">
                <a16:creationId xmlns:a16="http://schemas.microsoft.com/office/drawing/2014/main" id="{064E31A6-C85F-4EA5-8177-B403C6036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8400" y="5128873"/>
            <a:ext cx="914400" cy="914400"/>
          </a:xfrm>
          <a:prstGeom prst="rect">
            <a:avLst/>
          </a:prstGeom>
        </p:spPr>
      </p:pic>
      <p:pic>
        <p:nvPicPr>
          <p:cNvPr id="30" name="Γραφικό 29" descr="Σχολικό κτίριο">
            <a:extLst>
              <a:ext uri="{FF2B5EF4-FFF2-40B4-BE49-F238E27FC236}">
                <a16:creationId xmlns:a16="http://schemas.microsoft.com/office/drawing/2014/main" id="{C5BD74E3-4BBA-41B3-9712-DA70392E7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3100" y="5406459"/>
            <a:ext cx="914400" cy="914400"/>
          </a:xfrm>
          <a:prstGeom prst="rect">
            <a:avLst/>
          </a:prstGeom>
        </p:spPr>
      </p:pic>
      <p:pic>
        <p:nvPicPr>
          <p:cNvPr id="31" name="Γραφικό 30" descr="Άνδρας">
            <a:extLst>
              <a:ext uri="{FF2B5EF4-FFF2-40B4-BE49-F238E27FC236}">
                <a16:creationId xmlns:a16="http://schemas.microsoft.com/office/drawing/2014/main" id="{78AF6D11-C7EF-495A-825A-7AE8740EFF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5675" y="5387777"/>
            <a:ext cx="914400" cy="914400"/>
          </a:xfrm>
          <a:prstGeom prst="rect">
            <a:avLst/>
          </a:prstGeom>
        </p:spPr>
      </p:pic>
      <p:pic>
        <p:nvPicPr>
          <p:cNvPr id="32" name="Γραφικό 31" descr="Άνδρας">
            <a:extLst>
              <a:ext uri="{FF2B5EF4-FFF2-40B4-BE49-F238E27FC236}">
                <a16:creationId xmlns:a16="http://schemas.microsoft.com/office/drawing/2014/main" id="{4CD993DE-9995-4E06-B41D-E91271A997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59775" y="1233488"/>
            <a:ext cx="914400" cy="914400"/>
          </a:xfrm>
          <a:prstGeom prst="rect">
            <a:avLst/>
          </a:prstGeom>
        </p:spPr>
      </p:pic>
      <p:pic>
        <p:nvPicPr>
          <p:cNvPr id="33" name="Γραφικό 32" descr="Γυναίκα">
            <a:extLst>
              <a:ext uri="{FF2B5EF4-FFF2-40B4-BE49-F238E27FC236}">
                <a16:creationId xmlns:a16="http://schemas.microsoft.com/office/drawing/2014/main" id="{8B0D1A53-A3AB-425F-81A1-B7FDB2261B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76850" y="1198146"/>
            <a:ext cx="914400" cy="914400"/>
          </a:xfrm>
          <a:prstGeom prst="rect">
            <a:avLst/>
          </a:prstGeom>
        </p:spPr>
      </p:pic>
      <p:pic>
        <p:nvPicPr>
          <p:cNvPr id="34" name="Γραφικό 33" descr="Γυναίκα">
            <a:extLst>
              <a:ext uri="{FF2B5EF4-FFF2-40B4-BE49-F238E27FC236}">
                <a16:creationId xmlns:a16="http://schemas.microsoft.com/office/drawing/2014/main" id="{85A37749-1EAA-435D-A8F5-AF43502EF2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52675" y="2700310"/>
            <a:ext cx="914400" cy="914400"/>
          </a:xfrm>
          <a:prstGeom prst="rect">
            <a:avLst/>
          </a:prstGeom>
        </p:spPr>
      </p:pic>
      <p:cxnSp>
        <p:nvCxnSpPr>
          <p:cNvPr id="37" name="Ευθεία γραμμή σύνδεσης 36">
            <a:extLst>
              <a:ext uri="{FF2B5EF4-FFF2-40B4-BE49-F238E27FC236}">
                <a16:creationId xmlns:a16="http://schemas.microsoft.com/office/drawing/2014/main" id="{685B434F-6F68-4756-97CD-4A2E87067220}"/>
              </a:ext>
            </a:extLst>
          </p:cNvPr>
          <p:cNvCxnSpPr>
            <a:cxnSpLocks/>
          </p:cNvCxnSpPr>
          <p:nvPr/>
        </p:nvCxnSpPr>
        <p:spPr>
          <a:xfrm>
            <a:off x="3205472" y="3391823"/>
            <a:ext cx="2040502" cy="623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id="{0ADE1702-3334-4921-AFAC-E9D6725FB029}"/>
              </a:ext>
            </a:extLst>
          </p:cNvPr>
          <p:cNvCxnSpPr>
            <a:cxnSpLocks/>
          </p:cNvCxnSpPr>
          <p:nvPr/>
        </p:nvCxnSpPr>
        <p:spPr>
          <a:xfrm flipV="1">
            <a:off x="3190875" y="2106898"/>
            <a:ext cx="837750" cy="708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εία γραμμή σύνδεσης 42">
            <a:extLst>
              <a:ext uri="{FF2B5EF4-FFF2-40B4-BE49-F238E27FC236}">
                <a16:creationId xmlns:a16="http://schemas.microsoft.com/office/drawing/2014/main" id="{39331F42-DB65-4394-8BA1-B51AFE66F1A9}"/>
              </a:ext>
            </a:extLst>
          </p:cNvPr>
          <p:cNvCxnSpPr>
            <a:cxnSpLocks/>
          </p:cNvCxnSpPr>
          <p:nvPr/>
        </p:nvCxnSpPr>
        <p:spPr>
          <a:xfrm>
            <a:off x="3115013" y="3524890"/>
            <a:ext cx="1788225" cy="2101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εία γραμμή σύνδεσης 43">
            <a:extLst>
              <a:ext uri="{FF2B5EF4-FFF2-40B4-BE49-F238E27FC236}">
                <a16:creationId xmlns:a16="http://schemas.microsoft.com/office/drawing/2014/main" id="{3AB98D7A-D266-453A-94D3-5D53EADE412F}"/>
              </a:ext>
            </a:extLst>
          </p:cNvPr>
          <p:cNvCxnSpPr>
            <a:cxnSpLocks/>
          </p:cNvCxnSpPr>
          <p:nvPr/>
        </p:nvCxnSpPr>
        <p:spPr>
          <a:xfrm flipV="1">
            <a:off x="3038475" y="1903046"/>
            <a:ext cx="3691575" cy="1068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εία γραμμή σύνδεσης 44">
            <a:extLst>
              <a:ext uri="{FF2B5EF4-FFF2-40B4-BE49-F238E27FC236}">
                <a16:creationId xmlns:a16="http://schemas.microsoft.com/office/drawing/2014/main" id="{C333BA44-0865-4165-A53D-2AAE5E5070B7}"/>
              </a:ext>
            </a:extLst>
          </p:cNvPr>
          <p:cNvCxnSpPr>
            <a:cxnSpLocks/>
          </p:cNvCxnSpPr>
          <p:nvPr/>
        </p:nvCxnSpPr>
        <p:spPr>
          <a:xfrm flipV="1">
            <a:off x="3190875" y="3013203"/>
            <a:ext cx="2929575" cy="110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Ευθεία γραμμή σύνδεσης 45">
            <a:extLst>
              <a:ext uri="{FF2B5EF4-FFF2-40B4-BE49-F238E27FC236}">
                <a16:creationId xmlns:a16="http://schemas.microsoft.com/office/drawing/2014/main" id="{D6D54763-FBB7-4611-B226-FB959D9933BE}"/>
              </a:ext>
            </a:extLst>
          </p:cNvPr>
          <p:cNvCxnSpPr>
            <a:cxnSpLocks/>
          </p:cNvCxnSpPr>
          <p:nvPr/>
        </p:nvCxnSpPr>
        <p:spPr>
          <a:xfrm flipV="1">
            <a:off x="2759925" y="3667452"/>
            <a:ext cx="100050" cy="676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Γραφικό 48" descr="Γυναίκα">
            <a:extLst>
              <a:ext uri="{FF2B5EF4-FFF2-40B4-BE49-F238E27FC236}">
                <a16:creationId xmlns:a16="http://schemas.microsoft.com/office/drawing/2014/main" id="{FFB22A9D-F0A9-4776-89D0-CA2E5D082B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70300" y="5560574"/>
            <a:ext cx="914400" cy="914400"/>
          </a:xfrm>
          <a:prstGeom prst="rect">
            <a:avLst/>
          </a:prstGeom>
        </p:spPr>
      </p:pic>
      <p:cxnSp>
        <p:nvCxnSpPr>
          <p:cNvPr id="54" name="Ευθεία γραμμή σύνδεσης 53">
            <a:extLst>
              <a:ext uri="{FF2B5EF4-FFF2-40B4-BE49-F238E27FC236}">
                <a16:creationId xmlns:a16="http://schemas.microsoft.com/office/drawing/2014/main" id="{BF4A1281-26BE-4D73-B6A4-7BB6B382CA23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364388" y="3256856"/>
            <a:ext cx="4983375" cy="414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Ευθεία γραμμή σύνδεσης 55">
            <a:extLst>
              <a:ext uri="{FF2B5EF4-FFF2-40B4-BE49-F238E27FC236}">
                <a16:creationId xmlns:a16="http://schemas.microsoft.com/office/drawing/2014/main" id="{5A36D32D-CB57-4067-B7C2-B45A0FDA5534}"/>
              </a:ext>
            </a:extLst>
          </p:cNvPr>
          <p:cNvCxnSpPr>
            <a:cxnSpLocks/>
          </p:cNvCxnSpPr>
          <p:nvPr/>
        </p:nvCxnSpPr>
        <p:spPr>
          <a:xfrm>
            <a:off x="3302288" y="3524890"/>
            <a:ext cx="4293975" cy="23494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6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A484BE-42A6-4430-998A-61603959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digital platform</a:t>
            </a:r>
            <a:endParaRPr lang="el-GR" dirty="0"/>
          </a:p>
        </p:txBody>
      </p:sp>
      <p:pic>
        <p:nvPicPr>
          <p:cNvPr id="7" name="Εικόνα 6">
            <a:hlinkClick r:id="rId2"/>
            <a:extLst>
              <a:ext uri="{FF2B5EF4-FFF2-40B4-BE49-F238E27FC236}">
                <a16:creationId xmlns:a16="http://schemas.microsoft.com/office/drawing/2014/main" id="{DB200EA4-0932-4D44-BFAA-006CAE38D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94" y="1870326"/>
            <a:ext cx="4318000" cy="35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4817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251</Words>
  <Application>Microsoft Office PowerPoint</Application>
  <PresentationFormat>Ευρεία οθόνη</PresentationFormat>
  <Paragraphs>53</Paragraphs>
  <Slides>10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Θέμα του Office</vt:lpstr>
      <vt:lpstr>Προσαρμοσμένη σχεδίαση</vt:lpstr>
      <vt:lpstr>Debate in Primary School: Empowering Teachers and Students</vt:lpstr>
      <vt:lpstr>Debate in primary school</vt:lpstr>
      <vt:lpstr>Debate: why in the primary school?</vt:lpstr>
      <vt:lpstr>Debate: why in the primary school?</vt:lpstr>
      <vt:lpstr>Debate: how? </vt:lpstr>
      <vt:lpstr>Debate: how? </vt:lpstr>
      <vt:lpstr>Debate: how? </vt:lpstr>
      <vt:lpstr>The Debate Community</vt:lpstr>
      <vt:lpstr>The digital platform</vt:lpstr>
      <vt:lpstr>The 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Nikos Zygouritsas</dc:creator>
  <cp:lastModifiedBy>Agapi Vavouraki</cp:lastModifiedBy>
  <cp:revision>34</cp:revision>
  <dcterms:created xsi:type="dcterms:W3CDTF">2017-03-20T09:19:57Z</dcterms:created>
  <dcterms:modified xsi:type="dcterms:W3CDTF">2017-10-20T11:19:32Z</dcterms:modified>
</cp:coreProperties>
</file>