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Lst>
  <p:notesMasterIdLst>
    <p:notesMasterId r:id="rId27"/>
  </p:notesMasterIdLst>
  <p:sldIdLst>
    <p:sldId id="256" r:id="rId5"/>
    <p:sldId id="263" r:id="rId6"/>
    <p:sldId id="281" r:id="rId7"/>
    <p:sldId id="282" r:id="rId8"/>
    <p:sldId id="269" r:id="rId9"/>
    <p:sldId id="265" r:id="rId10"/>
    <p:sldId id="268" r:id="rId11"/>
    <p:sldId id="272" r:id="rId12"/>
    <p:sldId id="273" r:id="rId13"/>
    <p:sldId id="274" r:id="rId14"/>
    <p:sldId id="271" r:id="rId15"/>
    <p:sldId id="276" r:id="rId16"/>
    <p:sldId id="277" r:id="rId17"/>
    <p:sldId id="278" r:id="rId18"/>
    <p:sldId id="279" r:id="rId19"/>
    <p:sldId id="280" r:id="rId20"/>
    <p:sldId id="264" r:id="rId21"/>
    <p:sldId id="259" r:id="rId22"/>
    <p:sldId id="260" r:id="rId23"/>
    <p:sldId id="261" r:id="rId24"/>
    <p:sldId id="262" r:id="rId25"/>
    <p:sldId id="283" r:id="rId2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968504-2223-4C12-8BF1-B157D39612C3}" type="datetimeFigureOut">
              <a:rPr lang="el-GR" smtClean="0"/>
              <a:t>9/1/2018</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0E0F5A-DA6B-41BF-8699-659944D1BA11}" type="slidenum">
              <a:rPr lang="el-GR" smtClean="0"/>
              <a:t>‹#›</a:t>
            </a:fld>
            <a:endParaRPr lang="el-GR"/>
          </a:p>
        </p:txBody>
      </p:sp>
    </p:spTree>
    <p:extLst>
      <p:ext uri="{BB962C8B-B14F-4D97-AF65-F5344CB8AC3E}">
        <p14:creationId xmlns:p14="http://schemas.microsoft.com/office/powerpoint/2010/main" val="3833645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Pedagogical Framework to address the CREATIONS</a:t>
            </a:r>
            <a:r>
              <a:rPr lang="en-US" baseline="0" dirty="0"/>
              <a:t> challenges</a:t>
            </a:r>
            <a:endParaRPr lang="el-GR" dirty="0"/>
          </a:p>
        </p:txBody>
      </p:sp>
      <p:sp>
        <p:nvSpPr>
          <p:cNvPr id="4" name="Slide Number Placeholder 3"/>
          <p:cNvSpPr>
            <a:spLocks noGrp="1"/>
          </p:cNvSpPr>
          <p:nvPr>
            <p:ph type="sldNum" sz="quarter" idx="10"/>
          </p:nvPr>
        </p:nvSpPr>
        <p:spPr/>
        <p:txBody>
          <a:bodyPr/>
          <a:lstStyle/>
          <a:p>
            <a:fld id="{BA0E0F5A-DA6B-41BF-8699-659944D1BA11}" type="slidenum">
              <a:rPr lang="el-GR" smtClean="0"/>
              <a:t>6</a:t>
            </a:fld>
            <a:endParaRPr lang="el-GR"/>
          </a:p>
        </p:txBody>
      </p:sp>
    </p:spTree>
    <p:extLst>
      <p:ext uri="{BB962C8B-B14F-4D97-AF65-F5344CB8AC3E}">
        <p14:creationId xmlns:p14="http://schemas.microsoft.com/office/powerpoint/2010/main" val="3995275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could play the draft </a:t>
            </a:r>
            <a:r>
              <a:rPr lang="en-US" dirty="0" err="1"/>
              <a:t>summerschool</a:t>
            </a:r>
            <a:r>
              <a:rPr lang="en-US" dirty="0"/>
              <a:t> video </a:t>
            </a:r>
            <a:endParaRPr lang="el-GR" dirty="0"/>
          </a:p>
        </p:txBody>
      </p:sp>
      <p:sp>
        <p:nvSpPr>
          <p:cNvPr id="4" name="Slide Number Placeholder 3"/>
          <p:cNvSpPr>
            <a:spLocks noGrp="1"/>
          </p:cNvSpPr>
          <p:nvPr>
            <p:ph type="sldNum" sz="quarter" idx="10"/>
          </p:nvPr>
        </p:nvSpPr>
        <p:spPr/>
        <p:txBody>
          <a:bodyPr/>
          <a:lstStyle/>
          <a:p>
            <a:fld id="{BA0E0F5A-DA6B-41BF-8699-659944D1BA11}" type="slidenum">
              <a:rPr lang="el-GR" smtClean="0"/>
              <a:t>21</a:t>
            </a:fld>
            <a:endParaRPr lang="el-GR"/>
          </a:p>
        </p:txBody>
      </p:sp>
    </p:spTree>
    <p:extLst>
      <p:ext uri="{BB962C8B-B14F-4D97-AF65-F5344CB8AC3E}">
        <p14:creationId xmlns:p14="http://schemas.microsoft.com/office/powerpoint/2010/main" val="3792373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0EA5A405-74D2-46CF-9067-3F9918E16282}" type="datetimeFigureOut">
              <a:rPr lang="el-GR" smtClean="0"/>
              <a:t>9/1/2018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C43F1BF-CDDA-4D6D-B94E-A522469E7301}" type="slidenum">
              <a:rPr lang="el-GR" smtClean="0"/>
              <a:t>‹#›</a:t>
            </a:fld>
            <a:endParaRPr lang="el-GR"/>
          </a:p>
        </p:txBody>
      </p:sp>
    </p:spTree>
    <p:extLst>
      <p:ext uri="{BB962C8B-B14F-4D97-AF65-F5344CB8AC3E}">
        <p14:creationId xmlns:p14="http://schemas.microsoft.com/office/powerpoint/2010/main" val="3275787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0EA5A405-74D2-46CF-9067-3F9918E16282}" type="datetimeFigureOut">
              <a:rPr lang="el-GR" smtClean="0"/>
              <a:t>9/1/2018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C43F1BF-CDDA-4D6D-B94E-A522469E7301}" type="slidenum">
              <a:rPr lang="el-GR" smtClean="0"/>
              <a:t>‹#›</a:t>
            </a:fld>
            <a:endParaRPr lang="el-GR"/>
          </a:p>
        </p:txBody>
      </p:sp>
    </p:spTree>
    <p:extLst>
      <p:ext uri="{BB962C8B-B14F-4D97-AF65-F5344CB8AC3E}">
        <p14:creationId xmlns:p14="http://schemas.microsoft.com/office/powerpoint/2010/main" val="3040307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0EA5A405-74D2-46CF-9067-3F9918E16282}" type="datetimeFigureOut">
              <a:rPr lang="el-GR" smtClean="0"/>
              <a:t>9/1/2018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C43F1BF-CDDA-4D6D-B94E-A522469E7301}" type="slidenum">
              <a:rPr lang="el-GR" smtClean="0"/>
              <a:t>‹#›</a:t>
            </a:fld>
            <a:endParaRPr lang="el-GR"/>
          </a:p>
        </p:txBody>
      </p:sp>
    </p:spTree>
    <p:extLst>
      <p:ext uri="{BB962C8B-B14F-4D97-AF65-F5344CB8AC3E}">
        <p14:creationId xmlns:p14="http://schemas.microsoft.com/office/powerpoint/2010/main" val="613803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Goals of the project</a:t>
            </a:r>
            <a:endParaRPr lang="ru-RU" dirty="0"/>
          </a:p>
        </p:txBody>
      </p:sp>
      <p:sp>
        <p:nvSpPr>
          <p:cNvPr id="4" name="Text Placeholder 2"/>
          <p:cNvSpPr>
            <a:spLocks noGrp="1"/>
          </p:cNvSpPr>
          <p:nvPr>
            <p:ph idx="1" hasCustomPrompt="1"/>
          </p:nvPr>
        </p:nvSpPr>
        <p:spPr>
          <a:xfrm>
            <a:off x="628650" y="1544538"/>
            <a:ext cx="7886700" cy="857699"/>
          </a:xfrm>
          <a:prstGeom prst="rect">
            <a:avLst/>
          </a:prstGeom>
        </p:spPr>
        <p:txBody>
          <a:bodyPr vert="horz" lIns="91440" tIns="45720" rIns="91440" bIns="45720" rtlCol="0">
            <a:normAutofit/>
          </a:bodyPr>
          <a:lstStyle>
            <a:lvl1pPr>
              <a:lnSpc>
                <a:spcPct val="100000"/>
              </a:lnSpc>
              <a:spcBef>
                <a:spcPts val="0"/>
              </a:spcBef>
              <a:spcAft>
                <a:spcPts val="1000"/>
              </a:spcAft>
              <a:defRPr sz="1700"/>
            </a:lvl1pPr>
          </a:lstStyle>
          <a:p>
            <a:r>
              <a:rPr lang="en-US" sz="2000" dirty="0">
                <a:solidFill>
                  <a:srgbClr val="2F316E"/>
                </a:solidFill>
                <a:latin typeface="Corbel" charset="0"/>
                <a:ea typeface="Corbel" charset="0"/>
                <a:cs typeface="Corbel" charset="0"/>
              </a:rPr>
              <a:t>CREATIONS aims to improve the skills of young people in STEM and to pool talent to scientific careers </a:t>
            </a:r>
            <a:r>
              <a:rPr lang="en-US" sz="2000">
                <a:solidFill>
                  <a:srgbClr val="2F316E"/>
                </a:solidFill>
                <a:latin typeface="Corbel" charset="0"/>
                <a:ea typeface="Corbel" charset="0"/>
                <a:cs typeface="Corbel" charset="0"/>
              </a:rPr>
              <a:t>by:</a:t>
            </a:r>
            <a:endParaRPr lang="en-US" sz="2000" dirty="0">
              <a:solidFill>
                <a:srgbClr val="2F316E"/>
              </a:solidFill>
              <a:latin typeface="Corbel" charset="0"/>
              <a:ea typeface="Corbel" charset="0"/>
              <a:cs typeface="Corbel" charset="0"/>
            </a:endParaRPr>
          </a:p>
        </p:txBody>
      </p:sp>
      <p:sp>
        <p:nvSpPr>
          <p:cNvPr id="5" name="TextBox 4"/>
          <p:cNvSpPr txBox="1"/>
          <p:nvPr userDrawn="1"/>
        </p:nvSpPr>
        <p:spPr>
          <a:xfrm>
            <a:off x="628650" y="2402237"/>
            <a:ext cx="7886700" cy="3034164"/>
          </a:xfrm>
          <a:prstGeom prst="rect">
            <a:avLst/>
          </a:prstGeom>
          <a:noFill/>
        </p:spPr>
        <p:txBody>
          <a:bodyPr wrap="square" rtlCol="0">
            <a:spAutoFit/>
          </a:bodyPr>
          <a:lstStyle/>
          <a:p>
            <a:pPr marL="285750" indent="-285750">
              <a:spcAft>
                <a:spcPts val="500"/>
              </a:spcAft>
              <a:buFont typeface="Arial" charset="0"/>
              <a:buChar char="•"/>
            </a:pPr>
            <a:r>
              <a:rPr lang="en-US" dirty="0">
                <a:solidFill>
                  <a:srgbClr val="2F316E"/>
                </a:solidFill>
                <a:latin typeface="Corbel" charset="0"/>
                <a:ea typeface="Corbel" charset="0"/>
                <a:cs typeface="Corbel" charset="0"/>
              </a:rPr>
              <a:t>giving students and teachers opportunities to experiment with many different places, activities, personal identities, and people</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simulating the work of the scientist and researcher in the classroom</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promoting a better understanding of how science works</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enhancing students’ science related career aspirations</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encouraging and empowering science teachers to affect change</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implementing and promoting inquiry-based science teaching and learning</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learning and (self)creating in emotionally rich learning environments</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disseminating and exploiting the results</a:t>
            </a:r>
            <a:endParaRPr lang="ru-RU" dirty="0">
              <a:solidFill>
                <a:srgbClr val="2F316E"/>
              </a:solidFill>
              <a:latin typeface="Corbel" charset="0"/>
              <a:ea typeface="Corbel" charset="0"/>
              <a:cs typeface="Corbel" charset="0"/>
            </a:endParaRPr>
          </a:p>
        </p:txBody>
      </p:sp>
    </p:spTree>
    <p:extLst>
      <p:ext uri="{BB962C8B-B14F-4D97-AF65-F5344CB8AC3E}">
        <p14:creationId xmlns:p14="http://schemas.microsoft.com/office/powerpoint/2010/main" val="1389686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60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Образец заголовка</a:t>
            </a:r>
            <a:endParaRPr lang="en-US" dirty="0"/>
          </a:p>
        </p:txBody>
      </p:sp>
      <p:sp>
        <p:nvSpPr>
          <p:cNvPr id="3" name="Content Placeholder 2"/>
          <p:cNvSpPr>
            <a:spLocks noGrp="1"/>
          </p:cNvSpPr>
          <p:nvPr>
            <p:ph idx="1"/>
          </p:nvPr>
        </p:nvSpPr>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7FB2D67-5523-1140-8CA6-0ACC6C2B70BA}" type="datetimeFigureOut">
              <a:rPr lang="ru-RU">
                <a:solidFill>
                  <a:prstClr val="black"/>
                </a:solidFill>
              </a:rPr>
              <a:pPr/>
              <a:t>09.01.2018</a:t>
            </a:fld>
            <a:endParaRPr lang="ru-RU">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ru-RU">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A22BD50-AF0B-1242-8D57-D711453878BD}" type="slidenum">
              <a:rPr lang="ru-RU">
                <a:solidFill>
                  <a:prstClr val="black"/>
                </a:solidFill>
              </a:rPr>
              <a:pPr/>
              <a:t>‹#›</a:t>
            </a:fld>
            <a:endParaRPr lang="ru-RU">
              <a:solidFill>
                <a:prstClr val="black"/>
              </a:solidFill>
            </a:endParaRPr>
          </a:p>
        </p:txBody>
      </p:sp>
    </p:spTree>
    <p:extLst>
      <p:ext uri="{BB962C8B-B14F-4D97-AF65-F5344CB8AC3E}">
        <p14:creationId xmlns:p14="http://schemas.microsoft.com/office/powerpoint/2010/main" val="86393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Goals of the project</a:t>
            </a:r>
            <a:endParaRPr lang="ru-RU" dirty="0"/>
          </a:p>
        </p:txBody>
      </p:sp>
      <p:sp>
        <p:nvSpPr>
          <p:cNvPr id="4" name="Text Placeholder 2"/>
          <p:cNvSpPr>
            <a:spLocks noGrp="1"/>
          </p:cNvSpPr>
          <p:nvPr>
            <p:ph idx="1" hasCustomPrompt="1"/>
          </p:nvPr>
        </p:nvSpPr>
        <p:spPr>
          <a:xfrm>
            <a:off x="628650" y="1544538"/>
            <a:ext cx="7886700" cy="857699"/>
          </a:xfrm>
          <a:prstGeom prst="rect">
            <a:avLst/>
          </a:prstGeom>
        </p:spPr>
        <p:txBody>
          <a:bodyPr vert="horz" lIns="91440" tIns="45720" rIns="91440" bIns="45720" rtlCol="0">
            <a:normAutofit/>
          </a:bodyPr>
          <a:lstStyle>
            <a:lvl1pPr>
              <a:lnSpc>
                <a:spcPct val="100000"/>
              </a:lnSpc>
              <a:spcBef>
                <a:spcPts val="0"/>
              </a:spcBef>
              <a:spcAft>
                <a:spcPts val="1000"/>
              </a:spcAft>
              <a:defRPr sz="1700"/>
            </a:lvl1pPr>
          </a:lstStyle>
          <a:p>
            <a:r>
              <a:rPr lang="en-US" sz="2000" dirty="0">
                <a:solidFill>
                  <a:srgbClr val="2F316E"/>
                </a:solidFill>
                <a:latin typeface="Corbel" charset="0"/>
                <a:ea typeface="Corbel" charset="0"/>
                <a:cs typeface="Corbel" charset="0"/>
              </a:rPr>
              <a:t>CREATIONS aims to improve the skills of young people in STEM and to pool talent to scientific careers </a:t>
            </a:r>
            <a:r>
              <a:rPr lang="en-US" sz="2000">
                <a:solidFill>
                  <a:srgbClr val="2F316E"/>
                </a:solidFill>
                <a:latin typeface="Corbel" charset="0"/>
                <a:ea typeface="Corbel" charset="0"/>
                <a:cs typeface="Corbel" charset="0"/>
              </a:rPr>
              <a:t>by:</a:t>
            </a:r>
            <a:endParaRPr lang="en-US" sz="2000" dirty="0">
              <a:solidFill>
                <a:srgbClr val="2F316E"/>
              </a:solidFill>
              <a:latin typeface="Corbel" charset="0"/>
              <a:ea typeface="Corbel" charset="0"/>
              <a:cs typeface="Corbel" charset="0"/>
            </a:endParaRPr>
          </a:p>
        </p:txBody>
      </p:sp>
      <p:sp>
        <p:nvSpPr>
          <p:cNvPr id="5" name="TextBox 4"/>
          <p:cNvSpPr txBox="1"/>
          <p:nvPr userDrawn="1"/>
        </p:nvSpPr>
        <p:spPr>
          <a:xfrm>
            <a:off x="628650" y="2402237"/>
            <a:ext cx="7886700" cy="3034164"/>
          </a:xfrm>
          <a:prstGeom prst="rect">
            <a:avLst/>
          </a:prstGeom>
          <a:noFill/>
        </p:spPr>
        <p:txBody>
          <a:bodyPr wrap="square" rtlCol="0">
            <a:spAutoFit/>
          </a:bodyPr>
          <a:lstStyle/>
          <a:p>
            <a:pPr marL="285750" indent="-285750">
              <a:spcAft>
                <a:spcPts val="500"/>
              </a:spcAft>
              <a:buFont typeface="Arial" charset="0"/>
              <a:buChar char="•"/>
            </a:pPr>
            <a:r>
              <a:rPr lang="en-US" dirty="0">
                <a:solidFill>
                  <a:srgbClr val="2F316E"/>
                </a:solidFill>
                <a:latin typeface="Corbel" charset="0"/>
                <a:ea typeface="Corbel" charset="0"/>
                <a:cs typeface="Corbel" charset="0"/>
              </a:rPr>
              <a:t>giving students and teachers opportunities to experiment with many different places, activities, personal identities, and people</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simulating the work of the scientist and researcher in the classroom</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promoting a better understanding of how science works</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enhancing students’ science related career aspirations</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encouraging and empowering science teachers to affect change</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implementing and promoting inquiry-based science teaching and learning</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learning and (self)creating in emotionally rich learning environments</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disseminating and exploiting the results</a:t>
            </a:r>
            <a:endParaRPr lang="ru-RU" dirty="0">
              <a:solidFill>
                <a:srgbClr val="2F316E"/>
              </a:solidFill>
              <a:latin typeface="Corbel" charset="0"/>
              <a:ea typeface="Corbel" charset="0"/>
              <a:cs typeface="Corbel" charset="0"/>
            </a:endParaRPr>
          </a:p>
        </p:txBody>
      </p:sp>
    </p:spTree>
    <p:extLst>
      <p:ext uri="{BB962C8B-B14F-4D97-AF65-F5344CB8AC3E}">
        <p14:creationId xmlns:p14="http://schemas.microsoft.com/office/powerpoint/2010/main" val="4025978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2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Образец заголовка</a:t>
            </a:r>
            <a:endParaRPr lang="en-US" dirty="0"/>
          </a:p>
        </p:txBody>
      </p:sp>
      <p:sp>
        <p:nvSpPr>
          <p:cNvPr id="3" name="Content Placeholder 2"/>
          <p:cNvSpPr>
            <a:spLocks noGrp="1"/>
          </p:cNvSpPr>
          <p:nvPr>
            <p:ph idx="1"/>
          </p:nvPr>
        </p:nvSpPr>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7FB2D67-5523-1140-8CA6-0ACC6C2B70BA}" type="datetimeFigureOut">
              <a:rPr lang="ru-RU">
                <a:solidFill>
                  <a:prstClr val="black"/>
                </a:solidFill>
              </a:rPr>
              <a:pPr/>
              <a:t>09.01.2018</a:t>
            </a:fld>
            <a:endParaRPr lang="ru-RU">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ru-RU">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A22BD50-AF0B-1242-8D57-D711453878BD}" type="slidenum">
              <a:rPr lang="ru-RU">
                <a:solidFill>
                  <a:prstClr val="black"/>
                </a:solidFill>
              </a:rPr>
              <a:pPr/>
              <a:t>‹#›</a:t>
            </a:fld>
            <a:endParaRPr lang="ru-RU">
              <a:solidFill>
                <a:prstClr val="black"/>
              </a:solidFill>
            </a:endParaRPr>
          </a:p>
        </p:txBody>
      </p:sp>
    </p:spTree>
    <p:extLst>
      <p:ext uri="{BB962C8B-B14F-4D97-AF65-F5344CB8AC3E}">
        <p14:creationId xmlns:p14="http://schemas.microsoft.com/office/powerpoint/2010/main" val="708867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p>
            <a:r>
              <a:rPr lang="en-US" dirty="0"/>
              <a:t>Goals of the project</a:t>
            </a:r>
            <a:endParaRPr lang="ru-RU" dirty="0"/>
          </a:p>
        </p:txBody>
      </p:sp>
      <p:sp>
        <p:nvSpPr>
          <p:cNvPr id="4" name="Text Placeholder 2"/>
          <p:cNvSpPr>
            <a:spLocks noGrp="1"/>
          </p:cNvSpPr>
          <p:nvPr>
            <p:ph idx="1" hasCustomPrompt="1"/>
          </p:nvPr>
        </p:nvSpPr>
        <p:spPr>
          <a:xfrm>
            <a:off x="628650" y="1544538"/>
            <a:ext cx="7886700" cy="857699"/>
          </a:xfrm>
          <a:prstGeom prst="rect">
            <a:avLst/>
          </a:prstGeom>
        </p:spPr>
        <p:txBody>
          <a:bodyPr vert="horz" lIns="91440" tIns="45720" rIns="91440" bIns="45720" rtlCol="0">
            <a:normAutofit/>
          </a:bodyPr>
          <a:lstStyle>
            <a:lvl1pPr>
              <a:lnSpc>
                <a:spcPct val="100000"/>
              </a:lnSpc>
              <a:spcBef>
                <a:spcPts val="0"/>
              </a:spcBef>
              <a:spcAft>
                <a:spcPts val="1000"/>
              </a:spcAft>
              <a:defRPr sz="1700"/>
            </a:lvl1pPr>
          </a:lstStyle>
          <a:p>
            <a:r>
              <a:rPr lang="en-US" sz="2000" dirty="0">
                <a:solidFill>
                  <a:srgbClr val="2F316E"/>
                </a:solidFill>
                <a:latin typeface="Corbel" charset="0"/>
                <a:ea typeface="Corbel" charset="0"/>
                <a:cs typeface="Corbel" charset="0"/>
              </a:rPr>
              <a:t>CREATIONS aims to improve the skills of young people in STEM and to pool talent to scientific careers </a:t>
            </a:r>
            <a:r>
              <a:rPr lang="en-US" sz="2000">
                <a:solidFill>
                  <a:srgbClr val="2F316E"/>
                </a:solidFill>
                <a:latin typeface="Corbel" charset="0"/>
                <a:ea typeface="Corbel" charset="0"/>
                <a:cs typeface="Corbel" charset="0"/>
              </a:rPr>
              <a:t>by:</a:t>
            </a:r>
            <a:endParaRPr lang="en-US" sz="2000" dirty="0">
              <a:solidFill>
                <a:srgbClr val="2F316E"/>
              </a:solidFill>
              <a:latin typeface="Corbel" charset="0"/>
              <a:ea typeface="Corbel" charset="0"/>
              <a:cs typeface="Corbel" charset="0"/>
            </a:endParaRPr>
          </a:p>
        </p:txBody>
      </p:sp>
      <p:sp>
        <p:nvSpPr>
          <p:cNvPr id="5" name="TextBox 4"/>
          <p:cNvSpPr txBox="1"/>
          <p:nvPr userDrawn="1"/>
        </p:nvSpPr>
        <p:spPr>
          <a:xfrm>
            <a:off x="628650" y="2402237"/>
            <a:ext cx="7886700" cy="3034164"/>
          </a:xfrm>
          <a:prstGeom prst="rect">
            <a:avLst/>
          </a:prstGeom>
          <a:noFill/>
        </p:spPr>
        <p:txBody>
          <a:bodyPr wrap="square" rtlCol="0">
            <a:spAutoFit/>
          </a:bodyPr>
          <a:lstStyle/>
          <a:p>
            <a:pPr marL="285750" indent="-285750">
              <a:spcAft>
                <a:spcPts val="500"/>
              </a:spcAft>
              <a:buFont typeface="Arial" charset="0"/>
              <a:buChar char="•"/>
            </a:pPr>
            <a:r>
              <a:rPr lang="en-US" dirty="0">
                <a:solidFill>
                  <a:srgbClr val="2F316E"/>
                </a:solidFill>
                <a:latin typeface="Corbel" charset="0"/>
                <a:ea typeface="Corbel" charset="0"/>
                <a:cs typeface="Corbel" charset="0"/>
              </a:rPr>
              <a:t>giving students and teachers opportunities to experiment with many different places, activities, personal identities, and people</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simulating the work of the scientist and researcher in the classroom</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promoting a better understanding of how science works</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enhancing students’ science related career aspirations</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encouraging and empowering science teachers to affect change</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implementing and promoting inquiry-based science teaching and learning</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learning and (self)creating in emotionally rich learning environments</a:t>
            </a:r>
          </a:p>
          <a:p>
            <a:pPr marL="285750" indent="-285750">
              <a:spcAft>
                <a:spcPts val="500"/>
              </a:spcAft>
              <a:buFont typeface="Arial" charset="0"/>
              <a:buChar char="•"/>
            </a:pPr>
            <a:r>
              <a:rPr lang="en-US" dirty="0">
                <a:solidFill>
                  <a:srgbClr val="2F316E"/>
                </a:solidFill>
                <a:latin typeface="Corbel" charset="0"/>
                <a:ea typeface="Corbel" charset="0"/>
                <a:cs typeface="Corbel" charset="0"/>
              </a:rPr>
              <a:t>disseminating and exploiting the results</a:t>
            </a:r>
            <a:endParaRPr lang="ru-RU" dirty="0">
              <a:solidFill>
                <a:srgbClr val="2F316E"/>
              </a:solidFill>
              <a:latin typeface="Corbel" charset="0"/>
              <a:ea typeface="Corbel" charset="0"/>
              <a:cs typeface="Corbel" charset="0"/>
            </a:endParaRPr>
          </a:p>
        </p:txBody>
      </p:sp>
    </p:spTree>
    <p:extLst>
      <p:ext uri="{BB962C8B-B14F-4D97-AF65-F5344CB8AC3E}">
        <p14:creationId xmlns:p14="http://schemas.microsoft.com/office/powerpoint/2010/main" val="55322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46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0EA5A405-74D2-46CF-9067-3F9918E16282}" type="datetimeFigureOut">
              <a:rPr lang="el-GR" smtClean="0"/>
              <a:t>9/1/2018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C43F1BF-CDDA-4D6D-B94E-A522469E7301}" type="slidenum">
              <a:rPr lang="el-GR" smtClean="0"/>
              <a:t>‹#›</a:t>
            </a:fld>
            <a:endParaRPr lang="el-GR"/>
          </a:p>
        </p:txBody>
      </p:sp>
    </p:spTree>
    <p:extLst>
      <p:ext uri="{BB962C8B-B14F-4D97-AF65-F5344CB8AC3E}">
        <p14:creationId xmlns:p14="http://schemas.microsoft.com/office/powerpoint/2010/main" val="1247581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Образец заголовка</a:t>
            </a:r>
            <a:endParaRPr lang="en-US" dirty="0"/>
          </a:p>
        </p:txBody>
      </p:sp>
      <p:sp>
        <p:nvSpPr>
          <p:cNvPr id="3" name="Content Placeholder 2"/>
          <p:cNvSpPr>
            <a:spLocks noGrp="1"/>
          </p:cNvSpPr>
          <p:nvPr>
            <p:ph idx="1"/>
          </p:nvPr>
        </p:nvSpPr>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7FB2D67-5523-1140-8CA6-0ACC6C2B70BA}" type="datetimeFigureOut">
              <a:rPr lang="ru-RU">
                <a:solidFill>
                  <a:prstClr val="black"/>
                </a:solidFill>
              </a:rPr>
              <a:pPr/>
              <a:t>09.01.2018</a:t>
            </a:fld>
            <a:endParaRPr lang="ru-RU">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ru-RU">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A22BD50-AF0B-1242-8D57-D711453878BD}" type="slidenum">
              <a:rPr lang="ru-RU">
                <a:solidFill>
                  <a:prstClr val="black"/>
                </a:solidFill>
              </a:rPr>
              <a:pPr/>
              <a:t>‹#›</a:t>
            </a:fld>
            <a:endParaRPr lang="ru-RU">
              <a:solidFill>
                <a:prstClr val="black"/>
              </a:solidFill>
            </a:endParaRPr>
          </a:p>
        </p:txBody>
      </p:sp>
    </p:spTree>
    <p:extLst>
      <p:ext uri="{BB962C8B-B14F-4D97-AF65-F5344CB8AC3E}">
        <p14:creationId xmlns:p14="http://schemas.microsoft.com/office/powerpoint/2010/main" val="2766421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A5A405-74D2-46CF-9067-3F9918E16282}" type="datetimeFigureOut">
              <a:rPr lang="el-GR" smtClean="0"/>
              <a:t>9/1/2018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C43F1BF-CDDA-4D6D-B94E-A522469E7301}" type="slidenum">
              <a:rPr lang="el-GR" smtClean="0"/>
              <a:t>‹#›</a:t>
            </a:fld>
            <a:endParaRPr lang="el-GR"/>
          </a:p>
        </p:txBody>
      </p:sp>
    </p:spTree>
    <p:extLst>
      <p:ext uri="{BB962C8B-B14F-4D97-AF65-F5344CB8AC3E}">
        <p14:creationId xmlns:p14="http://schemas.microsoft.com/office/powerpoint/2010/main" val="217759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0EA5A405-74D2-46CF-9067-3F9918E16282}" type="datetimeFigureOut">
              <a:rPr lang="el-GR" smtClean="0"/>
              <a:t>9/1/2018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C43F1BF-CDDA-4D6D-B94E-A522469E7301}" type="slidenum">
              <a:rPr lang="el-GR" smtClean="0"/>
              <a:t>‹#›</a:t>
            </a:fld>
            <a:endParaRPr lang="el-GR"/>
          </a:p>
        </p:txBody>
      </p:sp>
    </p:spTree>
    <p:extLst>
      <p:ext uri="{BB962C8B-B14F-4D97-AF65-F5344CB8AC3E}">
        <p14:creationId xmlns:p14="http://schemas.microsoft.com/office/powerpoint/2010/main" val="2702205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0EA5A405-74D2-46CF-9067-3F9918E16282}" type="datetimeFigureOut">
              <a:rPr lang="el-GR" smtClean="0"/>
              <a:t>9/1/2018</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C43F1BF-CDDA-4D6D-B94E-A522469E7301}" type="slidenum">
              <a:rPr lang="el-GR" smtClean="0"/>
              <a:t>‹#›</a:t>
            </a:fld>
            <a:endParaRPr lang="el-GR"/>
          </a:p>
        </p:txBody>
      </p:sp>
    </p:spTree>
    <p:extLst>
      <p:ext uri="{BB962C8B-B14F-4D97-AF65-F5344CB8AC3E}">
        <p14:creationId xmlns:p14="http://schemas.microsoft.com/office/powerpoint/2010/main" val="1138714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0EA5A405-74D2-46CF-9067-3F9918E16282}" type="datetimeFigureOut">
              <a:rPr lang="el-GR" smtClean="0"/>
              <a:t>9/1/2018</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C43F1BF-CDDA-4D6D-B94E-A522469E7301}" type="slidenum">
              <a:rPr lang="el-GR" smtClean="0"/>
              <a:t>‹#›</a:t>
            </a:fld>
            <a:endParaRPr lang="el-GR"/>
          </a:p>
        </p:txBody>
      </p:sp>
    </p:spTree>
    <p:extLst>
      <p:ext uri="{BB962C8B-B14F-4D97-AF65-F5344CB8AC3E}">
        <p14:creationId xmlns:p14="http://schemas.microsoft.com/office/powerpoint/2010/main" val="2859647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5A405-74D2-46CF-9067-3F9918E16282}" type="datetimeFigureOut">
              <a:rPr lang="el-GR" smtClean="0"/>
              <a:t>9/1/2018</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DC43F1BF-CDDA-4D6D-B94E-A522469E7301}" type="slidenum">
              <a:rPr lang="el-GR" smtClean="0"/>
              <a:t>‹#›</a:t>
            </a:fld>
            <a:endParaRPr lang="el-GR"/>
          </a:p>
        </p:txBody>
      </p:sp>
    </p:spTree>
    <p:extLst>
      <p:ext uri="{BB962C8B-B14F-4D97-AF65-F5344CB8AC3E}">
        <p14:creationId xmlns:p14="http://schemas.microsoft.com/office/powerpoint/2010/main" val="3791375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A5A405-74D2-46CF-9067-3F9918E16282}" type="datetimeFigureOut">
              <a:rPr lang="el-GR" smtClean="0"/>
              <a:t>9/1/2018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C43F1BF-CDDA-4D6D-B94E-A522469E7301}" type="slidenum">
              <a:rPr lang="el-GR" smtClean="0"/>
              <a:t>‹#›</a:t>
            </a:fld>
            <a:endParaRPr lang="el-GR"/>
          </a:p>
        </p:txBody>
      </p:sp>
    </p:spTree>
    <p:extLst>
      <p:ext uri="{BB962C8B-B14F-4D97-AF65-F5344CB8AC3E}">
        <p14:creationId xmlns:p14="http://schemas.microsoft.com/office/powerpoint/2010/main" val="2227585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A5A405-74D2-46CF-9067-3F9918E16282}" type="datetimeFigureOut">
              <a:rPr lang="el-GR" smtClean="0"/>
              <a:t>9/1/2018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C43F1BF-CDDA-4D6D-B94E-A522469E7301}" type="slidenum">
              <a:rPr lang="el-GR" smtClean="0"/>
              <a:t>‹#›</a:t>
            </a:fld>
            <a:endParaRPr lang="el-GR"/>
          </a:p>
        </p:txBody>
      </p:sp>
    </p:spTree>
    <p:extLst>
      <p:ext uri="{BB962C8B-B14F-4D97-AF65-F5344CB8AC3E}">
        <p14:creationId xmlns:p14="http://schemas.microsoft.com/office/powerpoint/2010/main" val="10322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5A405-74D2-46CF-9067-3F9918E16282}" type="datetimeFigureOut">
              <a:rPr lang="el-GR" smtClean="0"/>
              <a:t>9/1/2018</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43F1BF-CDDA-4D6D-B94E-A522469E7301}" type="slidenum">
              <a:rPr lang="el-GR" smtClean="0"/>
              <a:t>‹#›</a:t>
            </a:fld>
            <a:endParaRPr lang="el-GR"/>
          </a:p>
        </p:txBody>
      </p:sp>
    </p:spTree>
    <p:extLst>
      <p:ext uri="{BB962C8B-B14F-4D97-AF65-F5344CB8AC3E}">
        <p14:creationId xmlns:p14="http://schemas.microsoft.com/office/powerpoint/2010/main" val="3835997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14817"/>
            <a:ext cx="7886700" cy="1029721"/>
          </a:xfrm>
          <a:prstGeom prst="rect">
            <a:avLst/>
          </a:prstGeom>
        </p:spPr>
        <p:txBody>
          <a:bodyPr vert="horz" lIns="91440" tIns="45720" rIns="91440" bIns="45720" rtlCol="0" anchor="ctr">
            <a:normAutofit/>
          </a:bodyPr>
          <a:lstStyle/>
          <a:p>
            <a:r>
              <a:rPr lang="en-US" dirty="0"/>
              <a:t>About the project</a:t>
            </a:r>
          </a:p>
        </p:txBody>
      </p:sp>
      <p:sp>
        <p:nvSpPr>
          <p:cNvPr id="3" name="Text Placeholder 2"/>
          <p:cNvSpPr>
            <a:spLocks noGrp="1"/>
          </p:cNvSpPr>
          <p:nvPr>
            <p:ph type="body" idx="1"/>
          </p:nvPr>
        </p:nvSpPr>
        <p:spPr>
          <a:xfrm>
            <a:off x="628650" y="1700938"/>
            <a:ext cx="7886700" cy="3758340"/>
          </a:xfrm>
          <a:prstGeom prst="rect">
            <a:avLst/>
          </a:prstGeom>
        </p:spPr>
        <p:txBody>
          <a:bodyPr vert="horz" lIns="91440" tIns="45720" rIns="91440" bIns="45720" rtlCol="0">
            <a:normAutofit/>
          </a:bodyPr>
          <a:lstStyle/>
          <a:p>
            <a:r>
              <a:rPr lang="en-US" sz="2200" i="1" dirty="0">
                <a:solidFill>
                  <a:srgbClr val="2F316E"/>
                </a:solidFill>
                <a:latin typeface="Corbel" charset="0"/>
                <a:ea typeface="Corbel" charset="0"/>
                <a:cs typeface="Corbel" charset="0"/>
              </a:rPr>
              <a:t>How can young people’s interest in science be increased? </a:t>
            </a:r>
            <a:endParaRPr lang="en-US" sz="2000" dirty="0">
              <a:solidFill>
                <a:srgbClr val="2F316E"/>
              </a:solidFill>
              <a:latin typeface="Corbel" charset="0"/>
              <a:ea typeface="Corbel" charset="0"/>
              <a:cs typeface="Corbel" charset="0"/>
            </a:endParaRPr>
          </a:p>
          <a:p>
            <a:r>
              <a:rPr lang="en-US" sz="2000" dirty="0">
                <a:solidFill>
                  <a:srgbClr val="2F316E"/>
                </a:solidFill>
                <a:latin typeface="Corbel" charset="0"/>
                <a:ea typeface="Corbel" charset="0"/>
                <a:cs typeface="Corbel" charset="0"/>
              </a:rPr>
              <a:t>In CREATIONS, a project funded by the European Union, 16 partners from ten European countries develop </a:t>
            </a:r>
            <a:r>
              <a:rPr lang="en-US" sz="2000" b="1" dirty="0">
                <a:solidFill>
                  <a:srgbClr val="2F316E"/>
                </a:solidFill>
                <a:latin typeface="Corbel" charset="0"/>
                <a:ea typeface="Corbel" charset="0"/>
                <a:cs typeface="Corbel" charset="0"/>
              </a:rPr>
              <a:t>creative approaches </a:t>
            </a:r>
            <a:r>
              <a:rPr lang="en-US" sz="2000" dirty="0">
                <a:solidFill>
                  <a:srgbClr val="2F316E"/>
                </a:solidFill>
                <a:latin typeface="Corbel" charset="0"/>
                <a:ea typeface="Corbel" charset="0"/>
                <a:cs typeface="Corbel" charset="0"/>
              </a:rPr>
              <a:t>based on art for an engaging science classroom. </a:t>
            </a:r>
          </a:p>
          <a:p>
            <a:r>
              <a:rPr lang="en-US" sz="2000" dirty="0">
                <a:solidFill>
                  <a:srgbClr val="2F316E"/>
                </a:solidFill>
                <a:latin typeface="Corbel" charset="0"/>
                <a:ea typeface="Corbel" charset="0"/>
                <a:cs typeface="Corbel" charset="0"/>
              </a:rPr>
              <a:t>The partners are planning a </a:t>
            </a:r>
            <a:r>
              <a:rPr lang="en-US" sz="2000" b="1" dirty="0">
                <a:solidFill>
                  <a:srgbClr val="2F316E"/>
                </a:solidFill>
                <a:latin typeface="Corbel" charset="0"/>
                <a:ea typeface="Corbel" charset="0"/>
                <a:cs typeface="Corbel" charset="0"/>
              </a:rPr>
              <a:t>variety of events </a:t>
            </a:r>
            <a:r>
              <a:rPr lang="en-US" sz="2000" dirty="0">
                <a:solidFill>
                  <a:srgbClr val="2F316E"/>
                </a:solidFill>
                <a:latin typeface="Corbel" charset="0"/>
                <a:ea typeface="Corbel" charset="0"/>
                <a:cs typeface="Corbel" charset="0"/>
              </a:rPr>
              <a:t>with theatre, photography, exhibitions in which young people can experience an active and playful role within science and research. CREATIONS will establish a </a:t>
            </a:r>
            <a:r>
              <a:rPr lang="en-US" sz="2000" b="1" dirty="0">
                <a:solidFill>
                  <a:srgbClr val="2F316E"/>
                </a:solidFill>
                <a:latin typeface="Corbel" charset="0"/>
                <a:ea typeface="Corbel" charset="0"/>
                <a:cs typeface="Corbel" charset="0"/>
              </a:rPr>
              <a:t>pan-European network</a:t>
            </a:r>
            <a:r>
              <a:rPr lang="en-US" sz="2000" dirty="0">
                <a:solidFill>
                  <a:srgbClr val="2F316E"/>
                </a:solidFill>
                <a:latin typeface="Corbel" charset="0"/>
                <a:ea typeface="Corbel" charset="0"/>
                <a:cs typeface="Corbel" charset="0"/>
              </a:rPr>
              <a:t> of scientists, teachers, artists and students. </a:t>
            </a:r>
          </a:p>
          <a:p>
            <a:r>
              <a:rPr lang="en-US" sz="2000" dirty="0">
                <a:solidFill>
                  <a:srgbClr val="2F316E"/>
                </a:solidFill>
                <a:latin typeface="Corbel" charset="0"/>
                <a:ea typeface="Corbel" charset="0"/>
                <a:cs typeface="Corbel" charset="0"/>
              </a:rPr>
              <a:t>The project was launched in October 2015 and runs for three years.</a:t>
            </a:r>
            <a:endParaRPr lang="ru-RU" sz="2000" dirty="0">
              <a:solidFill>
                <a:srgbClr val="2F316E"/>
              </a:solidFill>
              <a:latin typeface="Corbel" charset="0"/>
              <a:ea typeface="Corbel" charset="0"/>
              <a:cs typeface="Corbel" charset="0"/>
            </a:endParaRPr>
          </a:p>
        </p:txBody>
      </p:sp>
      <p:pic>
        <p:nvPicPr>
          <p:cNvPr id="7" name="Изображение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05628" y="5765368"/>
            <a:ext cx="1840718" cy="803597"/>
          </a:xfrm>
          <a:prstGeom prst="rect">
            <a:avLst/>
          </a:prstGeom>
        </p:spPr>
      </p:pic>
      <p:pic>
        <p:nvPicPr>
          <p:cNvPr id="8" name="Изображение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28651" y="5719383"/>
            <a:ext cx="2061998" cy="750242"/>
          </a:xfrm>
          <a:prstGeom prst="rect">
            <a:avLst/>
          </a:prstGeom>
        </p:spPr>
      </p:pic>
    </p:spTree>
    <p:extLst>
      <p:ext uri="{BB962C8B-B14F-4D97-AF65-F5344CB8AC3E}">
        <p14:creationId xmlns:p14="http://schemas.microsoft.com/office/powerpoint/2010/main" val="29594085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3500" b="1" kern="1200" baseline="0">
          <a:solidFill>
            <a:srgbClr val="1F2151"/>
          </a:solidFill>
          <a:latin typeface="Corbel" charset="0"/>
          <a:ea typeface="Corbel" charset="0"/>
          <a:cs typeface="Corbel" charset="0"/>
        </a:defRPr>
      </a:lvl1pPr>
    </p:titleStyle>
    <p:body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2000" kern="1200">
          <a:solidFill>
            <a:srgbClr val="1F2151"/>
          </a:solidFill>
          <a:latin typeface="Corbel" charset="0"/>
          <a:ea typeface="Corbel" charset="0"/>
          <a:cs typeface="Corbe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500" kern="1200">
          <a:solidFill>
            <a:srgbClr val="1F2151"/>
          </a:solidFill>
          <a:latin typeface="Corbel" charset="0"/>
          <a:ea typeface="Corbel" charset="0"/>
          <a:cs typeface="Corbe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500" kern="1200">
          <a:solidFill>
            <a:srgbClr val="1F2151"/>
          </a:solidFill>
          <a:latin typeface="Corbel" charset="0"/>
          <a:ea typeface="Corbel" charset="0"/>
          <a:cs typeface="Corbe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rgbClr val="1F2151"/>
          </a:solidFill>
          <a:latin typeface="Corbel" charset="0"/>
          <a:ea typeface="Corbel" charset="0"/>
          <a:cs typeface="Corbe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500" kern="1200">
          <a:solidFill>
            <a:srgbClr val="1F2151"/>
          </a:solidFill>
          <a:latin typeface="Corbel" charset="0"/>
          <a:ea typeface="Corbel" charset="0"/>
          <a:cs typeface="Corbe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14817"/>
            <a:ext cx="7886700" cy="1029721"/>
          </a:xfrm>
          <a:prstGeom prst="rect">
            <a:avLst/>
          </a:prstGeom>
        </p:spPr>
        <p:txBody>
          <a:bodyPr vert="horz" lIns="91440" tIns="45720" rIns="91440" bIns="45720" rtlCol="0" anchor="ctr">
            <a:normAutofit/>
          </a:bodyPr>
          <a:lstStyle/>
          <a:p>
            <a:r>
              <a:rPr lang="en-US" dirty="0"/>
              <a:t>About the project</a:t>
            </a:r>
          </a:p>
        </p:txBody>
      </p:sp>
      <p:sp>
        <p:nvSpPr>
          <p:cNvPr id="3" name="Text Placeholder 2"/>
          <p:cNvSpPr>
            <a:spLocks noGrp="1"/>
          </p:cNvSpPr>
          <p:nvPr>
            <p:ph type="body" idx="1"/>
          </p:nvPr>
        </p:nvSpPr>
        <p:spPr>
          <a:xfrm>
            <a:off x="628650" y="1700938"/>
            <a:ext cx="7886700" cy="3758340"/>
          </a:xfrm>
          <a:prstGeom prst="rect">
            <a:avLst/>
          </a:prstGeom>
        </p:spPr>
        <p:txBody>
          <a:bodyPr vert="horz" lIns="91440" tIns="45720" rIns="91440" bIns="45720" rtlCol="0">
            <a:normAutofit/>
          </a:bodyPr>
          <a:lstStyle/>
          <a:p>
            <a:r>
              <a:rPr lang="en-US" sz="2200" i="1" dirty="0">
                <a:solidFill>
                  <a:srgbClr val="2F316E"/>
                </a:solidFill>
                <a:latin typeface="Corbel" charset="0"/>
                <a:ea typeface="Corbel" charset="0"/>
                <a:cs typeface="Corbel" charset="0"/>
              </a:rPr>
              <a:t>How can young people’s interest in science be increased? </a:t>
            </a:r>
            <a:endParaRPr lang="en-US" sz="2000" dirty="0">
              <a:solidFill>
                <a:srgbClr val="2F316E"/>
              </a:solidFill>
              <a:latin typeface="Corbel" charset="0"/>
              <a:ea typeface="Corbel" charset="0"/>
              <a:cs typeface="Corbel" charset="0"/>
            </a:endParaRPr>
          </a:p>
          <a:p>
            <a:r>
              <a:rPr lang="en-US" sz="2000" dirty="0">
                <a:solidFill>
                  <a:srgbClr val="2F316E"/>
                </a:solidFill>
                <a:latin typeface="Corbel" charset="0"/>
                <a:ea typeface="Corbel" charset="0"/>
                <a:cs typeface="Corbel" charset="0"/>
              </a:rPr>
              <a:t>In CREATIONS, a project funded by the European Union, 16 partners from ten European countries develop </a:t>
            </a:r>
            <a:r>
              <a:rPr lang="en-US" sz="2000" b="1" dirty="0">
                <a:solidFill>
                  <a:srgbClr val="2F316E"/>
                </a:solidFill>
                <a:latin typeface="Corbel" charset="0"/>
                <a:ea typeface="Corbel" charset="0"/>
                <a:cs typeface="Corbel" charset="0"/>
              </a:rPr>
              <a:t>creative approaches </a:t>
            </a:r>
            <a:r>
              <a:rPr lang="en-US" sz="2000" dirty="0">
                <a:solidFill>
                  <a:srgbClr val="2F316E"/>
                </a:solidFill>
                <a:latin typeface="Corbel" charset="0"/>
                <a:ea typeface="Corbel" charset="0"/>
                <a:cs typeface="Corbel" charset="0"/>
              </a:rPr>
              <a:t>based on art for an engaging science classroom. </a:t>
            </a:r>
          </a:p>
          <a:p>
            <a:r>
              <a:rPr lang="en-US" sz="2000" dirty="0">
                <a:solidFill>
                  <a:srgbClr val="2F316E"/>
                </a:solidFill>
                <a:latin typeface="Corbel" charset="0"/>
                <a:ea typeface="Corbel" charset="0"/>
                <a:cs typeface="Corbel" charset="0"/>
              </a:rPr>
              <a:t>The partners are planning a </a:t>
            </a:r>
            <a:r>
              <a:rPr lang="en-US" sz="2000" b="1" dirty="0">
                <a:solidFill>
                  <a:srgbClr val="2F316E"/>
                </a:solidFill>
                <a:latin typeface="Corbel" charset="0"/>
                <a:ea typeface="Corbel" charset="0"/>
                <a:cs typeface="Corbel" charset="0"/>
              </a:rPr>
              <a:t>variety of events </a:t>
            </a:r>
            <a:r>
              <a:rPr lang="en-US" sz="2000" dirty="0">
                <a:solidFill>
                  <a:srgbClr val="2F316E"/>
                </a:solidFill>
                <a:latin typeface="Corbel" charset="0"/>
                <a:ea typeface="Corbel" charset="0"/>
                <a:cs typeface="Corbel" charset="0"/>
              </a:rPr>
              <a:t>with theatre, photography, exhibitions in which young people can experience an active and playful role within science and research. CREATIONS will establish a </a:t>
            </a:r>
            <a:r>
              <a:rPr lang="en-US" sz="2000" b="1" dirty="0">
                <a:solidFill>
                  <a:srgbClr val="2F316E"/>
                </a:solidFill>
                <a:latin typeface="Corbel" charset="0"/>
                <a:ea typeface="Corbel" charset="0"/>
                <a:cs typeface="Corbel" charset="0"/>
              </a:rPr>
              <a:t>pan-European network</a:t>
            </a:r>
            <a:r>
              <a:rPr lang="en-US" sz="2000" dirty="0">
                <a:solidFill>
                  <a:srgbClr val="2F316E"/>
                </a:solidFill>
                <a:latin typeface="Corbel" charset="0"/>
                <a:ea typeface="Corbel" charset="0"/>
                <a:cs typeface="Corbel" charset="0"/>
              </a:rPr>
              <a:t> of scientists, teachers, artists and students. </a:t>
            </a:r>
          </a:p>
          <a:p>
            <a:r>
              <a:rPr lang="en-US" sz="2000" dirty="0">
                <a:solidFill>
                  <a:srgbClr val="2F316E"/>
                </a:solidFill>
                <a:latin typeface="Corbel" charset="0"/>
                <a:ea typeface="Corbel" charset="0"/>
                <a:cs typeface="Corbel" charset="0"/>
              </a:rPr>
              <a:t>The project was launched in October 2015 and runs for three years.</a:t>
            </a:r>
            <a:endParaRPr lang="ru-RU" sz="2000" dirty="0">
              <a:solidFill>
                <a:srgbClr val="2F316E"/>
              </a:solidFill>
              <a:latin typeface="Corbel" charset="0"/>
              <a:ea typeface="Corbel" charset="0"/>
              <a:cs typeface="Corbel" charset="0"/>
            </a:endParaRPr>
          </a:p>
        </p:txBody>
      </p:sp>
      <p:pic>
        <p:nvPicPr>
          <p:cNvPr id="7" name="Изображение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05628" y="5765368"/>
            <a:ext cx="1840718" cy="803597"/>
          </a:xfrm>
          <a:prstGeom prst="rect">
            <a:avLst/>
          </a:prstGeom>
        </p:spPr>
      </p:pic>
      <p:pic>
        <p:nvPicPr>
          <p:cNvPr id="8" name="Изображение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28651" y="5719383"/>
            <a:ext cx="2061998" cy="750242"/>
          </a:xfrm>
          <a:prstGeom prst="rect">
            <a:avLst/>
          </a:prstGeom>
        </p:spPr>
      </p:pic>
    </p:spTree>
    <p:extLst>
      <p:ext uri="{BB962C8B-B14F-4D97-AF65-F5344CB8AC3E}">
        <p14:creationId xmlns:p14="http://schemas.microsoft.com/office/powerpoint/2010/main" val="395914624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l" defTabSz="914400" rtl="0" eaLnBrk="1" latinLnBrk="0" hangingPunct="1">
        <a:lnSpc>
          <a:spcPct val="90000"/>
        </a:lnSpc>
        <a:spcBef>
          <a:spcPct val="0"/>
        </a:spcBef>
        <a:buNone/>
        <a:defRPr sz="3500" b="1" kern="1200" baseline="0">
          <a:solidFill>
            <a:srgbClr val="1F2151"/>
          </a:solidFill>
          <a:latin typeface="Corbel" charset="0"/>
          <a:ea typeface="Corbel" charset="0"/>
          <a:cs typeface="Corbel" charset="0"/>
        </a:defRPr>
      </a:lvl1pPr>
    </p:titleStyle>
    <p:body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2000" kern="1200">
          <a:solidFill>
            <a:srgbClr val="1F2151"/>
          </a:solidFill>
          <a:latin typeface="Corbel" charset="0"/>
          <a:ea typeface="Corbel" charset="0"/>
          <a:cs typeface="Corbe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500" kern="1200">
          <a:solidFill>
            <a:srgbClr val="1F2151"/>
          </a:solidFill>
          <a:latin typeface="Corbel" charset="0"/>
          <a:ea typeface="Corbel" charset="0"/>
          <a:cs typeface="Corbe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500" kern="1200">
          <a:solidFill>
            <a:srgbClr val="1F2151"/>
          </a:solidFill>
          <a:latin typeface="Corbel" charset="0"/>
          <a:ea typeface="Corbel" charset="0"/>
          <a:cs typeface="Corbe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rgbClr val="1F2151"/>
          </a:solidFill>
          <a:latin typeface="Corbel" charset="0"/>
          <a:ea typeface="Corbel" charset="0"/>
          <a:cs typeface="Corbe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500" kern="1200">
          <a:solidFill>
            <a:srgbClr val="1F2151"/>
          </a:solidFill>
          <a:latin typeface="Corbel" charset="0"/>
          <a:ea typeface="Corbel" charset="0"/>
          <a:cs typeface="Corbe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14817"/>
            <a:ext cx="7886700" cy="1029721"/>
          </a:xfrm>
          <a:prstGeom prst="rect">
            <a:avLst/>
          </a:prstGeom>
        </p:spPr>
        <p:txBody>
          <a:bodyPr vert="horz" lIns="91440" tIns="45720" rIns="91440" bIns="45720" rtlCol="0" anchor="ctr">
            <a:normAutofit/>
          </a:bodyPr>
          <a:lstStyle/>
          <a:p>
            <a:r>
              <a:rPr lang="en-US" dirty="0"/>
              <a:t>About the project</a:t>
            </a:r>
          </a:p>
        </p:txBody>
      </p:sp>
      <p:sp>
        <p:nvSpPr>
          <p:cNvPr id="3" name="Text Placeholder 2"/>
          <p:cNvSpPr>
            <a:spLocks noGrp="1"/>
          </p:cNvSpPr>
          <p:nvPr>
            <p:ph type="body" idx="1"/>
          </p:nvPr>
        </p:nvSpPr>
        <p:spPr>
          <a:xfrm>
            <a:off x="628650" y="1700938"/>
            <a:ext cx="7886700" cy="3758340"/>
          </a:xfrm>
          <a:prstGeom prst="rect">
            <a:avLst/>
          </a:prstGeom>
        </p:spPr>
        <p:txBody>
          <a:bodyPr vert="horz" lIns="91440" tIns="45720" rIns="91440" bIns="45720" rtlCol="0">
            <a:normAutofit/>
          </a:bodyPr>
          <a:lstStyle/>
          <a:p>
            <a:r>
              <a:rPr lang="en-US" sz="2200" i="1" dirty="0">
                <a:solidFill>
                  <a:srgbClr val="2F316E"/>
                </a:solidFill>
                <a:latin typeface="Corbel" charset="0"/>
                <a:ea typeface="Corbel" charset="0"/>
                <a:cs typeface="Corbel" charset="0"/>
              </a:rPr>
              <a:t>How can young people’s interest in science be increased? </a:t>
            </a:r>
            <a:endParaRPr lang="en-US" sz="2000" dirty="0">
              <a:solidFill>
                <a:srgbClr val="2F316E"/>
              </a:solidFill>
              <a:latin typeface="Corbel" charset="0"/>
              <a:ea typeface="Corbel" charset="0"/>
              <a:cs typeface="Corbel" charset="0"/>
            </a:endParaRPr>
          </a:p>
          <a:p>
            <a:r>
              <a:rPr lang="en-US" sz="2000" dirty="0">
                <a:solidFill>
                  <a:srgbClr val="2F316E"/>
                </a:solidFill>
                <a:latin typeface="Corbel" charset="0"/>
                <a:ea typeface="Corbel" charset="0"/>
                <a:cs typeface="Corbel" charset="0"/>
              </a:rPr>
              <a:t>In CREATIONS, a project funded by the European Union, 16 partners from ten European countries develop </a:t>
            </a:r>
            <a:r>
              <a:rPr lang="en-US" sz="2000" b="1" dirty="0">
                <a:solidFill>
                  <a:srgbClr val="2F316E"/>
                </a:solidFill>
                <a:latin typeface="Corbel" charset="0"/>
                <a:ea typeface="Corbel" charset="0"/>
                <a:cs typeface="Corbel" charset="0"/>
              </a:rPr>
              <a:t>creative approaches </a:t>
            </a:r>
            <a:r>
              <a:rPr lang="en-US" sz="2000" dirty="0">
                <a:solidFill>
                  <a:srgbClr val="2F316E"/>
                </a:solidFill>
                <a:latin typeface="Corbel" charset="0"/>
                <a:ea typeface="Corbel" charset="0"/>
                <a:cs typeface="Corbel" charset="0"/>
              </a:rPr>
              <a:t>based on art for an engaging science classroom. </a:t>
            </a:r>
          </a:p>
          <a:p>
            <a:r>
              <a:rPr lang="en-US" sz="2000" dirty="0">
                <a:solidFill>
                  <a:srgbClr val="2F316E"/>
                </a:solidFill>
                <a:latin typeface="Corbel" charset="0"/>
                <a:ea typeface="Corbel" charset="0"/>
                <a:cs typeface="Corbel" charset="0"/>
              </a:rPr>
              <a:t>The partners are planning a </a:t>
            </a:r>
            <a:r>
              <a:rPr lang="en-US" sz="2000" b="1" dirty="0">
                <a:solidFill>
                  <a:srgbClr val="2F316E"/>
                </a:solidFill>
                <a:latin typeface="Corbel" charset="0"/>
                <a:ea typeface="Corbel" charset="0"/>
                <a:cs typeface="Corbel" charset="0"/>
              </a:rPr>
              <a:t>variety of events </a:t>
            </a:r>
            <a:r>
              <a:rPr lang="en-US" sz="2000" dirty="0">
                <a:solidFill>
                  <a:srgbClr val="2F316E"/>
                </a:solidFill>
                <a:latin typeface="Corbel" charset="0"/>
                <a:ea typeface="Corbel" charset="0"/>
                <a:cs typeface="Corbel" charset="0"/>
              </a:rPr>
              <a:t>with theatre, photography, exhibitions in which young people can experience an active and playful role within science and research. CREATIONS will establish a </a:t>
            </a:r>
            <a:r>
              <a:rPr lang="en-US" sz="2000" b="1" dirty="0">
                <a:solidFill>
                  <a:srgbClr val="2F316E"/>
                </a:solidFill>
                <a:latin typeface="Corbel" charset="0"/>
                <a:ea typeface="Corbel" charset="0"/>
                <a:cs typeface="Corbel" charset="0"/>
              </a:rPr>
              <a:t>pan-European network</a:t>
            </a:r>
            <a:r>
              <a:rPr lang="en-US" sz="2000" dirty="0">
                <a:solidFill>
                  <a:srgbClr val="2F316E"/>
                </a:solidFill>
                <a:latin typeface="Corbel" charset="0"/>
                <a:ea typeface="Corbel" charset="0"/>
                <a:cs typeface="Corbel" charset="0"/>
              </a:rPr>
              <a:t> of scientists, teachers, artists and students. </a:t>
            </a:r>
          </a:p>
          <a:p>
            <a:r>
              <a:rPr lang="en-US" sz="2000" dirty="0">
                <a:solidFill>
                  <a:srgbClr val="2F316E"/>
                </a:solidFill>
                <a:latin typeface="Corbel" charset="0"/>
                <a:ea typeface="Corbel" charset="0"/>
                <a:cs typeface="Corbel" charset="0"/>
              </a:rPr>
              <a:t>The project was launched in October 2015 and runs for three years.</a:t>
            </a:r>
            <a:endParaRPr lang="ru-RU" sz="2000" dirty="0">
              <a:solidFill>
                <a:srgbClr val="2F316E"/>
              </a:solidFill>
              <a:latin typeface="Corbel" charset="0"/>
              <a:ea typeface="Corbel" charset="0"/>
              <a:cs typeface="Corbel" charset="0"/>
            </a:endParaRPr>
          </a:p>
        </p:txBody>
      </p:sp>
      <p:pic>
        <p:nvPicPr>
          <p:cNvPr id="7" name="Изображение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05628" y="5765368"/>
            <a:ext cx="1840718" cy="803597"/>
          </a:xfrm>
          <a:prstGeom prst="rect">
            <a:avLst/>
          </a:prstGeom>
        </p:spPr>
      </p:pic>
      <p:pic>
        <p:nvPicPr>
          <p:cNvPr id="8" name="Изображение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28651" y="5719383"/>
            <a:ext cx="2061998" cy="750242"/>
          </a:xfrm>
          <a:prstGeom prst="rect">
            <a:avLst/>
          </a:prstGeom>
        </p:spPr>
      </p:pic>
    </p:spTree>
    <p:extLst>
      <p:ext uri="{BB962C8B-B14F-4D97-AF65-F5344CB8AC3E}">
        <p14:creationId xmlns:p14="http://schemas.microsoft.com/office/powerpoint/2010/main" val="91565185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xStyles>
    <p:titleStyle>
      <a:lvl1pPr algn="l" defTabSz="914400" rtl="0" eaLnBrk="1" latinLnBrk="0" hangingPunct="1">
        <a:lnSpc>
          <a:spcPct val="90000"/>
        </a:lnSpc>
        <a:spcBef>
          <a:spcPct val="0"/>
        </a:spcBef>
        <a:buNone/>
        <a:defRPr sz="3500" b="1" kern="1200" baseline="0">
          <a:solidFill>
            <a:srgbClr val="1F2151"/>
          </a:solidFill>
          <a:latin typeface="Corbel" charset="0"/>
          <a:ea typeface="Corbel" charset="0"/>
          <a:cs typeface="Corbel" charset="0"/>
        </a:defRPr>
      </a:lvl1pPr>
    </p:titleStyle>
    <p:body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2000" kern="1200">
          <a:solidFill>
            <a:srgbClr val="1F2151"/>
          </a:solidFill>
          <a:latin typeface="Corbel" charset="0"/>
          <a:ea typeface="Corbel" charset="0"/>
          <a:cs typeface="Corbe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500" kern="1200">
          <a:solidFill>
            <a:srgbClr val="1F2151"/>
          </a:solidFill>
          <a:latin typeface="Corbel" charset="0"/>
          <a:ea typeface="Corbel" charset="0"/>
          <a:cs typeface="Corbe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500" kern="1200">
          <a:solidFill>
            <a:srgbClr val="1F2151"/>
          </a:solidFill>
          <a:latin typeface="Corbel" charset="0"/>
          <a:ea typeface="Corbel" charset="0"/>
          <a:cs typeface="Corbe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rgbClr val="1F2151"/>
          </a:solidFill>
          <a:latin typeface="Corbel" charset="0"/>
          <a:ea typeface="Corbel" charset="0"/>
          <a:cs typeface="Corbe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500" kern="1200">
          <a:solidFill>
            <a:srgbClr val="1F2151"/>
          </a:solidFill>
          <a:latin typeface="Corbel" charset="0"/>
          <a:ea typeface="Corbel" charset="0"/>
          <a:cs typeface="Corbe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portal.opendiscoveryspace/creations" TargetMode="External"/><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creations.ea.gr/" TargetMode="External"/><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goldencoast.gr/gr/" TargetMode="Externa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hyperlink" Target="http://creations.ea.gr/en/content/how-apply"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fILa0AKe1I" TargetMode="Externa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creations.ea.gr/en/content/how-apply"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portal.opendiscoveryspace.eu/creations" TargetMode="External"/><Relationship Id="rId5" Type="http://schemas.openxmlformats.org/officeDocument/2006/relationships/hyperlink" Target="http://portal.opendiscoveryspace.eu/en/community/creations-summer-school-2018-848933" TargetMode="Externa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hyperlink" Target="mailto:echaniot@ea.gr" TargetMode="External"/><Relationship Id="rId3" Type="http://schemas.openxmlformats.org/officeDocument/2006/relationships/hyperlink" Target="https://www.facebook.com/CREATIONS2018/" TargetMode="External"/><Relationship Id="rId7"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hyperlink" Target="https://www.facebook.com/CreationsEU/" TargetMode="External"/><Relationship Id="rId9" Type="http://schemas.openxmlformats.org/officeDocument/2006/relationships/hyperlink" Target="mailto:galexopoulos@ea.g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portal.opendiscoveryspace.eu/creations" TargetMode="External"/><Relationship Id="rId1" Type="http://schemas.openxmlformats.org/officeDocument/2006/relationships/slideLayout" Target="../slideLayouts/slideLayout20.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7129" y="3861048"/>
            <a:ext cx="7772400" cy="1470025"/>
          </a:xfrm>
        </p:spPr>
        <p:txBody>
          <a:bodyPr>
            <a:normAutofit/>
          </a:bodyPr>
          <a:lstStyle/>
          <a:p>
            <a:r>
              <a:rPr lang="en-US" sz="40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Corbel" panose="020B0503020204020204" pitchFamily="34" charset="0"/>
              </a:rPr>
              <a:t>CREATIONS Summer School 2018</a:t>
            </a:r>
            <a:endParaRPr lang="el-GR" sz="40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Corbel" panose="020B0503020204020204" pitchFamily="34" charset="0"/>
            </a:endParaRPr>
          </a:p>
        </p:txBody>
      </p:sp>
      <p:sp>
        <p:nvSpPr>
          <p:cNvPr id="3" name="Subtitle 2"/>
          <p:cNvSpPr>
            <a:spLocks noGrp="1"/>
          </p:cNvSpPr>
          <p:nvPr>
            <p:ph type="subTitle" idx="1"/>
          </p:nvPr>
        </p:nvSpPr>
        <p:spPr>
          <a:xfrm>
            <a:off x="1547664" y="4987727"/>
            <a:ext cx="6400800" cy="1752600"/>
          </a:xfrm>
        </p:spPr>
        <p:txBody>
          <a:bodyPr>
            <a:normAutofit fontScale="70000" lnSpcReduction="20000"/>
          </a:bodyPr>
          <a:lstStyle/>
          <a:p>
            <a:r>
              <a:rPr lang="en-US" dirty="0"/>
              <a:t>E. Chaniotakis¹, J. Alexopoulos¹, </a:t>
            </a:r>
            <a:br>
              <a:rPr lang="en-US" dirty="0"/>
            </a:br>
            <a:r>
              <a:rPr lang="en-US" dirty="0"/>
              <a:t>B. Muller², D. Dvorzhitskaia²</a:t>
            </a:r>
            <a:br>
              <a:rPr lang="en-US" dirty="0"/>
            </a:br>
            <a:r>
              <a:rPr lang="en-US" dirty="0"/>
              <a:t> </a:t>
            </a:r>
            <a:br>
              <a:rPr lang="en-US" dirty="0"/>
            </a:br>
            <a:r>
              <a:rPr lang="en-US" sz="2600" dirty="0"/>
              <a:t>on behalf of the CREATIONS consortium</a:t>
            </a:r>
            <a:r>
              <a:rPr lang="en-US" sz="2200" dirty="0"/>
              <a:t/>
            </a:r>
            <a:br>
              <a:rPr lang="en-US" sz="2200" dirty="0"/>
            </a:br>
            <a:r>
              <a:rPr lang="en-US" dirty="0"/>
              <a:t/>
            </a:r>
            <a:br>
              <a:rPr lang="en-US" dirty="0"/>
            </a:br>
            <a:r>
              <a:rPr lang="en-US" sz="1800" dirty="0"/>
              <a:t>¹</a:t>
            </a:r>
            <a:r>
              <a:rPr lang="en-US" sz="2300" dirty="0"/>
              <a:t> </a:t>
            </a:r>
            <a:r>
              <a:rPr lang="en-US" sz="1900" dirty="0" err="1"/>
              <a:t>Ellinogermaniki</a:t>
            </a:r>
            <a:r>
              <a:rPr lang="en-US" sz="1900" dirty="0"/>
              <a:t> </a:t>
            </a:r>
            <a:r>
              <a:rPr lang="en-US" sz="1900" dirty="0" err="1"/>
              <a:t>Agogi</a:t>
            </a:r>
            <a:r>
              <a:rPr lang="en-US" sz="2300" dirty="0"/>
              <a:t>, </a:t>
            </a:r>
            <a:r>
              <a:rPr lang="en-US" sz="1800" dirty="0"/>
              <a:t>²</a:t>
            </a:r>
            <a:r>
              <a:rPr lang="en-US" sz="2300" dirty="0"/>
              <a:t> </a:t>
            </a:r>
            <a:r>
              <a:rPr lang="en-US" sz="1800" dirty="0"/>
              <a:t>Rhine-Waal University of Applied Sciences</a:t>
            </a:r>
            <a:endParaRPr lang="el-GR" sz="2300" dirty="0"/>
          </a:p>
        </p:txBody>
      </p:sp>
      <p:pic>
        <p:nvPicPr>
          <p:cNvPr id="4" name="Изображение 4"/>
          <p:cNvPicPr>
            <a:picLocks noChangeAspect="1"/>
          </p:cNvPicPr>
          <p:nvPr/>
        </p:nvPicPr>
        <p:blipFill rotWithShape="1">
          <a:blip r:embed="rId2">
            <a:extLst>
              <a:ext uri="{28A0092B-C50C-407E-A947-70E740481C1C}">
                <a14:useLocalDpi xmlns:a14="http://schemas.microsoft.com/office/drawing/2010/main" val="0"/>
              </a:ext>
            </a:extLst>
          </a:blip>
          <a:srcRect l="7018" t="22519" b="6779"/>
          <a:stretch/>
        </p:blipFill>
        <p:spPr>
          <a:xfrm>
            <a:off x="0" y="0"/>
            <a:ext cx="9036496" cy="4103942"/>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6200775"/>
            <a:ext cx="161925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8221" y="6093296"/>
            <a:ext cx="143827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124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2595"/>
            <a:ext cx="9144000" cy="1029721"/>
          </a:xfrm>
        </p:spPr>
        <p:txBody>
          <a:bodyPr>
            <a:noAutofit/>
          </a:bodyPr>
          <a:lstStyle/>
          <a:p>
            <a:pPr algn="ctr"/>
            <a:r>
              <a:rPr lang="en-US" sz="3600" dirty="0"/>
              <a:t>The CREATIONS Community </a:t>
            </a:r>
            <a:br>
              <a:rPr lang="en-US" sz="3600" dirty="0"/>
            </a:br>
            <a:r>
              <a:rPr lang="en-US" sz="3600" dirty="0"/>
              <a:t>Support Environment</a:t>
            </a:r>
            <a:endParaRPr lang="el-GR" sz="36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223" y="1194347"/>
            <a:ext cx="7425131" cy="4996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64444" y="5113867"/>
            <a:ext cx="8387646" cy="903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hlinkClick r:id="rId3"/>
              </a:rPr>
              <a:t>http://portal.opendiscoveryspace/creations</a:t>
            </a:r>
            <a:r>
              <a:rPr lang="en-US" b="1" dirty="0"/>
              <a:t/>
            </a:r>
            <a:br>
              <a:rPr lang="en-US" b="1" dirty="0"/>
            </a:br>
            <a:r>
              <a:rPr lang="en-US" dirty="0"/>
              <a:t>Registration is free of charge and all resources are available to the visitors, registered or not</a:t>
            </a:r>
            <a:endParaRPr lang="el-GR" b="1" dirty="0"/>
          </a:p>
        </p:txBody>
      </p:sp>
      <p:sp>
        <p:nvSpPr>
          <p:cNvPr id="7" name="Rectangle 6"/>
          <p:cNvSpPr/>
          <p:nvPr/>
        </p:nvSpPr>
        <p:spPr>
          <a:xfrm>
            <a:off x="338667" y="3273779"/>
            <a:ext cx="8839200" cy="1354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Online Communities: </a:t>
            </a:r>
            <a:br>
              <a:rPr lang="en-US" dirty="0"/>
            </a:br>
            <a:r>
              <a:rPr lang="en-US" dirty="0"/>
              <a:t>- An environment in which teachers can find, create and co-create open educational content.</a:t>
            </a:r>
          </a:p>
          <a:p>
            <a:pPr marL="285750" indent="-285750" algn="ctr">
              <a:buFontTx/>
              <a:buChar char="-"/>
            </a:pPr>
            <a:r>
              <a:rPr lang="en-US" dirty="0"/>
              <a:t>Collectively evaluate educational material and online tools.</a:t>
            </a:r>
          </a:p>
          <a:p>
            <a:pPr marL="285750" indent="-285750" algn="ctr">
              <a:buFontTx/>
              <a:buChar char="-"/>
            </a:pPr>
            <a:r>
              <a:rPr lang="en-US" dirty="0"/>
              <a:t>Exchange good practices through groups and participatory activities.</a:t>
            </a:r>
          </a:p>
          <a:p>
            <a:pPr marL="285750" indent="-285750" algn="ctr">
              <a:buFontTx/>
              <a:buChar char="-"/>
            </a:pPr>
            <a:r>
              <a:rPr lang="en-US" dirty="0"/>
              <a:t>Create and maintain their own educational communities.</a:t>
            </a:r>
            <a:endParaRPr lang="el-GR" dirty="0"/>
          </a:p>
        </p:txBody>
      </p:sp>
    </p:spTree>
    <p:extLst>
      <p:ext uri="{BB962C8B-B14F-4D97-AF65-F5344CB8AC3E}">
        <p14:creationId xmlns:p14="http://schemas.microsoft.com/office/powerpoint/2010/main" val="79679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5" y="5736437"/>
            <a:ext cx="2208874" cy="108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949280"/>
            <a:ext cx="2399589"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88640"/>
            <a:ext cx="8781884"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8984" y="1052736"/>
            <a:ext cx="2051720" cy="93610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ffectLst>
                <a:outerShdw blurRad="38100" dist="38100" dir="2700000" algn="tl">
                  <a:srgbClr val="000000">
                    <a:alpha val="43137"/>
                  </a:srgbClr>
                </a:outerShdw>
              </a:effectLst>
            </a:endParaRPr>
          </a:p>
          <a:p>
            <a:pPr algn="ctr"/>
            <a:r>
              <a:rPr lang="en-US" sz="2400" b="1" dirty="0">
                <a:solidFill>
                  <a:schemeClr val="bg1"/>
                </a:solidFill>
                <a:effectLst>
                  <a:outerShdw blurRad="38100" dist="38100" dir="2700000" algn="tl">
                    <a:srgbClr val="000000">
                      <a:alpha val="43137"/>
                    </a:srgbClr>
                  </a:outerShdw>
                </a:effectLst>
              </a:rPr>
              <a:t>548 ACTIVITIES</a:t>
            </a:r>
            <a:br>
              <a:rPr lang="en-US" sz="2400" b="1" dirty="0">
                <a:solidFill>
                  <a:schemeClr val="bg1"/>
                </a:solidFill>
                <a:effectLst>
                  <a:outerShdw blurRad="38100" dist="38100" dir="2700000" algn="tl">
                    <a:srgbClr val="000000">
                      <a:alpha val="43137"/>
                    </a:srgbClr>
                  </a:outerShdw>
                </a:effectLst>
              </a:rPr>
            </a:br>
            <a:endParaRPr lang="el-GR" sz="2400" b="1"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2337124" y="1043006"/>
            <a:ext cx="2051720" cy="93610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1874 </a:t>
            </a:r>
          </a:p>
          <a:p>
            <a:pPr algn="ctr"/>
            <a:r>
              <a:rPr lang="en-US" sz="2400" b="1" dirty="0"/>
              <a:t>SCHOOLS</a:t>
            </a:r>
            <a:endParaRPr lang="el-GR" sz="2400" b="1" dirty="0"/>
          </a:p>
        </p:txBody>
      </p:sp>
      <p:sp>
        <p:nvSpPr>
          <p:cNvPr id="8" name="Rectangle 7"/>
          <p:cNvSpPr/>
          <p:nvPr/>
        </p:nvSpPr>
        <p:spPr>
          <a:xfrm>
            <a:off x="4581923" y="1052736"/>
            <a:ext cx="2051720" cy="93610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20522</a:t>
            </a:r>
          </a:p>
          <a:p>
            <a:pPr algn="ctr"/>
            <a:r>
              <a:rPr lang="en-US" sz="2400" b="1" dirty="0">
                <a:effectLst>
                  <a:outerShdw blurRad="38100" dist="38100" dir="2700000" algn="tl">
                    <a:srgbClr val="000000">
                      <a:alpha val="43137"/>
                    </a:srgbClr>
                  </a:outerShdw>
                </a:effectLst>
              </a:rPr>
              <a:t>STUDENTS</a:t>
            </a:r>
            <a:endParaRPr lang="el-GR" sz="2400" b="1" dirty="0">
              <a:effectLst>
                <a:outerShdw blurRad="38100" dist="38100" dir="2700000" algn="tl">
                  <a:srgbClr val="000000">
                    <a:alpha val="43137"/>
                  </a:srgbClr>
                </a:outerShdw>
              </a:effectLst>
            </a:endParaRPr>
          </a:p>
        </p:txBody>
      </p:sp>
      <p:sp>
        <p:nvSpPr>
          <p:cNvPr id="9" name="Rectangle 8"/>
          <p:cNvSpPr/>
          <p:nvPr/>
        </p:nvSpPr>
        <p:spPr>
          <a:xfrm>
            <a:off x="6786043" y="1052736"/>
            <a:ext cx="2051720" cy="93610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4000 </a:t>
            </a:r>
          </a:p>
          <a:p>
            <a:pPr algn="ctr"/>
            <a:r>
              <a:rPr lang="en-US" sz="2400" b="1" dirty="0">
                <a:effectLst>
                  <a:outerShdw blurRad="38100" dist="38100" dir="2700000" algn="tl">
                    <a:srgbClr val="000000">
                      <a:alpha val="43137"/>
                    </a:srgbClr>
                  </a:outerShdw>
                </a:effectLst>
              </a:rPr>
              <a:t>TEACHERS</a:t>
            </a:r>
            <a:endParaRPr lang="el-GR" sz="2400" b="1" dirty="0">
              <a:effectLst>
                <a:outerShdw blurRad="38100" dist="38100" dir="2700000" algn="tl">
                  <a:srgbClr val="000000">
                    <a:alpha val="43137"/>
                  </a:srgbClr>
                </a:outerShdw>
              </a:effectLst>
            </a:endParaRPr>
          </a:p>
        </p:txBody>
      </p:sp>
      <p:sp>
        <p:nvSpPr>
          <p:cNvPr id="6" name="TextBox 5"/>
          <p:cNvSpPr txBox="1"/>
          <p:nvPr/>
        </p:nvSpPr>
        <p:spPr>
          <a:xfrm>
            <a:off x="3569763" y="673674"/>
            <a:ext cx="1975734" cy="369332"/>
          </a:xfrm>
          <a:prstGeom prst="rect">
            <a:avLst/>
          </a:prstGeom>
          <a:noFill/>
        </p:spPr>
        <p:txBody>
          <a:bodyPr wrap="none" rtlCol="0">
            <a:spAutoFit/>
          </a:bodyPr>
          <a:lstStyle/>
          <a:p>
            <a:r>
              <a:rPr lang="en-US" dirty="0"/>
              <a:t>up to January 2018</a:t>
            </a:r>
            <a:endParaRPr lang="el-GR" dirty="0"/>
          </a:p>
        </p:txBody>
      </p:sp>
      <p:sp>
        <p:nvSpPr>
          <p:cNvPr id="2" name="Ορθογώνιο 1"/>
          <p:cNvSpPr/>
          <p:nvPr/>
        </p:nvSpPr>
        <p:spPr>
          <a:xfrm>
            <a:off x="158984" y="116632"/>
            <a:ext cx="8802412" cy="557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002060"/>
                </a:solidFill>
                <a:latin typeface="Corbel" panose="020B0503020204020204" pitchFamily="34" charset="0"/>
              </a:rPr>
              <a:t>CREATIONS IMPLEMENTATION ACTIVITIES</a:t>
            </a:r>
            <a:endParaRPr lang="el-GR" sz="3500" b="1" dirty="0">
              <a:solidFill>
                <a:srgbClr val="002060"/>
              </a:solidFill>
              <a:latin typeface="Corbel" panose="020B0503020204020204" pitchFamily="34" charset="0"/>
            </a:endParaRPr>
          </a:p>
        </p:txBody>
      </p:sp>
    </p:spTree>
    <p:extLst>
      <p:ext uri="{BB962C8B-B14F-4D97-AF65-F5344CB8AC3E}">
        <p14:creationId xmlns:p14="http://schemas.microsoft.com/office/powerpoint/2010/main" val="3831988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596" y="781366"/>
            <a:ext cx="5841026" cy="492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1383459" y="0"/>
            <a:ext cx="6577106" cy="1029721"/>
          </a:xfrm>
        </p:spPr>
        <p:txBody>
          <a:bodyPr>
            <a:normAutofit/>
          </a:bodyPr>
          <a:lstStyle/>
          <a:p>
            <a:r>
              <a:rPr lang="en-US" dirty="0"/>
              <a:t>Local Implementation activities</a:t>
            </a:r>
            <a:endParaRPr lang="el-GR" dirty="0"/>
          </a:p>
        </p:txBody>
      </p:sp>
    </p:spTree>
    <p:extLst>
      <p:ext uri="{BB962C8B-B14F-4D97-AF65-F5344CB8AC3E}">
        <p14:creationId xmlns:p14="http://schemas.microsoft.com/office/powerpoint/2010/main" val="51020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638" y="1033510"/>
            <a:ext cx="6320417" cy="463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251632" y="188640"/>
            <a:ext cx="6840760" cy="1029721"/>
          </a:xfrm>
        </p:spPr>
        <p:txBody>
          <a:bodyPr>
            <a:normAutofit fontScale="90000"/>
          </a:bodyPr>
          <a:lstStyle/>
          <a:p>
            <a:r>
              <a:rPr lang="en-US" dirty="0"/>
              <a:t>National Implementation activities</a:t>
            </a:r>
            <a:endParaRPr lang="el-GR"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266" y="1033510"/>
            <a:ext cx="4921956" cy="4806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0"/>
                                        </p:tgtEl>
                                        <p:attrNameLst>
                                          <p:attrName>style.visibility</p:attrName>
                                        </p:attrNameLst>
                                      </p:cBhvr>
                                      <p:to>
                                        <p:strVal val="visible"/>
                                      </p:to>
                                    </p:set>
                                    <p:anim calcmode="lin" valueType="num">
                                      <p:cBhvr additive="base">
                                        <p:cTn id="13" dur="500" fill="hold"/>
                                        <p:tgtEl>
                                          <p:spTgt spid="12290"/>
                                        </p:tgtEl>
                                        <p:attrNameLst>
                                          <p:attrName>ppt_x</p:attrName>
                                        </p:attrNameLst>
                                      </p:cBhvr>
                                      <p:tavLst>
                                        <p:tav tm="0">
                                          <p:val>
                                            <p:strVal val="#ppt_x"/>
                                          </p:val>
                                        </p:tav>
                                        <p:tav tm="100000">
                                          <p:val>
                                            <p:strVal val="#ppt_x"/>
                                          </p:val>
                                        </p:tav>
                                      </p:tavLst>
                                    </p:anim>
                                    <p:anim calcmode="lin" valueType="num">
                                      <p:cBhvr additive="base">
                                        <p:cTn id="14"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888" y="266462"/>
            <a:ext cx="7488832" cy="1029721"/>
          </a:xfrm>
        </p:spPr>
        <p:txBody>
          <a:bodyPr>
            <a:normAutofit fontScale="90000"/>
          </a:bodyPr>
          <a:lstStyle/>
          <a:p>
            <a:r>
              <a:rPr lang="en-US" dirty="0"/>
              <a:t>International Implementation activities</a:t>
            </a:r>
            <a:endParaRPr lang="el-GR"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3" y="1296183"/>
            <a:ext cx="8181975"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descr="Φωτογραφία του Oded Ben-Hor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379" y="1320183"/>
            <a:ext cx="4403283" cy="4403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17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CREATIONS SUMMER SCHOOL 2018</a:t>
            </a:r>
            <a:endParaRPr lang="el-G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0700"/>
            <a:ext cx="8352928"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95536" y="4077072"/>
            <a:ext cx="8352928" cy="167147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CREATIONS Summer School 2018,</a:t>
            </a:r>
            <a:br>
              <a:rPr lang="en-US" sz="3200" b="1" dirty="0"/>
            </a:br>
            <a:r>
              <a:rPr lang="en-US" sz="3200" b="1" dirty="0"/>
              <a:t>8-13 July 2018</a:t>
            </a:r>
            <a:br>
              <a:rPr lang="en-US" sz="3200" b="1" dirty="0"/>
            </a:br>
            <a:r>
              <a:rPr lang="en-US" sz="3200" b="1" dirty="0"/>
              <a:t>Marathonas, Greece</a:t>
            </a:r>
            <a:endParaRPr lang="el-GR" sz="3200" b="1" dirty="0"/>
          </a:p>
        </p:txBody>
      </p:sp>
    </p:spTree>
    <p:extLst>
      <p:ext uri="{BB962C8B-B14F-4D97-AF65-F5344CB8AC3E}">
        <p14:creationId xmlns:p14="http://schemas.microsoft.com/office/powerpoint/2010/main" val="855562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467544" y="1340768"/>
            <a:ext cx="7920880" cy="4566378"/>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mn-lt"/>
                <a:cs typeface="Calibri" pitchFamily="34" charset="0"/>
              </a:rPr>
              <a:t>Organized by </a:t>
            </a:r>
            <a:r>
              <a:rPr lang="en-US" sz="1800" dirty="0" err="1">
                <a:latin typeface="+mn-lt"/>
                <a:cs typeface="Calibri" pitchFamily="34" charset="0"/>
              </a:rPr>
              <a:t>Ellinogermaniki</a:t>
            </a:r>
            <a:r>
              <a:rPr lang="en-US" sz="1800" dirty="0">
                <a:latin typeface="+mn-lt"/>
                <a:cs typeface="Calibri" pitchFamily="34" charset="0"/>
              </a:rPr>
              <a:t> </a:t>
            </a:r>
            <a:r>
              <a:rPr lang="en-US" sz="1800" dirty="0" err="1">
                <a:latin typeface="+mn-lt"/>
                <a:cs typeface="Calibri" pitchFamily="34" charset="0"/>
              </a:rPr>
              <a:t>Agogi</a:t>
            </a:r>
            <a:r>
              <a:rPr lang="en-US" sz="1800" dirty="0">
                <a:latin typeface="+mn-lt"/>
                <a:cs typeface="Calibri" pitchFamily="34" charset="0"/>
              </a:rPr>
              <a:t> in Marathonas, Attica, Greece in 08/07/2018 – 15/07/2018</a:t>
            </a:r>
          </a:p>
          <a:p>
            <a:pPr marL="285750" indent="-285750">
              <a:buFont typeface="Arial" panose="020B0604020202020204" pitchFamily="34" charset="0"/>
              <a:buChar char="•"/>
            </a:pPr>
            <a:r>
              <a:rPr lang="en-US" sz="1800" dirty="0">
                <a:latin typeface="+mn-lt"/>
                <a:cs typeface="Calibri" pitchFamily="34" charset="0"/>
              </a:rPr>
              <a:t>Eligibility: Science and Arts tutors, Outreach officers, Researchers</a:t>
            </a:r>
          </a:p>
          <a:p>
            <a:pPr marL="285750" indent="-285750">
              <a:buFont typeface="Arial" panose="020B0604020202020204" pitchFamily="34" charset="0"/>
              <a:buChar char="•"/>
            </a:pPr>
            <a:r>
              <a:rPr lang="en-US" sz="1800" dirty="0">
                <a:latin typeface="+mn-lt"/>
                <a:cs typeface="Calibri" pitchFamily="34" charset="0"/>
              </a:rPr>
              <a:t>Focuses on: Innovative approaches and activities that involve teachers and students in scientific research through creative approaches based on the Arts. </a:t>
            </a:r>
          </a:p>
          <a:p>
            <a:pPr marL="285750" indent="-285750">
              <a:buFont typeface="Arial" panose="020B0604020202020204" pitchFamily="34" charset="0"/>
              <a:buChar char="•"/>
            </a:pPr>
            <a:r>
              <a:rPr lang="en-US" sz="1800" dirty="0">
                <a:latin typeface="+mn-lt"/>
                <a:cs typeface="Calibri" pitchFamily="34" charset="0"/>
              </a:rPr>
              <a:t>25 hours of workshop based training, such as presentations followed by hands-on sessions.</a:t>
            </a:r>
          </a:p>
          <a:p>
            <a:pPr marL="285750" indent="-285750">
              <a:buFont typeface="Arial" panose="020B0604020202020204" pitchFamily="34" charset="0"/>
              <a:buChar char="•"/>
            </a:pPr>
            <a:r>
              <a:rPr lang="en-US" sz="1800" dirty="0">
                <a:latin typeface="+mn-lt"/>
                <a:cs typeface="Calibri" pitchFamily="34" charset="0"/>
              </a:rPr>
              <a:t>The lectures and the demonstrations of the training course will be held in an auditorium equipped with a data projector and a laptop, whereas, the workshops will be held in a multimedia laboratory where each participant will have direct access to a PC with internet connection and will carry out planned exercises.</a:t>
            </a:r>
            <a:r>
              <a:rPr lang="en-US" sz="1800" dirty="0">
                <a:latin typeface="+mn-lt"/>
              </a:rPr>
              <a:t/>
            </a:r>
            <a:br>
              <a:rPr lang="en-US" sz="1800" dirty="0">
                <a:latin typeface="+mn-lt"/>
              </a:rPr>
            </a:br>
            <a:endParaRPr lang="en-US" sz="1800" dirty="0">
              <a:latin typeface="+mn-lt"/>
            </a:endParaRPr>
          </a:p>
        </p:txBody>
      </p:sp>
      <p:sp>
        <p:nvSpPr>
          <p:cNvPr id="5" name="Title 1"/>
          <p:cNvSpPr>
            <a:spLocks noGrp="1"/>
          </p:cNvSpPr>
          <p:nvPr>
            <p:ph type="title"/>
          </p:nvPr>
        </p:nvSpPr>
        <p:spPr>
          <a:xfrm>
            <a:off x="323528" y="260648"/>
            <a:ext cx="9144000" cy="1029721"/>
          </a:xfrm>
        </p:spPr>
        <p:txBody>
          <a:bodyPr>
            <a:noAutofit/>
          </a:bodyPr>
          <a:lstStyle/>
          <a:p>
            <a:r>
              <a:rPr lang="en-US" dirty="0"/>
              <a:t>About the 2018 CREATIONS Summer School</a:t>
            </a:r>
            <a:endParaRPr lang="el-GR"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52736"/>
            <a:ext cx="8668489" cy="474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23528" y="2852936"/>
            <a:ext cx="8280920"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Register @ CREATIONS </a:t>
            </a:r>
            <a:r>
              <a:rPr lang="en-US" sz="2400" b="1" dirty="0" err="1"/>
              <a:t>Summerschool</a:t>
            </a:r>
            <a:r>
              <a:rPr lang="en-US" sz="2400" b="1" dirty="0"/>
              <a:t>  Website: </a:t>
            </a:r>
            <a:r>
              <a:rPr lang="en-US" sz="2400" b="1" dirty="0">
                <a:hlinkClick r:id="rId3"/>
              </a:rPr>
              <a:t>http://creations.ea.gr</a:t>
            </a:r>
            <a:r>
              <a:rPr lang="en-US" sz="2400" b="1" dirty="0"/>
              <a:t> </a:t>
            </a:r>
            <a:endParaRPr lang="el-GR" sz="2400" b="1" dirty="0"/>
          </a:p>
        </p:txBody>
      </p:sp>
    </p:spTree>
    <p:extLst>
      <p:ext uri="{BB962C8B-B14F-4D97-AF65-F5344CB8AC3E}">
        <p14:creationId xmlns:p14="http://schemas.microsoft.com/office/powerpoint/2010/main" val="140349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5806188"/>
            <a:ext cx="2211313" cy="108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67544" y="116632"/>
            <a:ext cx="8263830" cy="1029721"/>
          </a:xfrm>
        </p:spPr>
        <p:txBody>
          <a:bodyPr>
            <a:normAutofit fontScale="90000"/>
          </a:bodyPr>
          <a:lstStyle/>
          <a:p>
            <a:r>
              <a:rPr lang="en-US" dirty="0"/>
              <a:t>About the 2018 CREATIONS Summer School</a:t>
            </a:r>
            <a:endParaRPr lang="el-GR" dirty="0"/>
          </a:p>
        </p:txBody>
      </p:sp>
      <p:sp>
        <p:nvSpPr>
          <p:cNvPr id="3" name="Content Placeholder 2"/>
          <p:cNvSpPr>
            <a:spLocks noGrp="1"/>
          </p:cNvSpPr>
          <p:nvPr>
            <p:ph idx="1"/>
          </p:nvPr>
        </p:nvSpPr>
        <p:spPr>
          <a:xfrm>
            <a:off x="179512" y="1196752"/>
            <a:ext cx="8712968" cy="3888302"/>
          </a:xfrm>
        </p:spPr>
        <p:txBody>
          <a:bodyPr>
            <a:noAutofit/>
          </a:bodyPr>
          <a:lstStyle/>
          <a:p>
            <a:pPr marL="180340" marR="207010" algn="just"/>
            <a:r>
              <a:rPr lang="en-US" sz="2400" i="1" dirty="0">
                <a:solidFill>
                  <a:srgbClr val="212121"/>
                </a:solidFill>
                <a:latin typeface="+mn-lt"/>
              </a:rPr>
              <a:t>    The 2018 CREATIONS Summer School aims:</a:t>
            </a:r>
          </a:p>
          <a:p>
            <a:pPr marL="523240" marR="207010" indent="-342900">
              <a:buFont typeface="Arial" pitchFamily="34" charset="0"/>
              <a:buChar char="•"/>
            </a:pPr>
            <a:r>
              <a:rPr lang="en-US" sz="2400" dirty="0">
                <a:solidFill>
                  <a:srgbClr val="212121"/>
                </a:solidFill>
                <a:latin typeface="+mn-lt"/>
              </a:rPr>
              <a:t>To introduce the culture of large research infrastructures such as CERN, as well as Nobel Prize Worthy Science, in the school classroom through creative and artful practices.</a:t>
            </a:r>
          </a:p>
          <a:p>
            <a:pPr marL="523240" marR="207010" indent="-342900">
              <a:buFont typeface="Arial" pitchFamily="34" charset="0"/>
              <a:buChar char="•"/>
            </a:pPr>
            <a:r>
              <a:rPr lang="en-US" sz="2400" dirty="0">
                <a:solidFill>
                  <a:srgbClr val="212121"/>
                </a:solidFill>
                <a:latin typeface="+mn-lt"/>
              </a:rPr>
              <a:t>To introduce ways for effective community building between teachers, scientists, artists and students.</a:t>
            </a:r>
          </a:p>
          <a:p>
            <a:pPr marL="523240" marR="207010" indent="-342900">
              <a:buFont typeface="Arial" pitchFamily="34" charset="0"/>
              <a:buChar char="•"/>
            </a:pPr>
            <a:r>
              <a:rPr lang="en-US" sz="2400" dirty="0">
                <a:solidFill>
                  <a:srgbClr val="212121"/>
                </a:solidFill>
                <a:latin typeface="+mn-lt"/>
              </a:rPr>
              <a:t>To empower students to use, share and exploit unique scientific resources such as research facilities, scientific instruments, advanced ICT tools, simulation and visualization applications and scientific databases.</a:t>
            </a:r>
          </a:p>
          <a:p>
            <a:pPr marL="180340" marR="207010"/>
            <a:r>
              <a:rPr lang="en-US" sz="2400" dirty="0">
                <a:solidFill>
                  <a:srgbClr val="212121"/>
                </a:solidFill>
                <a:latin typeface="+mn-lt"/>
              </a:rPr>
              <a:t/>
            </a:r>
            <a:br>
              <a:rPr lang="en-US" sz="2400" dirty="0">
                <a:solidFill>
                  <a:srgbClr val="212121"/>
                </a:solidFill>
                <a:latin typeface="+mn-lt"/>
              </a:rPr>
            </a:br>
            <a:endParaRPr lang="el-GR" sz="2400" dirty="0">
              <a:latin typeface="+mn-lt"/>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24744"/>
            <a:ext cx="8496944" cy="547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219701"/>
            <a:ext cx="8712968" cy="637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72" y="0"/>
            <a:ext cx="5909063" cy="3887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46" y="3365852"/>
            <a:ext cx="5919589" cy="343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Φωτογραφία του Manuel Chaniotaki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915961"/>
            <a:ext cx="7545875" cy="56594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6346" y="444827"/>
            <a:ext cx="5808269" cy="5925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766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220"/>
                                        </p:tgtEl>
                                        <p:attrNameLst>
                                          <p:attrName>style.visibility</p:attrName>
                                        </p:attrNameLst>
                                      </p:cBhvr>
                                      <p:to>
                                        <p:strVal val="visible"/>
                                      </p:to>
                                    </p:set>
                                    <p:anim calcmode="lin" valueType="num">
                                      <p:cBhvr additive="base">
                                        <p:cTn id="33" dur="500" fill="hold"/>
                                        <p:tgtEl>
                                          <p:spTgt spid="9220"/>
                                        </p:tgtEl>
                                        <p:attrNameLst>
                                          <p:attrName>ppt_x</p:attrName>
                                        </p:attrNameLst>
                                      </p:cBhvr>
                                      <p:tavLst>
                                        <p:tav tm="0">
                                          <p:val>
                                            <p:strVal val="#ppt_x"/>
                                          </p:val>
                                        </p:tav>
                                        <p:tav tm="100000">
                                          <p:val>
                                            <p:strVal val="#ppt_x"/>
                                          </p:val>
                                        </p:tav>
                                      </p:tavLst>
                                    </p:anim>
                                    <p:anim calcmode="lin" valueType="num">
                                      <p:cBhvr additive="base">
                                        <p:cTn id="34"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418" y="-82376"/>
            <a:ext cx="8229600" cy="1143000"/>
          </a:xfrm>
        </p:spPr>
        <p:txBody>
          <a:bodyPr>
            <a:normAutofit/>
          </a:bodyPr>
          <a:lstStyle/>
          <a:p>
            <a:r>
              <a:rPr lang="en-US" sz="3500" b="1" dirty="0">
                <a:latin typeface="Corbel" panose="020B0503020204020204" pitchFamily="34" charset="0"/>
                <a:hlinkClick r:id="rId2"/>
              </a:rPr>
              <a:t>The Venue</a:t>
            </a:r>
            <a:endParaRPr lang="el-GR" sz="3500" b="1" dirty="0">
              <a:latin typeface="Corbel" panose="020B0503020204020204" pitchFamily="34" charset="0"/>
            </a:endParaRPr>
          </a:p>
        </p:txBody>
      </p:sp>
      <p:sp>
        <p:nvSpPr>
          <p:cNvPr id="3" name="Content Placeholder 2"/>
          <p:cNvSpPr>
            <a:spLocks noGrp="1"/>
          </p:cNvSpPr>
          <p:nvPr>
            <p:ph idx="1"/>
          </p:nvPr>
        </p:nvSpPr>
        <p:spPr>
          <a:xfrm>
            <a:off x="467544" y="1268760"/>
            <a:ext cx="8229600" cy="4525963"/>
          </a:xfrm>
        </p:spPr>
        <p:txBody>
          <a:bodyPr>
            <a:normAutofit/>
          </a:bodyPr>
          <a:lstStyle/>
          <a:p>
            <a:pPr marL="0" indent="0">
              <a:buNone/>
            </a:pPr>
            <a:r>
              <a:rPr lang="en-US" sz="2000" dirty="0"/>
              <a:t>Golden Coast Hotel &amp; Bungalows, an A-class/4-star sea-side hotel which stretches on the golden, sandy beach of the Marathon Bay, near the historic location of Marathon, at the outskirts of Athens.</a:t>
            </a:r>
            <a:endParaRPr lang="el-GR" sz="2000" dirty="0"/>
          </a:p>
        </p:txBody>
      </p:sp>
      <p:pic>
        <p:nvPicPr>
          <p:cNvPr id="10242" name="Picture 2" descr="Αποτέλεσμα εικόνας για golden coast μαραθωνα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586" y="908720"/>
            <a:ext cx="8460432" cy="562618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Αποτέλεσμα εικόνας για golden coast μαραθωνα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949" y="908720"/>
            <a:ext cx="8808913" cy="574494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Αποτέλεσμα εικόνας για golden coast μαραθωνας"/>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21" y="1116895"/>
            <a:ext cx="9107046"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23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additive="base">
                                        <p:cTn id="13" dur="500" fill="hold"/>
                                        <p:tgtEl>
                                          <p:spTgt spid="10244"/>
                                        </p:tgtEl>
                                        <p:attrNameLst>
                                          <p:attrName>ppt_x</p:attrName>
                                        </p:attrNameLst>
                                      </p:cBhvr>
                                      <p:tavLst>
                                        <p:tav tm="0">
                                          <p:val>
                                            <p:strVal val="#ppt_x"/>
                                          </p:val>
                                        </p:tav>
                                        <p:tav tm="100000">
                                          <p:val>
                                            <p:strVal val="#ppt_x"/>
                                          </p:val>
                                        </p:tav>
                                      </p:tavLst>
                                    </p:anim>
                                    <p:anim calcmode="lin" valueType="num">
                                      <p:cBhvr additive="base">
                                        <p:cTn id="14"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6"/>
                                        </p:tgtEl>
                                        <p:attrNameLst>
                                          <p:attrName>style.visibility</p:attrName>
                                        </p:attrNameLst>
                                      </p:cBhvr>
                                      <p:to>
                                        <p:strVal val="visible"/>
                                      </p:to>
                                    </p:set>
                                    <p:anim calcmode="lin" valueType="num">
                                      <p:cBhvr additive="base">
                                        <p:cTn id="19" dur="500" fill="hold"/>
                                        <p:tgtEl>
                                          <p:spTgt spid="10246"/>
                                        </p:tgtEl>
                                        <p:attrNameLst>
                                          <p:attrName>ppt_x</p:attrName>
                                        </p:attrNameLst>
                                      </p:cBhvr>
                                      <p:tavLst>
                                        <p:tav tm="0">
                                          <p:val>
                                            <p:strVal val="#ppt_x"/>
                                          </p:val>
                                        </p:tav>
                                        <p:tav tm="100000">
                                          <p:val>
                                            <p:strVal val="#ppt_x"/>
                                          </p:val>
                                        </p:tav>
                                      </p:tavLst>
                                    </p:anim>
                                    <p:anim calcmode="lin" valueType="num">
                                      <p:cBhvr additive="base">
                                        <p:cTn id="20"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5" y="5736437"/>
            <a:ext cx="2208874" cy="108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500" b="1" dirty="0">
                <a:solidFill>
                  <a:srgbClr val="002060"/>
                </a:solidFill>
                <a:latin typeface="Corbel" panose="020B0503020204020204" pitchFamily="34" charset="0"/>
              </a:rPr>
              <a:t>How to apply</a:t>
            </a:r>
            <a:endParaRPr lang="el-GR" sz="3500" b="1" dirty="0">
              <a:solidFill>
                <a:srgbClr val="002060"/>
              </a:solidFill>
              <a:latin typeface="Corbel" panose="020B0503020204020204" pitchFamily="34" charset="0"/>
            </a:endParaRPr>
          </a:p>
        </p:txBody>
      </p:sp>
      <p:sp>
        <p:nvSpPr>
          <p:cNvPr id="3" name="Content Placeholder 2"/>
          <p:cNvSpPr>
            <a:spLocks noGrp="1"/>
          </p:cNvSpPr>
          <p:nvPr>
            <p:ph idx="1"/>
          </p:nvPr>
        </p:nvSpPr>
        <p:spPr>
          <a:xfrm>
            <a:off x="395536" y="1628800"/>
            <a:ext cx="8229600" cy="4525963"/>
          </a:xfrm>
        </p:spPr>
        <p:txBody>
          <a:bodyPr>
            <a:normAutofit/>
          </a:bodyPr>
          <a:lstStyle/>
          <a:p>
            <a:r>
              <a:rPr lang="en-US" sz="2400" dirty="0"/>
              <a:t>For more information about the </a:t>
            </a:r>
            <a:r>
              <a:rPr lang="en-US" sz="2400" dirty="0" err="1"/>
              <a:t>programme</a:t>
            </a:r>
            <a:r>
              <a:rPr lang="en-US" sz="2400" dirty="0"/>
              <a:t> of CREATIONS Summer School 2018, registration, fees or how to apply, please visit </a:t>
            </a:r>
            <a:r>
              <a:rPr lang="en-US" sz="2400" dirty="0">
                <a:hlinkClick r:id="rId3"/>
              </a:rPr>
              <a:t>http://creations.ea.gr/en/content/how-apply</a:t>
            </a:r>
            <a:r>
              <a:rPr lang="en-US" sz="2400" dirty="0"/>
              <a:t> </a:t>
            </a:r>
            <a:br>
              <a:rPr lang="en-US" sz="2400" dirty="0"/>
            </a:br>
            <a:endParaRPr lang="en-US" sz="2400" dirty="0"/>
          </a:p>
          <a:p>
            <a:r>
              <a:rPr lang="en-US" sz="2400" dirty="0"/>
              <a:t> Teachers’ and school leaders’ participation in the CREATIONS Summer School 2018 can be funded by the ERASMUS+ </a:t>
            </a:r>
            <a:r>
              <a:rPr lang="en-US" sz="2400" dirty="0" err="1"/>
              <a:t>programme</a:t>
            </a:r>
            <a:r>
              <a:rPr lang="en-US" sz="2400" dirty="0"/>
              <a:t> (Key Action 1, Mobility project for school education staff). </a:t>
            </a:r>
            <a:endParaRPr lang="el-GR" sz="2400"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949280"/>
            <a:ext cx="2399589"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157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hlinkClick r:id="rId2"/>
              </a:rPr>
              <a:t>About CREATIONS</a:t>
            </a:r>
            <a:endParaRPr lang="el-GR" dirty="0"/>
          </a:p>
        </p:txBody>
      </p:sp>
      <p:sp>
        <p:nvSpPr>
          <p:cNvPr id="5" name="Content Placeholder 2"/>
          <p:cNvSpPr txBox="1">
            <a:spLocks/>
          </p:cNvSpPr>
          <p:nvPr/>
        </p:nvSpPr>
        <p:spPr>
          <a:xfrm>
            <a:off x="628650" y="1556792"/>
            <a:ext cx="7467600" cy="4873752"/>
          </a:xfrm>
          <a:prstGeom prst="rect">
            <a:avLst/>
          </a:prstGeom>
        </p:spPr>
        <p:txBody>
          <a:bodyPr vert="horz" lIns="91440" tIns="45720" rIns="91440" bIns="45720" rtlCol="0">
            <a:normAutofit/>
          </a:bodyPr>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2000" kern="1200">
                <a:solidFill>
                  <a:srgbClr val="1F2151"/>
                </a:solidFill>
                <a:latin typeface="Corbel" charset="0"/>
                <a:ea typeface="Corbel" charset="0"/>
                <a:cs typeface="Corbe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500" kern="1200">
                <a:solidFill>
                  <a:srgbClr val="1F2151"/>
                </a:solidFill>
                <a:latin typeface="Corbel" charset="0"/>
                <a:ea typeface="Corbel" charset="0"/>
                <a:cs typeface="Corbe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500" kern="1200">
                <a:solidFill>
                  <a:srgbClr val="1F2151"/>
                </a:solidFill>
                <a:latin typeface="Corbel" charset="0"/>
                <a:ea typeface="Corbel" charset="0"/>
                <a:cs typeface="Corbe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rgbClr val="1F2151"/>
                </a:solidFill>
                <a:latin typeface="Corbel" charset="0"/>
                <a:ea typeface="Corbel" charset="0"/>
                <a:cs typeface="Corbe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500" kern="1200">
                <a:solidFill>
                  <a:srgbClr val="1F2151"/>
                </a:solidFill>
                <a:latin typeface="Corbel" charset="0"/>
                <a:ea typeface="Corbel" charset="0"/>
                <a:cs typeface="Corbe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81746"/>
                </a:solidFill>
                <a:latin typeface="Raleway"/>
              </a:rPr>
              <a:t>How can young people’s interest in science be increased? 16 partners from ten European countries want to break new ground. In CREATIONS, a project funded by the European Union, they develop creative approaches based on art for an engaging science classroom. The partners are planning a variety of events with theatre, photography, exhibitions in which young people can experience an active and playful role within science and research. CREATIONS  establishes a pan-European network of scientists, teachers, artists and students. </a:t>
            </a:r>
            <a:r>
              <a:rPr lang="en-US" dirty="0"/>
              <a:t/>
            </a:r>
            <a:br>
              <a:rPr lang="en-US" dirty="0"/>
            </a:br>
            <a:endParaRPr lang="el-GR" dirty="0"/>
          </a:p>
        </p:txBody>
      </p:sp>
    </p:spTree>
    <p:extLst>
      <p:ext uri="{BB962C8B-B14F-4D97-AF65-F5344CB8AC3E}">
        <p14:creationId xmlns:p14="http://schemas.microsoft.com/office/powerpoint/2010/main" val="3836362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949280"/>
            <a:ext cx="2399589"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3500" b="1" dirty="0">
                <a:solidFill>
                  <a:srgbClr val="002060"/>
                </a:solidFill>
                <a:latin typeface="Corbel" panose="020B0503020204020204" pitchFamily="34" charset="0"/>
              </a:rPr>
              <a:t>EU funding opportunities &amp; Important Dates</a:t>
            </a:r>
            <a:endParaRPr lang="el-GR" sz="3500" b="1" dirty="0">
              <a:solidFill>
                <a:srgbClr val="002060"/>
              </a:solidFill>
              <a:latin typeface="Corbel" panose="020B0503020204020204" pitchFamily="34" charset="0"/>
            </a:endParaRPr>
          </a:p>
        </p:txBody>
      </p:sp>
      <p:sp>
        <p:nvSpPr>
          <p:cNvPr id="3" name="Content Placeholder 2"/>
          <p:cNvSpPr>
            <a:spLocks noGrp="1"/>
          </p:cNvSpPr>
          <p:nvPr>
            <p:ph idx="1"/>
          </p:nvPr>
        </p:nvSpPr>
        <p:spPr>
          <a:xfrm>
            <a:off x="467544" y="1556792"/>
            <a:ext cx="8229600" cy="4525963"/>
          </a:xfrm>
        </p:spPr>
        <p:txBody>
          <a:bodyPr>
            <a:noAutofit/>
          </a:bodyPr>
          <a:lstStyle/>
          <a:p>
            <a:r>
              <a:rPr lang="en-US" sz="2400" dirty="0"/>
              <a:t>Teachers’ and school leaders’ participation in the CREATIONS Summer School 2018 can be funded by the ERASMUS+ </a:t>
            </a:r>
            <a:r>
              <a:rPr lang="en-US" sz="2400" dirty="0" err="1"/>
              <a:t>programme</a:t>
            </a:r>
            <a:r>
              <a:rPr lang="en-US" sz="2400" dirty="0"/>
              <a:t> (Key Action 1, Mobility project for school education staff). </a:t>
            </a:r>
            <a:r>
              <a:rPr lang="en-US" sz="2400" b="1" u="sng" dirty="0">
                <a:solidFill>
                  <a:srgbClr val="FF0000"/>
                </a:solidFill>
              </a:rPr>
              <a:t>The deadline for application is February 1st, 2018 at 12:00 CET. </a:t>
            </a:r>
            <a:r>
              <a:rPr lang="en-US" sz="2400" dirty="0"/>
              <a:t/>
            </a:r>
            <a:br>
              <a:rPr lang="en-US" sz="2400" dirty="0"/>
            </a:br>
            <a:endParaRPr lang="en-US" sz="2400" dirty="0"/>
          </a:p>
          <a:p>
            <a:r>
              <a:rPr lang="en-US" sz="2400" dirty="0"/>
              <a:t>Although the type of action is entitled “LEARNING MOBILITY OF INDIVIDUALS”, the applications are submitted by the participant’s schools – no individual applications can be submitted. Eligible countries for ERASMUS+ funding are the 28 EU member States, plus Iceland, Lichtenstein, Norway, Switzerland, Turkey and FYROM. </a:t>
            </a:r>
            <a:br>
              <a:rPr lang="en-US" sz="2400" dirty="0"/>
            </a:br>
            <a:endParaRPr lang="el-GR" sz="2400" dirty="0"/>
          </a:p>
        </p:txBody>
      </p:sp>
      <p:sp>
        <p:nvSpPr>
          <p:cNvPr id="4" name="Rectangle 3"/>
          <p:cNvSpPr/>
          <p:nvPr/>
        </p:nvSpPr>
        <p:spPr>
          <a:xfrm>
            <a:off x="0" y="2276872"/>
            <a:ext cx="9144000"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For more details on this funding option please visit </a:t>
            </a:r>
            <a:br>
              <a:rPr lang="en-US" sz="3200" dirty="0"/>
            </a:br>
            <a:r>
              <a:rPr lang="en-US" sz="3200" dirty="0">
                <a:hlinkClick r:id="rId3"/>
              </a:rPr>
              <a:t>http://creations.ea.gr/en/content/how-apply</a:t>
            </a:r>
            <a:r>
              <a:rPr lang="en-US" sz="3200" dirty="0"/>
              <a:t> </a:t>
            </a:r>
            <a:endParaRPr lang="el-GR" sz="3200"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5" y="5736437"/>
            <a:ext cx="2208874" cy="108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955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5" y="5736437"/>
            <a:ext cx="2208874" cy="108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949280"/>
            <a:ext cx="2399589"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500" b="1" dirty="0">
                <a:solidFill>
                  <a:srgbClr val="002060"/>
                </a:solidFill>
                <a:latin typeface="Corbel" panose="020B0503020204020204" pitchFamily="34" charset="0"/>
              </a:rPr>
              <a:t>Preparation for the 2018 Summer School</a:t>
            </a:r>
            <a:endParaRPr lang="el-GR" sz="3500" b="1" dirty="0">
              <a:solidFill>
                <a:srgbClr val="002060"/>
              </a:solidFill>
              <a:latin typeface="Corbel" panose="020B0503020204020204" pitchFamily="34" charset="0"/>
            </a:endParaRPr>
          </a:p>
        </p:txBody>
      </p:sp>
      <p:sp>
        <p:nvSpPr>
          <p:cNvPr id="3" name="Content Placeholder 2"/>
          <p:cNvSpPr>
            <a:spLocks noGrp="1"/>
          </p:cNvSpPr>
          <p:nvPr>
            <p:ph idx="1"/>
          </p:nvPr>
        </p:nvSpPr>
        <p:spPr>
          <a:xfrm>
            <a:off x="467544" y="1916832"/>
            <a:ext cx="8229600" cy="4525963"/>
          </a:xfrm>
        </p:spPr>
        <p:txBody>
          <a:bodyPr>
            <a:normAutofit/>
          </a:bodyPr>
          <a:lstStyle/>
          <a:p>
            <a:pPr marL="0" indent="0">
              <a:buNone/>
            </a:pPr>
            <a:r>
              <a:rPr lang="en-US" sz="2400" dirty="0"/>
              <a:t>Before coming to the summer school, participants will be asked to join the </a:t>
            </a:r>
            <a:r>
              <a:rPr lang="en-US" sz="2400" dirty="0">
                <a:hlinkClick r:id="rId5"/>
              </a:rPr>
              <a:t>CREATIONS Summer School 2018 online Community</a:t>
            </a:r>
            <a:r>
              <a:rPr lang="en-US" sz="2400" dirty="0"/>
              <a:t> of the </a:t>
            </a:r>
            <a:r>
              <a:rPr lang="en-US" sz="2400" dirty="0">
                <a:hlinkClick r:id="rId6"/>
              </a:rPr>
              <a:t>CREATIONS portal</a:t>
            </a:r>
            <a:r>
              <a:rPr lang="en-US" sz="2400" dirty="0"/>
              <a:t> in order to be informed about the basic aspects of the preparation they had to do for the summer school. </a:t>
            </a:r>
            <a:endParaRPr lang="el-GR" sz="2400" dirty="0"/>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628800"/>
            <a:ext cx="9131704" cy="471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868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743" y="163587"/>
            <a:ext cx="8229600" cy="1143000"/>
          </a:xfrm>
        </p:spPr>
        <p:txBody>
          <a:bodyPr>
            <a:noAutofit/>
          </a:bodyPr>
          <a:lstStyle/>
          <a:p>
            <a:r>
              <a:rPr lang="en-US" sz="3600" dirty="0">
                <a:effectLst>
                  <a:outerShdw blurRad="38100" dist="38100" dir="2700000" algn="tl">
                    <a:srgbClr val="000000">
                      <a:alpha val="43137"/>
                    </a:srgbClr>
                  </a:outerShdw>
                </a:effectLst>
              </a:rPr>
              <a:t>Join us for an unprecedented journey in the heart of Artful Science Education !</a:t>
            </a:r>
            <a:endParaRPr lang="el-GR" sz="3600" dirty="0">
              <a:effectLst>
                <a:outerShdw blurRad="38100" dist="38100" dir="2700000" algn="tl">
                  <a:srgbClr val="000000">
                    <a:alpha val="43137"/>
                  </a:srgbClr>
                </a:outerShdw>
              </a:effectLst>
            </a:endParaRPr>
          </a:p>
        </p:txBody>
      </p:sp>
      <p:sp>
        <p:nvSpPr>
          <p:cNvPr id="4" name="AutoShape 4" descr="Αποτέλεσμα εικόνας για facebook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6" descr="Αποτέλεσμα εικόνας για facebook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33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76" y="1772816"/>
            <a:ext cx="1095673" cy="82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58042" y="2186878"/>
            <a:ext cx="3995500" cy="461665"/>
          </a:xfrm>
          <a:prstGeom prst="rect">
            <a:avLst/>
          </a:prstGeom>
        </p:spPr>
        <p:txBody>
          <a:bodyPr wrap="square">
            <a:spAutoFit/>
          </a:bodyPr>
          <a:lstStyle/>
          <a:p>
            <a:r>
              <a:rPr lang="en-US" sz="2400" u="sng" dirty="0">
                <a:hlinkClick r:id="rId3"/>
              </a:rPr>
              <a:t>Creations </a:t>
            </a:r>
            <a:r>
              <a:rPr lang="en-US" sz="2400" u="sng" dirty="0" err="1">
                <a:hlinkClick r:id="rId3"/>
              </a:rPr>
              <a:t>Summerschool</a:t>
            </a:r>
            <a:r>
              <a:rPr lang="en-US" sz="2400" u="sng" dirty="0">
                <a:hlinkClick r:id="rId3"/>
              </a:rPr>
              <a:t> 2018</a:t>
            </a:r>
            <a:endParaRPr lang="el-GR" sz="2400" dirty="0"/>
          </a:p>
        </p:txBody>
      </p:sp>
      <p:sp>
        <p:nvSpPr>
          <p:cNvPr id="8" name="Rectangle 7"/>
          <p:cNvSpPr/>
          <p:nvPr/>
        </p:nvSpPr>
        <p:spPr>
          <a:xfrm>
            <a:off x="1684014" y="1744967"/>
            <a:ext cx="2319225" cy="461665"/>
          </a:xfrm>
          <a:prstGeom prst="rect">
            <a:avLst/>
          </a:prstGeom>
        </p:spPr>
        <p:txBody>
          <a:bodyPr wrap="none">
            <a:spAutoFit/>
          </a:bodyPr>
          <a:lstStyle/>
          <a:p>
            <a:r>
              <a:rPr lang="en-US" sz="2400" u="sng" dirty="0">
                <a:hlinkClick r:id="rId4"/>
              </a:rPr>
              <a:t>Creations Project</a:t>
            </a:r>
            <a:endParaRPr lang="el-GR" sz="2400" dirty="0"/>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5949280"/>
            <a:ext cx="2399589"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265" y="5736437"/>
            <a:ext cx="2208874" cy="108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1" name="Picture 9" descr="Αποτέλεσμα εικόνας για email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501" y="3284251"/>
            <a:ext cx="870182" cy="8701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84014" y="3284251"/>
            <a:ext cx="5231047" cy="1015663"/>
          </a:xfrm>
          <a:prstGeom prst="rect">
            <a:avLst/>
          </a:prstGeom>
          <a:noFill/>
        </p:spPr>
        <p:txBody>
          <a:bodyPr wrap="none" rtlCol="0">
            <a:spAutoFit/>
          </a:bodyPr>
          <a:lstStyle/>
          <a:p>
            <a:r>
              <a:rPr lang="en-US" sz="2000" dirty="0"/>
              <a:t>For any question, don’t hesitate to contact us at:</a:t>
            </a:r>
            <a:br>
              <a:rPr lang="en-US" sz="2000" dirty="0"/>
            </a:br>
            <a:r>
              <a:rPr lang="en-US" sz="2000" dirty="0">
                <a:hlinkClick r:id="rId8"/>
              </a:rPr>
              <a:t>echaniot@ea.gr</a:t>
            </a:r>
            <a:r>
              <a:rPr lang="en-US" sz="2000" dirty="0"/>
              <a:t> (Emmanuel </a:t>
            </a:r>
            <a:r>
              <a:rPr lang="en-US" sz="2000" dirty="0" err="1"/>
              <a:t>Chaniotakis</a:t>
            </a:r>
            <a:r>
              <a:rPr lang="en-US" sz="2000" dirty="0"/>
              <a:t>)</a:t>
            </a:r>
            <a:br>
              <a:rPr lang="en-US" sz="2000" dirty="0"/>
            </a:br>
            <a:r>
              <a:rPr lang="en-US" sz="2000" dirty="0">
                <a:hlinkClick r:id="rId9"/>
              </a:rPr>
              <a:t>galexopoulos@ea.gr</a:t>
            </a:r>
            <a:r>
              <a:rPr lang="en-US" sz="2000" dirty="0"/>
              <a:t> (</a:t>
            </a:r>
            <a:r>
              <a:rPr lang="en-US" sz="2000" dirty="0" err="1"/>
              <a:t>Giannis</a:t>
            </a:r>
            <a:r>
              <a:rPr lang="en-US" sz="2000" dirty="0"/>
              <a:t> </a:t>
            </a:r>
            <a:r>
              <a:rPr lang="en-US" sz="2000" dirty="0" err="1"/>
              <a:t>Alexopoulos</a:t>
            </a:r>
            <a:r>
              <a:rPr lang="en-US" sz="2000" dirty="0"/>
              <a:t>) </a:t>
            </a:r>
            <a:endParaRPr lang="el-GR" sz="2000" dirty="0"/>
          </a:p>
        </p:txBody>
      </p:sp>
      <p:sp>
        <p:nvSpPr>
          <p:cNvPr id="10" name="TextBox 9"/>
          <p:cNvSpPr txBox="1"/>
          <p:nvPr/>
        </p:nvSpPr>
        <p:spPr>
          <a:xfrm>
            <a:off x="3385549" y="5013175"/>
            <a:ext cx="2324547" cy="646331"/>
          </a:xfrm>
          <a:prstGeom prst="rect">
            <a:avLst/>
          </a:prstGeom>
          <a:noFill/>
        </p:spPr>
        <p:txBody>
          <a:bodyPr wrap="none" rtlCol="0">
            <a:spAutoFit/>
          </a:bodyPr>
          <a:lstStyle/>
          <a:p>
            <a:r>
              <a:rPr lang="en-US" sz="3600" b="1" dirty="0">
                <a:solidFill>
                  <a:srgbClr val="002060"/>
                </a:solidFill>
                <a:effectLst>
                  <a:outerShdw blurRad="38100" dist="38100" dir="2700000" algn="tl">
                    <a:srgbClr val="000000">
                      <a:alpha val="43137"/>
                    </a:srgbClr>
                  </a:outerShdw>
                </a:effectLst>
              </a:rPr>
              <a:t>Thank you!</a:t>
            </a:r>
            <a:endParaRPr lang="el-GR" sz="36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10954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7075" y="5981700"/>
            <a:ext cx="31146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1672" y="237726"/>
            <a:ext cx="9033163" cy="1029721"/>
          </a:xfrm>
        </p:spPr>
        <p:txBody>
          <a:bodyPr>
            <a:noAutofit/>
          </a:bodyPr>
          <a:lstStyle/>
          <a:p>
            <a:r>
              <a:rPr lang="en-US" dirty="0"/>
              <a:t>Bringing Nobel Prize Physics in the Classroom</a:t>
            </a:r>
            <a:endParaRPr lang="el-G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675" y="5829300"/>
            <a:ext cx="31146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ttps://upload.wikimedia.org/wikipedia/commons/7/79/Candidate_Higgs_Events_in_ATLAS_and_C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147" y="986885"/>
            <a:ext cx="3821024" cy="49726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https://c.slashgear.com/wp-content/uploads/2012/07/higgs_4-9-580x33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51" y="1323792"/>
            <a:ext cx="552450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Αποτέλεσμα εικόνας για Higgs boson Dis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8402" y="3964036"/>
            <a:ext cx="2857500" cy="24479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Αποτέλεσμα εικόνας για Higgs boson Discovery headlin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197" y="2691178"/>
            <a:ext cx="6038850" cy="39909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758213" y="3797256"/>
            <a:ext cx="6403676" cy="707886"/>
          </a:xfrm>
          <a:prstGeom prst="rect">
            <a:avLst/>
          </a:prstGeom>
          <a:noFill/>
        </p:spPr>
        <p:txBody>
          <a:bodyPr wrap="none" rtlCol="0">
            <a:spAutoFit/>
          </a:bodyPr>
          <a:lstStyle/>
          <a:p>
            <a:r>
              <a:rPr lang="en-US" sz="4000" b="1" dirty="0">
                <a:solidFill>
                  <a:srgbClr val="FF0000"/>
                </a:solidFill>
              </a:rPr>
              <a:t>Discovery of The Higgs Boson</a:t>
            </a:r>
            <a:endParaRPr lang="el-GR" sz="4000" b="1" dirty="0">
              <a:solidFill>
                <a:srgbClr val="FF0000"/>
              </a:solidFill>
            </a:endParaRPr>
          </a:p>
        </p:txBody>
      </p:sp>
    </p:spTree>
    <p:extLst>
      <p:ext uri="{BB962C8B-B14F-4D97-AF65-F5344CB8AC3E}">
        <p14:creationId xmlns:p14="http://schemas.microsoft.com/office/powerpoint/2010/main" val="316723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7075" y="5981700"/>
            <a:ext cx="31146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29029" y="46416"/>
            <a:ext cx="7886700" cy="1029721"/>
          </a:xfrm>
        </p:spPr>
        <p:txBody>
          <a:bodyPr>
            <a:normAutofit/>
          </a:bodyPr>
          <a:lstStyle/>
          <a:p>
            <a:r>
              <a:rPr lang="en-US" dirty="0"/>
              <a:t>Through STEAM Case Studies</a:t>
            </a:r>
            <a:endParaRPr lang="el-G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675" y="5829300"/>
            <a:ext cx="31146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1" descr="http://eps-hep2015.eu/wp-content/uploads/EPS_ArtatCM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0103" y="916039"/>
            <a:ext cx="5176965" cy="36013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13898"/>
            <a:ext cx="5372596" cy="211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http://artcms.web.cern.ch/artcms/wp-content/themes/twentyten/images/artcm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819" y="0"/>
            <a:ext cx="2714625"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descr="http://galileoteachers.org/wp-content/uploads/sites/2/2015/06/Skylight-bann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246356"/>
            <a:ext cx="3850102" cy="15675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Αποτέλεσμα εικόνας για CERN ICECUBE virtual visi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89652" y="3172122"/>
            <a:ext cx="5405829" cy="29356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home.cern/sites/home.web.cern.ch/files/image/inline-images/old/cms_virtual-tour_greece_12feb14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306" y="3042052"/>
            <a:ext cx="4556839" cy="3417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94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7886700" cy="1029721"/>
          </a:xfrm>
        </p:spPr>
        <p:txBody>
          <a:bodyPr/>
          <a:lstStyle/>
          <a:p>
            <a:r>
              <a:rPr lang="en-US" dirty="0"/>
              <a:t>The CREATIONS Challenges</a:t>
            </a:r>
            <a:endParaRPr lang="el-GR" dirty="0"/>
          </a:p>
        </p:txBody>
      </p:sp>
      <p:sp>
        <p:nvSpPr>
          <p:cNvPr id="3" name="Content Placeholder 2"/>
          <p:cNvSpPr>
            <a:spLocks noGrp="1"/>
          </p:cNvSpPr>
          <p:nvPr>
            <p:ph idx="1"/>
          </p:nvPr>
        </p:nvSpPr>
        <p:spPr>
          <a:xfrm>
            <a:off x="611560" y="836712"/>
            <a:ext cx="8399296" cy="3758340"/>
          </a:xfrm>
        </p:spPr>
        <p:txBody>
          <a:bodyPr vert="horz" lIns="91440" tIns="45720" rIns="91440" bIns="45720" rtlCol="0" anchor="t">
            <a:noAutofit/>
          </a:bodyPr>
          <a:lstStyle/>
          <a:p>
            <a:r>
              <a:rPr lang="en-US" sz="1400" dirty="0">
                <a:solidFill>
                  <a:srgbClr val="181746"/>
                </a:solidFill>
                <a:latin typeface="Raleway"/>
              </a:rPr>
              <a:t>The project was launched in October 2015 and runs for three years. CREATIONS aims to improve the skills of young people in STEM (science, technology, engineering, mathematics) and to pool talent to scientific careers by:</a:t>
            </a: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sz="1400" dirty="0">
                <a:solidFill>
                  <a:srgbClr val="181746"/>
                </a:solidFill>
                <a:latin typeface="Raleway"/>
              </a:rPr>
              <a:t>• combining art and science in an effective way, enhancing the creative thinking of students and giving students and teachers opportunities to experiment with many different places, activities, personal identities, and people</a:t>
            </a:r>
            <a:endParaRPr lang="en-US" dirty="0">
              <a:solidFill>
                <a:schemeClr val="tx1"/>
              </a:solidFill>
            </a:endParaRPr>
          </a:p>
          <a:p>
            <a:r>
              <a:rPr lang="en-US" sz="1400" dirty="0">
                <a:solidFill>
                  <a:srgbClr val="181746"/>
                </a:solidFill>
                <a:latin typeface="Raleway"/>
              </a:rPr>
              <a:t>• Bringing the culture of large research infrastructures (</a:t>
            </a:r>
            <a:r>
              <a:rPr lang="en-US" sz="1400" dirty="0" err="1">
                <a:solidFill>
                  <a:srgbClr val="181746"/>
                </a:solidFill>
                <a:latin typeface="Raleway"/>
              </a:rPr>
              <a:t>e.g</a:t>
            </a:r>
            <a:r>
              <a:rPr lang="en-US" sz="1400" dirty="0">
                <a:solidFill>
                  <a:srgbClr val="181746"/>
                </a:solidFill>
                <a:latin typeface="Raleway"/>
              </a:rPr>
              <a:t> CERN) to the school classroom</a:t>
            </a:r>
            <a:r>
              <a:rPr lang="en-US" sz="1400" dirty="0">
                <a:solidFill>
                  <a:schemeClr val="tx1"/>
                </a:solidFill>
                <a:latin typeface="Corbel"/>
              </a:rPr>
              <a:t/>
            </a:r>
            <a:br>
              <a:rPr lang="en-US" sz="1400" dirty="0">
                <a:solidFill>
                  <a:schemeClr val="tx1"/>
                </a:solidFill>
                <a:latin typeface="Corbel"/>
              </a:rPr>
            </a:br>
            <a:r>
              <a:rPr lang="en-US" sz="1400" dirty="0">
                <a:solidFill>
                  <a:schemeClr val="tx1"/>
                </a:solidFill>
                <a:latin typeface="Corbel"/>
              </a:rPr>
              <a:t/>
            </a:r>
            <a:br>
              <a:rPr lang="en-US" sz="1400" dirty="0">
                <a:solidFill>
                  <a:schemeClr val="tx1"/>
                </a:solidFill>
                <a:latin typeface="Corbel"/>
              </a:rPr>
            </a:br>
            <a:r>
              <a:rPr lang="en-US" sz="1400" dirty="0">
                <a:solidFill>
                  <a:srgbClr val="181746"/>
                </a:solidFill>
                <a:latin typeface="Raleway"/>
              </a:rPr>
              <a:t>• simulating the work of the scientist and researcher in the classroom</a:t>
            </a:r>
            <a:r>
              <a:rPr lang="en-US" sz="1400" dirty="0">
                <a:solidFill>
                  <a:schemeClr val="tx1"/>
                </a:solidFill>
              </a:rPr>
              <a:t/>
            </a:r>
            <a:br>
              <a:rPr lang="en-US" sz="1400" dirty="0">
                <a:solidFill>
                  <a:schemeClr val="tx1"/>
                </a:solidFill>
              </a:rPr>
            </a:br>
            <a:r>
              <a:rPr lang="en-US" sz="1400" dirty="0">
                <a:solidFill>
                  <a:schemeClr val="tx1"/>
                </a:solidFill>
              </a:rPr>
              <a:t/>
            </a:r>
            <a:br>
              <a:rPr lang="en-US" sz="1400" dirty="0">
                <a:solidFill>
                  <a:schemeClr val="tx1"/>
                </a:solidFill>
              </a:rPr>
            </a:br>
            <a:r>
              <a:rPr lang="en-US" sz="1400" dirty="0">
                <a:solidFill>
                  <a:srgbClr val="181746"/>
                </a:solidFill>
                <a:latin typeface="Raleway"/>
              </a:rPr>
              <a:t>• promoting a better understanding of how science works</a:t>
            </a:r>
            <a:r>
              <a:rPr lang="en-US" sz="1400" dirty="0">
                <a:solidFill>
                  <a:schemeClr val="tx1"/>
                </a:solidFill>
              </a:rPr>
              <a:t/>
            </a:r>
            <a:br>
              <a:rPr lang="en-US" sz="1400" dirty="0">
                <a:solidFill>
                  <a:schemeClr val="tx1"/>
                </a:solidFill>
              </a:rPr>
            </a:br>
            <a:r>
              <a:rPr lang="en-US" sz="1400" dirty="0">
                <a:solidFill>
                  <a:schemeClr val="tx1"/>
                </a:solidFill>
              </a:rPr>
              <a:t/>
            </a:r>
            <a:br>
              <a:rPr lang="en-US" sz="1400" dirty="0">
                <a:solidFill>
                  <a:schemeClr val="tx1"/>
                </a:solidFill>
              </a:rPr>
            </a:br>
            <a:r>
              <a:rPr lang="en-US" sz="1400" dirty="0">
                <a:solidFill>
                  <a:srgbClr val="181746"/>
                </a:solidFill>
                <a:latin typeface="Raleway"/>
              </a:rPr>
              <a:t>• enhancing students’ science related career aspirations</a:t>
            </a:r>
            <a:r>
              <a:rPr lang="en-US" sz="1400" dirty="0">
                <a:solidFill>
                  <a:schemeClr val="tx1"/>
                </a:solidFill>
              </a:rPr>
              <a:t/>
            </a:r>
            <a:br>
              <a:rPr lang="en-US" sz="1400" dirty="0">
                <a:solidFill>
                  <a:schemeClr val="tx1"/>
                </a:solidFill>
              </a:rPr>
            </a:br>
            <a:r>
              <a:rPr lang="en-US" sz="1400" dirty="0">
                <a:solidFill>
                  <a:schemeClr val="tx1"/>
                </a:solidFill>
              </a:rPr>
              <a:t/>
            </a:r>
            <a:br>
              <a:rPr lang="en-US" sz="1400" dirty="0">
                <a:solidFill>
                  <a:schemeClr val="tx1"/>
                </a:solidFill>
              </a:rPr>
            </a:br>
            <a:r>
              <a:rPr lang="en-US" sz="1400" dirty="0">
                <a:solidFill>
                  <a:srgbClr val="181746"/>
                </a:solidFill>
                <a:latin typeface="Raleway"/>
              </a:rPr>
              <a:t>• encouraging and empowering science teachers to affect change</a:t>
            </a:r>
            <a:r>
              <a:rPr lang="en-US" sz="1400" dirty="0">
                <a:solidFill>
                  <a:schemeClr val="tx1"/>
                </a:solidFill>
              </a:rPr>
              <a:t/>
            </a:r>
            <a:br>
              <a:rPr lang="en-US" sz="1400" dirty="0">
                <a:solidFill>
                  <a:schemeClr val="tx1"/>
                </a:solidFill>
              </a:rPr>
            </a:br>
            <a:r>
              <a:rPr lang="en-US" sz="1400" dirty="0">
                <a:solidFill>
                  <a:schemeClr val="tx1"/>
                </a:solidFill>
              </a:rPr>
              <a:t/>
            </a:r>
            <a:br>
              <a:rPr lang="en-US" sz="1400" dirty="0">
                <a:solidFill>
                  <a:schemeClr val="tx1"/>
                </a:solidFill>
              </a:rPr>
            </a:br>
            <a:r>
              <a:rPr lang="en-US" sz="1400" dirty="0">
                <a:solidFill>
                  <a:srgbClr val="181746"/>
                </a:solidFill>
                <a:latin typeface="Raleway"/>
              </a:rPr>
              <a:t>• implementing and promoting inquiry-based science teaching and learning</a:t>
            </a:r>
            <a:r>
              <a:rPr lang="en-US" sz="1400" dirty="0">
                <a:solidFill>
                  <a:schemeClr val="tx1"/>
                </a:solidFill>
              </a:rPr>
              <a:t/>
            </a:r>
            <a:br>
              <a:rPr lang="en-US" sz="1400" dirty="0">
                <a:solidFill>
                  <a:schemeClr val="tx1"/>
                </a:solidFill>
              </a:rPr>
            </a:br>
            <a:r>
              <a:rPr lang="en-US" sz="1400" dirty="0">
                <a:solidFill>
                  <a:schemeClr val="tx1"/>
                </a:solidFill>
              </a:rPr>
              <a:t/>
            </a:r>
            <a:br>
              <a:rPr lang="en-US" sz="1400" dirty="0">
                <a:solidFill>
                  <a:schemeClr val="tx1"/>
                </a:solidFill>
              </a:rPr>
            </a:br>
            <a:r>
              <a:rPr lang="en-US" sz="1400" dirty="0">
                <a:solidFill>
                  <a:srgbClr val="181746"/>
                </a:solidFill>
                <a:latin typeface="Raleway"/>
              </a:rPr>
              <a:t>• learning and (self)creating in emotionally rich learning environments</a:t>
            </a:r>
            <a:endParaRPr lang="el-GR" sz="1400" dirty="0"/>
          </a:p>
        </p:txBody>
      </p:sp>
    </p:spTree>
    <p:extLst>
      <p:ext uri="{BB962C8B-B14F-4D97-AF65-F5344CB8AC3E}">
        <p14:creationId xmlns:p14="http://schemas.microsoft.com/office/powerpoint/2010/main" val="3451124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142" y="332656"/>
            <a:ext cx="721995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954142" y="471155"/>
            <a:ext cx="4553962" cy="653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Ορθογώνιο 1"/>
          <p:cNvSpPr/>
          <p:nvPr/>
        </p:nvSpPr>
        <p:spPr>
          <a:xfrm>
            <a:off x="683568" y="306475"/>
            <a:ext cx="4324710" cy="630942"/>
          </a:xfrm>
          <a:prstGeom prst="rect">
            <a:avLst/>
          </a:prstGeom>
        </p:spPr>
        <p:txBody>
          <a:bodyPr wrap="none">
            <a:spAutoFit/>
          </a:bodyPr>
          <a:lstStyle/>
          <a:p>
            <a:r>
              <a:rPr lang="en-US" sz="3500" b="1" dirty="0">
                <a:solidFill>
                  <a:srgbClr val="002060"/>
                </a:solidFill>
                <a:latin typeface="Corbel" panose="020B0503020204020204" pitchFamily="34" charset="0"/>
              </a:rPr>
              <a:t>Pedagogical Features</a:t>
            </a:r>
            <a:endParaRPr lang="el-GR" sz="3500" b="1" dirty="0">
              <a:solidFill>
                <a:srgbClr val="002060"/>
              </a:solidFill>
              <a:latin typeface="Corbel" panose="020B0503020204020204" pitchFamily="34" charset="0"/>
            </a:endParaRPr>
          </a:p>
        </p:txBody>
      </p:sp>
    </p:spTree>
    <p:extLst>
      <p:ext uri="{BB962C8B-B14F-4D97-AF65-F5344CB8AC3E}">
        <p14:creationId xmlns:p14="http://schemas.microsoft.com/office/powerpoint/2010/main" val="765809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275" y="25330"/>
            <a:ext cx="7029450"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971600" y="260648"/>
            <a:ext cx="460851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76398"/>
            <a:ext cx="4645025"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753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5172"/>
            <a:ext cx="9144000" cy="1029721"/>
          </a:xfrm>
        </p:spPr>
        <p:txBody>
          <a:bodyPr>
            <a:noAutofit/>
          </a:bodyPr>
          <a:lstStyle/>
          <a:p>
            <a:pPr algn="ctr"/>
            <a:r>
              <a:rPr lang="en-US" dirty="0"/>
              <a:t>Tackling Responsible Research </a:t>
            </a:r>
            <a:br>
              <a:rPr lang="en-US" dirty="0"/>
            </a:br>
            <a:r>
              <a:rPr lang="en-US" dirty="0"/>
              <a:t>and Innovation aspects</a:t>
            </a:r>
            <a:endParaRPr lang="el-G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309" y="1268760"/>
            <a:ext cx="69437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6189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895" y="0"/>
            <a:ext cx="8500323" cy="1029721"/>
          </a:xfrm>
        </p:spPr>
        <p:txBody>
          <a:bodyPr>
            <a:noAutofit/>
          </a:bodyPr>
          <a:lstStyle/>
          <a:p>
            <a:pPr algn="ctr"/>
            <a:r>
              <a:rPr lang="en-US" dirty="0"/>
              <a:t>Tools to meet the CREATIONS Challenges</a:t>
            </a:r>
            <a:endParaRPr lang="el-GR" dirty="0"/>
          </a:p>
        </p:txBody>
      </p:sp>
      <p:sp>
        <p:nvSpPr>
          <p:cNvPr id="3" name="Content Placeholder 2"/>
          <p:cNvSpPr>
            <a:spLocks noGrp="1"/>
          </p:cNvSpPr>
          <p:nvPr>
            <p:ph idx="1"/>
          </p:nvPr>
        </p:nvSpPr>
        <p:spPr/>
        <p:txBody>
          <a:bodyPr>
            <a:normAutofit fontScale="70000" lnSpcReduction="20000"/>
          </a:bodyPr>
          <a:lstStyle/>
          <a:p>
            <a:r>
              <a:rPr lang="en-US" b="1" dirty="0">
                <a:latin typeface="+mn-lt"/>
              </a:rPr>
              <a:t>Trainings</a:t>
            </a:r>
            <a:r>
              <a:rPr lang="en-US" dirty="0">
                <a:latin typeface="+mn-lt"/>
              </a:rPr>
              <a:t>: </a:t>
            </a:r>
            <a:br>
              <a:rPr lang="en-US" dirty="0">
                <a:latin typeface="+mn-lt"/>
              </a:rPr>
            </a:br>
            <a:r>
              <a:rPr lang="en-US" dirty="0">
                <a:latin typeface="+mn-lt"/>
              </a:rPr>
              <a:t>Workshops with teachers and students at National or Local level. Intensive 5 days Summer Schools for teachers and students</a:t>
            </a:r>
            <a:br>
              <a:rPr lang="en-US" dirty="0">
                <a:latin typeface="+mn-lt"/>
              </a:rPr>
            </a:br>
            <a:endParaRPr lang="en-US" dirty="0">
              <a:latin typeface="+mn-lt"/>
            </a:endParaRPr>
          </a:p>
          <a:p>
            <a:r>
              <a:rPr lang="en-US" b="1" dirty="0">
                <a:latin typeface="+mn-lt"/>
              </a:rPr>
              <a:t>Implementation of the CREATIONS Demonstrators</a:t>
            </a:r>
            <a:r>
              <a:rPr lang="en-US" dirty="0">
                <a:latin typeface="+mn-lt"/>
              </a:rPr>
              <a:t>:</a:t>
            </a:r>
            <a:br>
              <a:rPr lang="en-US" dirty="0">
                <a:latin typeface="+mn-lt"/>
              </a:rPr>
            </a:br>
            <a:r>
              <a:rPr lang="en-US" dirty="0">
                <a:latin typeface="+mn-lt"/>
              </a:rPr>
              <a:t>Within the project the partners involve teachers and students in activities that follow the CREATIONS Demonstrators. Implementing these activities engages teachers and students in the CREATIONS Approach and demonstrate the way to implement these activities. &gt;50 Demonstrators have been developed for the first phase of the project, with a final goal of 100 demonstrator by the end of CREATIONS’ duration.</a:t>
            </a:r>
            <a:br>
              <a:rPr lang="en-US" dirty="0">
                <a:latin typeface="+mn-lt"/>
              </a:rPr>
            </a:br>
            <a:endParaRPr lang="en-US" dirty="0">
              <a:latin typeface="+mn-lt"/>
            </a:endParaRPr>
          </a:p>
          <a:p>
            <a:r>
              <a:rPr lang="en-US" b="1" dirty="0">
                <a:latin typeface="+mn-lt"/>
              </a:rPr>
              <a:t>Online Communities of Practice: </a:t>
            </a:r>
            <a:r>
              <a:rPr lang="en-US" dirty="0">
                <a:latin typeface="+mn-lt"/>
              </a:rPr>
              <a:t/>
            </a:r>
            <a:br>
              <a:rPr lang="en-US" dirty="0">
                <a:latin typeface="+mn-lt"/>
              </a:rPr>
            </a:br>
            <a:r>
              <a:rPr lang="en-US" dirty="0">
                <a:latin typeface="+mn-lt"/>
              </a:rPr>
              <a:t>The main aim is to create and develop communities between the participants (teachers and students) with a main aim to set the CREATIONS approach as a self sustained approach where the participants will lead the activities and implement the proposed methodologies in their everyday life in schools. For this purpose the CREATIONS project has already developed a web community to elaborate the communication and exchange of good practices between the participants in several countries. The </a:t>
            </a:r>
            <a:r>
              <a:rPr lang="en-US" dirty="0">
                <a:latin typeface="+mn-lt"/>
                <a:hlinkClick r:id="rId2"/>
              </a:rPr>
              <a:t>CREATIONS online communities </a:t>
            </a:r>
            <a:r>
              <a:rPr lang="en-US" dirty="0">
                <a:latin typeface="+mn-lt"/>
              </a:rPr>
              <a:t>are hosted by the Open Discovery Space platform and are accessible to all the stakeholders.</a:t>
            </a:r>
            <a:endParaRPr lang="el-GR" dirty="0">
              <a:latin typeface="+mn-lt"/>
            </a:endParaRPr>
          </a:p>
          <a:p>
            <a:endParaRPr lang="el-GR" dirty="0">
              <a:latin typeface="+mn-l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949" y="760592"/>
            <a:ext cx="7258050"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29" y="909471"/>
            <a:ext cx="8668489" cy="474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901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 calcmode="lin" valueType="num">
                                      <p:cBhvr additive="base">
                                        <p:cTn id="13" dur="500" fill="hold"/>
                                        <p:tgtEl>
                                          <p:spTgt spid="4100"/>
                                        </p:tgtEl>
                                        <p:attrNameLst>
                                          <p:attrName>ppt_x</p:attrName>
                                        </p:attrNameLst>
                                      </p:cBhvr>
                                      <p:tavLst>
                                        <p:tav tm="0">
                                          <p:val>
                                            <p:strVal val="#ppt_x"/>
                                          </p:val>
                                        </p:tav>
                                        <p:tav tm="100000">
                                          <p:val>
                                            <p:strVal val="#ppt_x"/>
                                          </p:val>
                                        </p:tav>
                                      </p:tavLst>
                                    </p:anim>
                                    <p:anim calcmode="lin" valueType="num">
                                      <p:cBhvr additive="base">
                                        <p:cTn id="14"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EATIONS" id="{8ACF4E25-2407-C14E-AF52-F6495B8A29C1}" vid="{8A3BA36B-4FD7-B14D-8663-8CE36C59841C}"/>
    </a:ext>
  </a:extLst>
</a:theme>
</file>

<file path=ppt/theme/theme3.xml><?xml version="1.0" encoding="utf-8"?>
<a:theme xmlns:a="http://schemas.openxmlformats.org/drawingml/2006/main" name="1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EATIONS" id="{8ACF4E25-2407-C14E-AF52-F6495B8A29C1}" vid="{8A3BA36B-4FD7-B14D-8663-8CE36C59841C}"/>
    </a:ext>
  </a:extLst>
</a:theme>
</file>

<file path=ppt/theme/theme4.xml><?xml version="1.0" encoding="utf-8"?>
<a:theme xmlns:a="http://schemas.openxmlformats.org/drawingml/2006/main" name="2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EATIONS" id="{8ACF4E25-2407-C14E-AF52-F6495B8A29C1}" vid="{8A3BA36B-4FD7-B14D-8663-8CE36C59841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TotalTime>
  <Words>642</Words>
  <Application>Microsoft Office PowerPoint</Application>
  <PresentationFormat>On-screen Show (4:3)</PresentationFormat>
  <Paragraphs>70</Paragraphs>
  <Slides>22</Slides>
  <Notes>2</Notes>
  <HiddenSlides>0</HiddenSlides>
  <MMClips>0</MMClips>
  <ScaleCrop>false</ScaleCrop>
  <HeadingPairs>
    <vt:vector size="4" baseType="variant">
      <vt:variant>
        <vt:lpstr>Theme</vt:lpstr>
      </vt:variant>
      <vt:variant>
        <vt:i4>4</vt:i4>
      </vt:variant>
      <vt:variant>
        <vt:lpstr>Slide Titles</vt:lpstr>
      </vt:variant>
      <vt:variant>
        <vt:i4>22</vt:i4>
      </vt:variant>
    </vt:vector>
  </HeadingPairs>
  <TitlesOfParts>
    <vt:vector size="26" baseType="lpstr">
      <vt:lpstr>Office Theme</vt:lpstr>
      <vt:lpstr>Тема Office</vt:lpstr>
      <vt:lpstr>1_Тема Office</vt:lpstr>
      <vt:lpstr>2_Тема Office</vt:lpstr>
      <vt:lpstr>CREATIONS Summer School 2018</vt:lpstr>
      <vt:lpstr>About CREATIONS</vt:lpstr>
      <vt:lpstr>Bringing Nobel Prize Physics in the Classroom</vt:lpstr>
      <vt:lpstr>Through STEAM Case Studies</vt:lpstr>
      <vt:lpstr>The CREATIONS Challenges</vt:lpstr>
      <vt:lpstr>PowerPoint Presentation</vt:lpstr>
      <vt:lpstr>PowerPoint Presentation</vt:lpstr>
      <vt:lpstr>Tackling Responsible Research  and Innovation aspects</vt:lpstr>
      <vt:lpstr>Tools to meet the CREATIONS Challenges</vt:lpstr>
      <vt:lpstr>The CREATIONS Community  Support Environment</vt:lpstr>
      <vt:lpstr>PowerPoint Presentation</vt:lpstr>
      <vt:lpstr>Local Implementation activities</vt:lpstr>
      <vt:lpstr>National Implementation activities</vt:lpstr>
      <vt:lpstr>International Implementation activities</vt:lpstr>
      <vt:lpstr>CREATIONS SUMMER SCHOOL 2018</vt:lpstr>
      <vt:lpstr>About the 2018 CREATIONS Summer School</vt:lpstr>
      <vt:lpstr>About the 2018 CREATIONS Summer School</vt:lpstr>
      <vt:lpstr>The Venue</vt:lpstr>
      <vt:lpstr>How to apply</vt:lpstr>
      <vt:lpstr>EU funding opportunities &amp; Important Dates</vt:lpstr>
      <vt:lpstr>Preparation for the 2018 Summer School</vt:lpstr>
      <vt:lpstr>Join us for an unprecedented journey in the heart of Artful Science Education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echaniot</dc:creator>
  <cp:lastModifiedBy>Giannis Alexopoulos</cp:lastModifiedBy>
  <cp:revision>26</cp:revision>
  <dcterms:created xsi:type="dcterms:W3CDTF">2018-01-08T22:53:24Z</dcterms:created>
  <dcterms:modified xsi:type="dcterms:W3CDTF">2018-01-09T11:44:59Z</dcterms:modified>
</cp:coreProperties>
</file>