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handoutMasterIdLst>
    <p:handoutMasterId r:id="rId23"/>
  </p:handoutMasterIdLst>
  <p:sldIdLst>
    <p:sldId id="262" r:id="rId3"/>
    <p:sldId id="380" r:id="rId4"/>
    <p:sldId id="369" r:id="rId5"/>
    <p:sldId id="391" r:id="rId6"/>
    <p:sldId id="378" r:id="rId7"/>
    <p:sldId id="384" r:id="rId8"/>
    <p:sldId id="374" r:id="rId9"/>
    <p:sldId id="383" r:id="rId10"/>
    <p:sldId id="386" r:id="rId11"/>
    <p:sldId id="372" r:id="rId12"/>
    <p:sldId id="393" r:id="rId13"/>
    <p:sldId id="394" r:id="rId14"/>
    <p:sldId id="395" r:id="rId15"/>
    <p:sldId id="396" r:id="rId16"/>
    <p:sldId id="397" r:id="rId17"/>
    <p:sldId id="398" r:id="rId18"/>
    <p:sldId id="399" r:id="rId19"/>
    <p:sldId id="400" r:id="rId20"/>
    <p:sldId id="347" r:id="rId21"/>
  </p:sldIdLst>
  <p:sldSz cx="9144000" cy="6858000" type="screen4x3"/>
  <p:notesSz cx="6797675" cy="9872663"/>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59"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ECFF"/>
    <a:srgbClr val="FFFF99"/>
    <a:srgbClr val="99CCFF"/>
    <a:srgbClr val="00CCFF"/>
    <a:srgbClr val="3399FF"/>
    <a:srgbClr val="FFFF66"/>
    <a:srgbClr val="FFCC99"/>
    <a:srgbClr val="FF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2" autoAdjust="0"/>
    <p:restoredTop sz="96263" autoAdjust="0"/>
  </p:normalViewPr>
  <p:slideViewPr>
    <p:cSldViewPr snapToObjects="1">
      <p:cViewPr>
        <p:scale>
          <a:sx n="80" d="100"/>
          <a:sy n="80" d="100"/>
        </p:scale>
        <p:origin x="-966" y="3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88"/>
    </p:cViewPr>
  </p:sorterViewPr>
  <p:notesViewPr>
    <p:cSldViewPr snapToObjects="1">
      <p:cViewPr>
        <p:scale>
          <a:sx n="100" d="100"/>
          <a:sy n="100" d="100"/>
        </p:scale>
        <p:origin x="-2808" y="64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1D50F-A43B-430A-805F-64DE3EC69EA9}" type="doc">
      <dgm:prSet loTypeId="urn:microsoft.com/office/officeart/2005/8/layout/cycle2" loCatId="cycle" qsTypeId="urn:microsoft.com/office/officeart/2005/8/quickstyle/simple2" qsCatId="simple" csTypeId="urn:microsoft.com/office/officeart/2005/8/colors/colorful3" csCatId="colorful" phldr="1"/>
      <dgm:spPr/>
      <dgm:t>
        <a:bodyPr/>
        <a:lstStyle/>
        <a:p>
          <a:endParaRPr lang="en-US"/>
        </a:p>
      </dgm:t>
    </dgm:pt>
    <dgm:pt modelId="{D197AB66-2E8B-4AAC-9937-CDD25BAC12DC}">
      <dgm:prSet phldrT="[Text]" custT="1"/>
      <dgm:spPr/>
      <dgm:t>
        <a:bodyPr/>
        <a:lstStyle/>
        <a:p>
          <a:r>
            <a:rPr lang="el-GR" sz="2000" dirty="0" smtClean="0"/>
            <a:t>Καινοτομία</a:t>
          </a:r>
          <a:r>
            <a:rPr lang="el-GR" sz="1500" dirty="0" smtClean="0"/>
            <a:t> </a:t>
          </a:r>
          <a:endParaRPr lang="en-US" sz="1500" dirty="0"/>
        </a:p>
      </dgm:t>
    </dgm:pt>
    <dgm:pt modelId="{EFF35961-A118-479F-A7EE-3880BDBBC263}" type="parTrans" cxnId="{2B10FA1C-5C4D-431C-807C-988B02717A6B}">
      <dgm:prSet/>
      <dgm:spPr/>
      <dgm:t>
        <a:bodyPr/>
        <a:lstStyle/>
        <a:p>
          <a:endParaRPr lang="en-US"/>
        </a:p>
      </dgm:t>
    </dgm:pt>
    <dgm:pt modelId="{2C25A314-0762-477C-A1A7-D352143764BC}" type="sibTrans" cxnId="{2B10FA1C-5C4D-431C-807C-988B02717A6B}">
      <dgm:prSet/>
      <dgm:spPr/>
      <dgm:t>
        <a:bodyPr/>
        <a:lstStyle/>
        <a:p>
          <a:endParaRPr lang="en-US"/>
        </a:p>
      </dgm:t>
    </dgm:pt>
    <dgm:pt modelId="{33EE3B67-9089-45BE-A67E-1E875EB1334D}">
      <dgm:prSet phldrT="[Text]" custT="1"/>
      <dgm:spPr/>
      <dgm:t>
        <a:bodyPr/>
        <a:lstStyle/>
        <a:p>
          <a:r>
            <a:rPr lang="el-GR" sz="2000" dirty="0" err="1" smtClean="0"/>
            <a:t>Συνεργατι</a:t>
          </a:r>
          <a:r>
            <a:rPr lang="el-GR" sz="2000" dirty="0" smtClean="0"/>
            <a:t>-</a:t>
          </a:r>
          <a:r>
            <a:rPr lang="el-GR" sz="2000" dirty="0" err="1" smtClean="0"/>
            <a:t>κότητα</a:t>
          </a:r>
          <a:endParaRPr lang="en-US" sz="2000" dirty="0"/>
        </a:p>
      </dgm:t>
    </dgm:pt>
    <dgm:pt modelId="{EB515A4E-ADF3-4849-95A2-D452488AD162}" type="parTrans" cxnId="{4EEC00FD-DEF8-4077-95BA-29E6E434FD9E}">
      <dgm:prSet/>
      <dgm:spPr/>
      <dgm:t>
        <a:bodyPr/>
        <a:lstStyle/>
        <a:p>
          <a:endParaRPr lang="en-US"/>
        </a:p>
      </dgm:t>
    </dgm:pt>
    <dgm:pt modelId="{201E7D09-237A-466E-B875-377E97348663}" type="sibTrans" cxnId="{4EEC00FD-DEF8-4077-95BA-29E6E434FD9E}">
      <dgm:prSet/>
      <dgm:spPr/>
      <dgm:t>
        <a:bodyPr/>
        <a:lstStyle/>
        <a:p>
          <a:endParaRPr lang="en-US"/>
        </a:p>
      </dgm:t>
    </dgm:pt>
    <dgm:pt modelId="{90A62D93-23D8-4B62-ABD9-5CD23883BC4F}">
      <dgm:prSet phldrT="[Text]" custT="1"/>
      <dgm:spPr/>
      <dgm:t>
        <a:bodyPr/>
        <a:lstStyle/>
        <a:p>
          <a:r>
            <a:rPr lang="el-GR" sz="1800" dirty="0" smtClean="0"/>
            <a:t>Εμπιστοσύνη</a:t>
          </a:r>
          <a:endParaRPr lang="en-US" sz="1800" dirty="0"/>
        </a:p>
      </dgm:t>
    </dgm:pt>
    <dgm:pt modelId="{1F447E22-0BF5-406D-93F7-769C15EEF83F}" type="parTrans" cxnId="{3C1192E6-8C6A-4626-BFF8-3B72CAB2F367}">
      <dgm:prSet/>
      <dgm:spPr/>
      <dgm:t>
        <a:bodyPr/>
        <a:lstStyle/>
        <a:p>
          <a:endParaRPr lang="en-US"/>
        </a:p>
      </dgm:t>
    </dgm:pt>
    <dgm:pt modelId="{7ED25151-9CEE-49A7-9146-F05E1F9B0F10}" type="sibTrans" cxnId="{3C1192E6-8C6A-4626-BFF8-3B72CAB2F367}">
      <dgm:prSet/>
      <dgm:spPr/>
      <dgm:t>
        <a:bodyPr/>
        <a:lstStyle/>
        <a:p>
          <a:endParaRPr lang="en-US"/>
        </a:p>
      </dgm:t>
    </dgm:pt>
    <dgm:pt modelId="{22FAA0FE-2491-43C3-9B4C-037F4555E428}" type="pres">
      <dgm:prSet presAssocID="{E941D50F-A43B-430A-805F-64DE3EC69EA9}" presName="cycle" presStyleCnt="0">
        <dgm:presLayoutVars>
          <dgm:dir/>
          <dgm:resizeHandles val="exact"/>
        </dgm:presLayoutVars>
      </dgm:prSet>
      <dgm:spPr/>
      <dgm:t>
        <a:bodyPr/>
        <a:lstStyle/>
        <a:p>
          <a:endParaRPr lang="en-US"/>
        </a:p>
      </dgm:t>
    </dgm:pt>
    <dgm:pt modelId="{1B7AB5B2-FBE0-40A3-A764-82ED03D0A662}" type="pres">
      <dgm:prSet presAssocID="{D197AB66-2E8B-4AAC-9937-CDD25BAC12DC}" presName="node" presStyleLbl="node1" presStyleIdx="0" presStyleCnt="3">
        <dgm:presLayoutVars>
          <dgm:bulletEnabled val="1"/>
        </dgm:presLayoutVars>
      </dgm:prSet>
      <dgm:spPr/>
      <dgm:t>
        <a:bodyPr/>
        <a:lstStyle/>
        <a:p>
          <a:endParaRPr lang="en-US"/>
        </a:p>
      </dgm:t>
    </dgm:pt>
    <dgm:pt modelId="{C3FB65A7-FC08-4DD6-A23B-315B253F2662}" type="pres">
      <dgm:prSet presAssocID="{2C25A314-0762-477C-A1A7-D352143764BC}" presName="sibTrans" presStyleLbl="sibTrans2D1" presStyleIdx="0" presStyleCnt="3"/>
      <dgm:spPr/>
      <dgm:t>
        <a:bodyPr/>
        <a:lstStyle/>
        <a:p>
          <a:endParaRPr lang="en-US"/>
        </a:p>
      </dgm:t>
    </dgm:pt>
    <dgm:pt modelId="{5027E490-E3AC-4C0F-BD3D-F254BA5A2FA5}" type="pres">
      <dgm:prSet presAssocID="{2C25A314-0762-477C-A1A7-D352143764BC}" presName="connectorText" presStyleLbl="sibTrans2D1" presStyleIdx="0" presStyleCnt="3"/>
      <dgm:spPr/>
      <dgm:t>
        <a:bodyPr/>
        <a:lstStyle/>
        <a:p>
          <a:endParaRPr lang="en-US"/>
        </a:p>
      </dgm:t>
    </dgm:pt>
    <dgm:pt modelId="{E7727371-0022-4C3F-B181-90142329D738}" type="pres">
      <dgm:prSet presAssocID="{33EE3B67-9089-45BE-A67E-1E875EB1334D}" presName="node" presStyleLbl="node1" presStyleIdx="1" presStyleCnt="3">
        <dgm:presLayoutVars>
          <dgm:bulletEnabled val="1"/>
        </dgm:presLayoutVars>
      </dgm:prSet>
      <dgm:spPr/>
      <dgm:t>
        <a:bodyPr/>
        <a:lstStyle/>
        <a:p>
          <a:endParaRPr lang="en-US"/>
        </a:p>
      </dgm:t>
    </dgm:pt>
    <dgm:pt modelId="{B67020D7-FBBE-4656-9CD6-E448FCC7E57B}" type="pres">
      <dgm:prSet presAssocID="{201E7D09-237A-466E-B875-377E97348663}" presName="sibTrans" presStyleLbl="sibTrans2D1" presStyleIdx="1" presStyleCnt="3" custLinFactNeighborX="-8023" custLinFactNeighborY="-1837"/>
      <dgm:spPr/>
      <dgm:t>
        <a:bodyPr/>
        <a:lstStyle/>
        <a:p>
          <a:endParaRPr lang="en-US"/>
        </a:p>
      </dgm:t>
    </dgm:pt>
    <dgm:pt modelId="{919E373C-DFFA-4CCF-BAF0-74E147D94311}" type="pres">
      <dgm:prSet presAssocID="{201E7D09-237A-466E-B875-377E97348663}" presName="connectorText" presStyleLbl="sibTrans2D1" presStyleIdx="1" presStyleCnt="3"/>
      <dgm:spPr/>
      <dgm:t>
        <a:bodyPr/>
        <a:lstStyle/>
        <a:p>
          <a:endParaRPr lang="en-US"/>
        </a:p>
      </dgm:t>
    </dgm:pt>
    <dgm:pt modelId="{686841FE-B614-4E52-BA6F-77549577AFAF}" type="pres">
      <dgm:prSet presAssocID="{90A62D93-23D8-4B62-ABD9-5CD23883BC4F}" presName="node" presStyleLbl="node1" presStyleIdx="2" presStyleCnt="3">
        <dgm:presLayoutVars>
          <dgm:bulletEnabled val="1"/>
        </dgm:presLayoutVars>
      </dgm:prSet>
      <dgm:spPr/>
      <dgm:t>
        <a:bodyPr/>
        <a:lstStyle/>
        <a:p>
          <a:endParaRPr lang="en-US"/>
        </a:p>
      </dgm:t>
    </dgm:pt>
    <dgm:pt modelId="{E2282FA6-CCC7-4A6D-BE79-682103015EDF}" type="pres">
      <dgm:prSet presAssocID="{7ED25151-9CEE-49A7-9146-F05E1F9B0F10}" presName="sibTrans" presStyleLbl="sibTrans2D1" presStyleIdx="2" presStyleCnt="3"/>
      <dgm:spPr/>
      <dgm:t>
        <a:bodyPr/>
        <a:lstStyle/>
        <a:p>
          <a:endParaRPr lang="en-US"/>
        </a:p>
      </dgm:t>
    </dgm:pt>
    <dgm:pt modelId="{97DD09E8-EE6B-4E26-A80C-8CE91EFBCC2F}" type="pres">
      <dgm:prSet presAssocID="{7ED25151-9CEE-49A7-9146-F05E1F9B0F10}" presName="connectorText" presStyleLbl="sibTrans2D1" presStyleIdx="2" presStyleCnt="3"/>
      <dgm:spPr/>
      <dgm:t>
        <a:bodyPr/>
        <a:lstStyle/>
        <a:p>
          <a:endParaRPr lang="en-US"/>
        </a:p>
      </dgm:t>
    </dgm:pt>
  </dgm:ptLst>
  <dgm:cxnLst>
    <dgm:cxn modelId="{1F594B82-E9A3-44AE-97CE-38E3ADA0CB3A}" type="presOf" srcId="{E941D50F-A43B-430A-805F-64DE3EC69EA9}" destId="{22FAA0FE-2491-43C3-9B4C-037F4555E428}" srcOrd="0" destOrd="0" presId="urn:microsoft.com/office/officeart/2005/8/layout/cycle2"/>
    <dgm:cxn modelId="{E8645B0E-261D-4980-9702-C9EAE7F20BB1}" type="presOf" srcId="{90A62D93-23D8-4B62-ABD9-5CD23883BC4F}" destId="{686841FE-B614-4E52-BA6F-77549577AFAF}" srcOrd="0" destOrd="0" presId="urn:microsoft.com/office/officeart/2005/8/layout/cycle2"/>
    <dgm:cxn modelId="{4D01DCCB-F309-45EE-97DA-515534C44E05}" type="presOf" srcId="{2C25A314-0762-477C-A1A7-D352143764BC}" destId="{C3FB65A7-FC08-4DD6-A23B-315B253F2662}" srcOrd="0" destOrd="0" presId="urn:microsoft.com/office/officeart/2005/8/layout/cycle2"/>
    <dgm:cxn modelId="{4EEC00FD-DEF8-4077-95BA-29E6E434FD9E}" srcId="{E941D50F-A43B-430A-805F-64DE3EC69EA9}" destId="{33EE3B67-9089-45BE-A67E-1E875EB1334D}" srcOrd="1" destOrd="0" parTransId="{EB515A4E-ADF3-4849-95A2-D452488AD162}" sibTransId="{201E7D09-237A-466E-B875-377E97348663}"/>
    <dgm:cxn modelId="{0AA48863-0E1E-49FE-A0E4-5B3AC9F4E361}" type="presOf" srcId="{D197AB66-2E8B-4AAC-9937-CDD25BAC12DC}" destId="{1B7AB5B2-FBE0-40A3-A764-82ED03D0A662}" srcOrd="0" destOrd="0" presId="urn:microsoft.com/office/officeart/2005/8/layout/cycle2"/>
    <dgm:cxn modelId="{2B10FA1C-5C4D-431C-807C-988B02717A6B}" srcId="{E941D50F-A43B-430A-805F-64DE3EC69EA9}" destId="{D197AB66-2E8B-4AAC-9937-CDD25BAC12DC}" srcOrd="0" destOrd="0" parTransId="{EFF35961-A118-479F-A7EE-3880BDBBC263}" sibTransId="{2C25A314-0762-477C-A1A7-D352143764BC}"/>
    <dgm:cxn modelId="{B79E9374-373C-4653-9B72-36CE0EBFB6D4}" type="presOf" srcId="{7ED25151-9CEE-49A7-9146-F05E1F9B0F10}" destId="{E2282FA6-CCC7-4A6D-BE79-682103015EDF}" srcOrd="0" destOrd="0" presId="urn:microsoft.com/office/officeart/2005/8/layout/cycle2"/>
    <dgm:cxn modelId="{9568B934-9734-4E81-8A4E-340FBFF0AB7C}" type="presOf" srcId="{33EE3B67-9089-45BE-A67E-1E875EB1334D}" destId="{E7727371-0022-4C3F-B181-90142329D738}" srcOrd="0" destOrd="0" presId="urn:microsoft.com/office/officeart/2005/8/layout/cycle2"/>
    <dgm:cxn modelId="{52A6F070-35D7-4BAA-925C-272F6F8F1CBE}" type="presOf" srcId="{2C25A314-0762-477C-A1A7-D352143764BC}" destId="{5027E490-E3AC-4C0F-BD3D-F254BA5A2FA5}" srcOrd="1" destOrd="0" presId="urn:microsoft.com/office/officeart/2005/8/layout/cycle2"/>
    <dgm:cxn modelId="{D0D64D5A-2AFF-4616-B256-DBB11380AE0F}" type="presOf" srcId="{201E7D09-237A-466E-B875-377E97348663}" destId="{B67020D7-FBBE-4656-9CD6-E448FCC7E57B}" srcOrd="0" destOrd="0" presId="urn:microsoft.com/office/officeart/2005/8/layout/cycle2"/>
    <dgm:cxn modelId="{D56F3CFC-EDEE-44A1-B411-8C0DD6812B91}" type="presOf" srcId="{201E7D09-237A-466E-B875-377E97348663}" destId="{919E373C-DFFA-4CCF-BAF0-74E147D94311}" srcOrd="1" destOrd="0" presId="urn:microsoft.com/office/officeart/2005/8/layout/cycle2"/>
    <dgm:cxn modelId="{9B541AD9-1D0A-4228-AFCF-B1BAF61B609A}" type="presOf" srcId="{7ED25151-9CEE-49A7-9146-F05E1F9B0F10}" destId="{97DD09E8-EE6B-4E26-A80C-8CE91EFBCC2F}" srcOrd="1" destOrd="0" presId="urn:microsoft.com/office/officeart/2005/8/layout/cycle2"/>
    <dgm:cxn modelId="{3C1192E6-8C6A-4626-BFF8-3B72CAB2F367}" srcId="{E941D50F-A43B-430A-805F-64DE3EC69EA9}" destId="{90A62D93-23D8-4B62-ABD9-5CD23883BC4F}" srcOrd="2" destOrd="0" parTransId="{1F447E22-0BF5-406D-93F7-769C15EEF83F}" sibTransId="{7ED25151-9CEE-49A7-9146-F05E1F9B0F10}"/>
    <dgm:cxn modelId="{7E222DF4-16EF-4FDB-87D5-F96D3C94C676}" type="presParOf" srcId="{22FAA0FE-2491-43C3-9B4C-037F4555E428}" destId="{1B7AB5B2-FBE0-40A3-A764-82ED03D0A662}" srcOrd="0" destOrd="0" presId="urn:microsoft.com/office/officeart/2005/8/layout/cycle2"/>
    <dgm:cxn modelId="{10304B4C-2AC0-4291-A72C-585F08E5E2D6}" type="presParOf" srcId="{22FAA0FE-2491-43C3-9B4C-037F4555E428}" destId="{C3FB65A7-FC08-4DD6-A23B-315B253F2662}" srcOrd="1" destOrd="0" presId="urn:microsoft.com/office/officeart/2005/8/layout/cycle2"/>
    <dgm:cxn modelId="{529D8516-9183-44C5-BADB-C4A3E8A8C590}" type="presParOf" srcId="{C3FB65A7-FC08-4DD6-A23B-315B253F2662}" destId="{5027E490-E3AC-4C0F-BD3D-F254BA5A2FA5}" srcOrd="0" destOrd="0" presId="urn:microsoft.com/office/officeart/2005/8/layout/cycle2"/>
    <dgm:cxn modelId="{E1AB8D33-2AB7-4E51-B8A0-F7FFDF461AD0}" type="presParOf" srcId="{22FAA0FE-2491-43C3-9B4C-037F4555E428}" destId="{E7727371-0022-4C3F-B181-90142329D738}" srcOrd="2" destOrd="0" presId="urn:microsoft.com/office/officeart/2005/8/layout/cycle2"/>
    <dgm:cxn modelId="{83B95FB8-4BF4-4DD3-AC05-B162174A5B74}" type="presParOf" srcId="{22FAA0FE-2491-43C3-9B4C-037F4555E428}" destId="{B67020D7-FBBE-4656-9CD6-E448FCC7E57B}" srcOrd="3" destOrd="0" presId="urn:microsoft.com/office/officeart/2005/8/layout/cycle2"/>
    <dgm:cxn modelId="{3F1765D9-384F-435D-877C-E10B0A8D0324}" type="presParOf" srcId="{B67020D7-FBBE-4656-9CD6-E448FCC7E57B}" destId="{919E373C-DFFA-4CCF-BAF0-74E147D94311}" srcOrd="0" destOrd="0" presId="urn:microsoft.com/office/officeart/2005/8/layout/cycle2"/>
    <dgm:cxn modelId="{3C3E7CCF-7698-4B0A-A1AD-265745FBD92A}" type="presParOf" srcId="{22FAA0FE-2491-43C3-9B4C-037F4555E428}" destId="{686841FE-B614-4E52-BA6F-77549577AFAF}" srcOrd="4" destOrd="0" presId="urn:microsoft.com/office/officeart/2005/8/layout/cycle2"/>
    <dgm:cxn modelId="{491E42ED-4B4B-471A-BF58-8052642C69D4}" type="presParOf" srcId="{22FAA0FE-2491-43C3-9B4C-037F4555E428}" destId="{E2282FA6-CCC7-4A6D-BE79-682103015EDF}" srcOrd="5" destOrd="0" presId="urn:microsoft.com/office/officeart/2005/8/layout/cycle2"/>
    <dgm:cxn modelId="{98BA7F4D-8B37-412C-899F-07979AF754B8}" type="presParOf" srcId="{E2282FA6-CCC7-4A6D-BE79-682103015EDF}" destId="{97DD09E8-EE6B-4E26-A80C-8CE91EFBCC2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AB5B2-FBE0-40A3-A764-82ED03D0A662}">
      <dsp:nvSpPr>
        <dsp:cNvPr id="0" name=""/>
        <dsp:cNvSpPr/>
      </dsp:nvSpPr>
      <dsp:spPr>
        <a:xfrm>
          <a:off x="3131306" y="1390"/>
          <a:ext cx="1966986" cy="1966986"/>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smtClean="0"/>
            <a:t>Καινοτομία</a:t>
          </a:r>
          <a:r>
            <a:rPr lang="el-GR" sz="1500" kern="1200" dirty="0" smtClean="0"/>
            <a:t> </a:t>
          </a:r>
          <a:endParaRPr lang="en-US" sz="1500" kern="1200" dirty="0"/>
        </a:p>
      </dsp:txBody>
      <dsp:txXfrm>
        <a:off x="3419364" y="289448"/>
        <a:ext cx="1390870" cy="1390870"/>
      </dsp:txXfrm>
    </dsp:sp>
    <dsp:sp modelId="{C3FB65A7-FC08-4DD6-A23B-315B253F2662}">
      <dsp:nvSpPr>
        <dsp:cNvPr id="0" name=""/>
        <dsp:cNvSpPr/>
      </dsp:nvSpPr>
      <dsp:spPr>
        <a:xfrm rot="3600000">
          <a:off x="4584392" y="1918261"/>
          <a:ext cx="521866" cy="663858"/>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4623532" y="1983241"/>
        <a:ext cx="365306" cy="398314"/>
      </dsp:txXfrm>
    </dsp:sp>
    <dsp:sp modelId="{E7727371-0022-4C3F-B181-90142329D738}">
      <dsp:nvSpPr>
        <dsp:cNvPr id="0" name=""/>
        <dsp:cNvSpPr/>
      </dsp:nvSpPr>
      <dsp:spPr>
        <a:xfrm>
          <a:off x="4607126" y="2557585"/>
          <a:ext cx="1966986" cy="1966986"/>
        </a:xfrm>
        <a:prstGeom prst="ellipse">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err="1" smtClean="0"/>
            <a:t>Συνεργατι</a:t>
          </a:r>
          <a:r>
            <a:rPr lang="el-GR" sz="2000" kern="1200" dirty="0" smtClean="0"/>
            <a:t>-</a:t>
          </a:r>
          <a:r>
            <a:rPr lang="el-GR" sz="2000" kern="1200" dirty="0" err="1" smtClean="0"/>
            <a:t>κότητα</a:t>
          </a:r>
          <a:endParaRPr lang="en-US" sz="2000" kern="1200" dirty="0"/>
        </a:p>
      </dsp:txBody>
      <dsp:txXfrm>
        <a:off x="4895184" y="2845643"/>
        <a:ext cx="1390870" cy="1390870"/>
      </dsp:txXfrm>
    </dsp:sp>
    <dsp:sp modelId="{B67020D7-FBBE-4656-9CD6-E448FCC7E57B}">
      <dsp:nvSpPr>
        <dsp:cNvPr id="0" name=""/>
        <dsp:cNvSpPr/>
      </dsp:nvSpPr>
      <dsp:spPr>
        <a:xfrm rot="10800000">
          <a:off x="3826767" y="3196955"/>
          <a:ext cx="521866" cy="663858"/>
        </a:xfrm>
        <a:prstGeom prst="rightArrow">
          <a:avLst>
            <a:gd name="adj1" fmla="val 60000"/>
            <a:gd name="adj2" fmla="val 50000"/>
          </a:avLst>
        </a:prstGeom>
        <a:solidFill>
          <a:schemeClr val="accent3">
            <a:hueOff val="5625132"/>
            <a:satOff val="-8440"/>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10800000">
        <a:off x="3983327" y="3329727"/>
        <a:ext cx="365306" cy="398314"/>
      </dsp:txXfrm>
    </dsp:sp>
    <dsp:sp modelId="{686841FE-B614-4E52-BA6F-77549577AFAF}">
      <dsp:nvSpPr>
        <dsp:cNvPr id="0" name=""/>
        <dsp:cNvSpPr/>
      </dsp:nvSpPr>
      <dsp:spPr>
        <a:xfrm>
          <a:off x="1655486" y="2557585"/>
          <a:ext cx="1966986" cy="1966986"/>
        </a:xfrm>
        <a:prstGeom prst="ellipse">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smtClean="0"/>
            <a:t>Εμπιστοσύνη</a:t>
          </a:r>
          <a:endParaRPr lang="en-US" sz="1800" kern="1200" dirty="0"/>
        </a:p>
      </dsp:txBody>
      <dsp:txXfrm>
        <a:off x="1943544" y="2845643"/>
        <a:ext cx="1390870" cy="1390870"/>
      </dsp:txXfrm>
    </dsp:sp>
    <dsp:sp modelId="{E2282FA6-CCC7-4A6D-BE79-682103015EDF}">
      <dsp:nvSpPr>
        <dsp:cNvPr id="0" name=""/>
        <dsp:cNvSpPr/>
      </dsp:nvSpPr>
      <dsp:spPr>
        <a:xfrm rot="18000000">
          <a:off x="3108571" y="1943843"/>
          <a:ext cx="521866" cy="663858"/>
        </a:xfrm>
        <a:prstGeom prst="rightArrow">
          <a:avLst>
            <a:gd name="adj1" fmla="val 60000"/>
            <a:gd name="adj2" fmla="val 50000"/>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3147711" y="2144407"/>
        <a:ext cx="365306" cy="39831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3"/>
            <a:ext cx="2946189" cy="4944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dirty="0"/>
          </a:p>
        </p:txBody>
      </p:sp>
      <p:sp>
        <p:nvSpPr>
          <p:cNvPr id="3" name="Datumsplatzhalter 2"/>
          <p:cNvSpPr>
            <a:spLocks noGrp="1"/>
          </p:cNvSpPr>
          <p:nvPr>
            <p:ph type="dt" sz="quarter" idx="1"/>
          </p:nvPr>
        </p:nvSpPr>
        <p:spPr>
          <a:xfrm>
            <a:off x="3849902" y="3"/>
            <a:ext cx="2946189" cy="4944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B716967-5A15-4FE5-BD52-03875C414239}" type="datetime1">
              <a:rPr lang="en-GB" smtClean="0"/>
              <a:t>27/03/2018</a:t>
            </a:fld>
            <a:endParaRPr lang="de-DE" dirty="0"/>
          </a:p>
        </p:txBody>
      </p:sp>
      <p:sp>
        <p:nvSpPr>
          <p:cNvPr id="4" name="Fußzeilenplatzhalter 3"/>
          <p:cNvSpPr>
            <a:spLocks noGrp="1"/>
          </p:cNvSpPr>
          <p:nvPr>
            <p:ph type="ftr" sz="quarter" idx="2"/>
          </p:nvPr>
        </p:nvSpPr>
        <p:spPr>
          <a:xfrm>
            <a:off x="1" y="9376663"/>
            <a:ext cx="2946189" cy="4944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dirty="0"/>
          </a:p>
        </p:txBody>
      </p:sp>
      <p:sp>
        <p:nvSpPr>
          <p:cNvPr id="5" name="Foliennummernplatzhalter 4"/>
          <p:cNvSpPr>
            <a:spLocks noGrp="1"/>
          </p:cNvSpPr>
          <p:nvPr>
            <p:ph type="sldNum" sz="quarter" idx="3"/>
          </p:nvPr>
        </p:nvSpPr>
        <p:spPr>
          <a:xfrm>
            <a:off x="3849902" y="9376663"/>
            <a:ext cx="2946189" cy="4944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896A465-3637-4854-98BC-A65F3A926B0C}" type="slidenum">
              <a:rPr lang="de-DE"/>
              <a:pPr>
                <a:defRPr/>
              </a:pPr>
              <a:t>‹#›</a:t>
            </a:fld>
            <a:endParaRPr lang="de-DE" dirty="0"/>
          </a:p>
        </p:txBody>
      </p:sp>
    </p:spTree>
    <p:extLst>
      <p:ext uri="{BB962C8B-B14F-4D97-AF65-F5344CB8AC3E}">
        <p14:creationId xmlns:p14="http://schemas.microsoft.com/office/powerpoint/2010/main" val="34085061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3849902" y="3"/>
            <a:ext cx="2946189" cy="4944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E56B802-ED92-4D68-85BE-8028382D2D30}" type="datetime1">
              <a:rPr lang="en-GB" smtClean="0"/>
              <a:t>27/03/2018</a:t>
            </a:fld>
            <a:endParaRPr lang="en-US" dirty="0"/>
          </a:p>
        </p:txBody>
      </p:sp>
      <p:sp>
        <p:nvSpPr>
          <p:cNvPr id="4" name="Folienbildplatzhalter 3"/>
          <p:cNvSpPr>
            <a:spLocks noGrp="1" noRot="1" noChangeAspect="1"/>
          </p:cNvSpPr>
          <p:nvPr>
            <p:ph type="sldImg" idx="2"/>
          </p:nvPr>
        </p:nvSpPr>
        <p:spPr>
          <a:xfrm>
            <a:off x="930275" y="741363"/>
            <a:ext cx="4937125" cy="370363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izenplatzhalter 4"/>
          <p:cNvSpPr>
            <a:spLocks noGrp="1"/>
          </p:cNvSpPr>
          <p:nvPr>
            <p:ph type="body" sz="quarter" idx="3"/>
          </p:nvPr>
        </p:nvSpPr>
        <p:spPr>
          <a:xfrm>
            <a:off x="679768" y="4689919"/>
            <a:ext cx="5438140" cy="4441906"/>
          </a:xfrm>
          <a:prstGeom prst="rect">
            <a:avLst/>
          </a:prstGeom>
        </p:spPr>
        <p:txBody>
          <a:bodyPr vert="horz" lIns="91440" tIns="45720" rIns="91440" bIns="45720" rtlCol="0">
            <a:norm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6" name="Fußzeilenplatzhalter 5"/>
          <p:cNvSpPr>
            <a:spLocks noGrp="1"/>
          </p:cNvSpPr>
          <p:nvPr>
            <p:ph type="ftr" sz="quarter" idx="4"/>
          </p:nvPr>
        </p:nvSpPr>
        <p:spPr>
          <a:xfrm>
            <a:off x="1" y="9376663"/>
            <a:ext cx="2946189" cy="4944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Foliennummernplatzhalter 6"/>
          <p:cNvSpPr>
            <a:spLocks noGrp="1"/>
          </p:cNvSpPr>
          <p:nvPr>
            <p:ph type="sldNum" sz="quarter" idx="5"/>
          </p:nvPr>
        </p:nvSpPr>
        <p:spPr>
          <a:xfrm>
            <a:off x="3849902" y="9376663"/>
            <a:ext cx="2946189" cy="4944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3EF1480-AC30-453A-87F2-72A78BBB2315}" type="slidenum">
              <a:rPr/>
              <a:pPr>
                <a:defRPr/>
              </a:pPr>
              <a:t>‹#›</a:t>
            </a:fld>
            <a:endParaRPr lang="en-US" dirty="0"/>
          </a:p>
        </p:txBody>
      </p:sp>
      <p:sp>
        <p:nvSpPr>
          <p:cNvPr id="8" name="Kopfzeilenplatzhalter 7"/>
          <p:cNvSpPr>
            <a:spLocks noGrp="1"/>
          </p:cNvSpPr>
          <p:nvPr>
            <p:ph type="hdr" sz="quarter"/>
          </p:nvPr>
        </p:nvSpPr>
        <p:spPr>
          <a:xfrm>
            <a:off x="1" y="3"/>
            <a:ext cx="2946189" cy="4944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dirty="0"/>
          </a:p>
        </p:txBody>
      </p:sp>
    </p:spTree>
    <p:extLst>
      <p:ext uri="{BB962C8B-B14F-4D97-AF65-F5344CB8AC3E}">
        <p14:creationId xmlns:p14="http://schemas.microsoft.com/office/powerpoint/2010/main" val="131499128"/>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p:spPr>
      </p:sp>
      <p:sp>
        <p:nvSpPr>
          <p:cNvPr id="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6F2948-329F-4492-A7F1-9C49A4B35FBF}" type="slidenum">
              <a:rPr lang="de-DE" smtClean="0">
                <a:cs typeface="Arial" charset="0"/>
              </a:rPr>
              <a:pPr fontAlgn="base">
                <a:spcBef>
                  <a:spcPct val="0"/>
                </a:spcBef>
                <a:spcAft>
                  <a:spcPct val="0"/>
                </a:spcAft>
                <a:defRPr/>
              </a:pPr>
              <a:t>1</a:t>
            </a:fld>
            <a:endParaRPr lang="de-DE" dirty="0" smtClean="0">
              <a:cs typeface="Arial" charset="0"/>
            </a:endParaRPr>
          </a:p>
        </p:txBody>
      </p:sp>
      <p:sp>
        <p:nvSpPr>
          <p:cNvPr id="10244" name="Notizenplatzhalter 4"/>
          <p:cNvSpPr>
            <a:spLocks noGrp="1"/>
          </p:cNvSpPr>
          <p:nvPr/>
        </p:nvSpPr>
        <p:spPr bwMode="auto">
          <a:xfrm>
            <a:off x="679768" y="4689919"/>
            <a:ext cx="5438140" cy="4441906"/>
          </a:xfrm>
          <a:prstGeom prst="rect">
            <a:avLst/>
          </a:prstGeom>
        </p:spPr>
        <p:txBody>
          <a:bodyPr/>
          <a:lstStyle/>
          <a:p>
            <a:pPr eaLnBrk="0" hangingPunct="0">
              <a:spcBef>
                <a:spcPct val="30000"/>
              </a:spcBef>
            </a:pPr>
            <a:endParaRPr lang="de-DE" sz="1200" dirty="0">
              <a:latin typeface="Calibri" pitchFamily="34" charset="0"/>
            </a:endParaRPr>
          </a:p>
        </p:txBody>
      </p:sp>
      <p:sp>
        <p:nvSpPr>
          <p:cNvPr id="5" name="Notizenplatzhalter 4"/>
          <p:cNvSpPr>
            <a:spLocks noGrp="1"/>
          </p:cNvSpPr>
          <p:nvPr>
            <p:ph type="body" idx="1"/>
          </p:nvPr>
        </p:nvSpPr>
        <p:spPr/>
        <p:txBody>
          <a:bodyPr>
            <a:normAutofit/>
          </a:bodyPr>
          <a:lstStyle/>
          <a:p>
            <a:endParaRPr lang="de-DE" dirty="0"/>
          </a:p>
        </p:txBody>
      </p:sp>
      <p:sp>
        <p:nvSpPr>
          <p:cNvPr id="3" name="Date Placeholder 2"/>
          <p:cNvSpPr>
            <a:spLocks noGrp="1"/>
          </p:cNvSpPr>
          <p:nvPr>
            <p:ph type="dt" idx="10"/>
          </p:nvPr>
        </p:nvSpPr>
        <p:spPr/>
        <p:txBody>
          <a:bodyPr/>
          <a:lstStyle/>
          <a:p>
            <a:pPr>
              <a:defRPr/>
            </a:pPr>
            <a:fld id="{1216044C-BF0A-4470-9C09-8ED593F52979}" type="datetime1">
              <a:rPr lang="en-GB" smtClean="0"/>
              <a:t>27/03/2018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57856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03EF1480-AC30-453A-87F2-72A78BBB2315}" type="slidenum">
              <a:rPr lang="el-GR" smtClean="0"/>
              <a:pPr>
                <a:defRPr/>
              </a:pPr>
              <a:t>19</a:t>
            </a:fld>
            <a:endParaRPr lang="el-GR" dirty="0"/>
          </a:p>
        </p:txBody>
      </p:sp>
      <p:sp>
        <p:nvSpPr>
          <p:cNvPr id="5" name="Date Placeholder 4"/>
          <p:cNvSpPr>
            <a:spLocks noGrp="1"/>
          </p:cNvSpPr>
          <p:nvPr>
            <p:ph type="dt" idx="11"/>
          </p:nvPr>
        </p:nvSpPr>
        <p:spPr/>
        <p:txBody>
          <a:bodyPr/>
          <a:lstStyle/>
          <a:p>
            <a:pPr>
              <a:defRPr/>
            </a:pPr>
            <a:fld id="{3966C219-9CB7-456E-9D25-E56E3BC6018A}" type="datetime1">
              <a:rPr lang="en-GB" smtClean="0"/>
              <a:t>27/03/2018</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409870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US" dirty="0"/>
          </a:p>
        </p:txBody>
      </p:sp>
      <p:sp>
        <p:nvSpPr>
          <p:cNvPr id="4" name="Datumsplatzhalter 3"/>
          <p:cNvSpPr>
            <a:spLocks noGrp="1"/>
          </p:cNvSpPr>
          <p:nvPr>
            <p:ph type="dt" sz="half" idx="10"/>
          </p:nvPr>
        </p:nvSpPr>
        <p:spPr/>
        <p:txBody>
          <a:bodyPr/>
          <a:lstStyle>
            <a:lvl1pPr>
              <a:defRPr/>
            </a:lvl1pPr>
          </a:lstStyle>
          <a:p>
            <a:pPr>
              <a:defRPr/>
            </a:pPr>
            <a:fld id="{A60B7B41-664A-4A67-8C65-BCC06A662F3A}" type="datetime1">
              <a:rPr lang="en-GB" smtClean="0"/>
              <a:t>27/03/2018</a:t>
            </a:fld>
            <a:endParaRPr lang="en-US" dirty="0"/>
          </a:p>
        </p:txBody>
      </p:sp>
      <p:sp>
        <p:nvSpPr>
          <p:cNvPr id="5" name="Fußzeilenplatzhalter 4"/>
          <p:cNvSpPr>
            <a:spLocks noGrp="1"/>
          </p:cNvSpPr>
          <p:nvPr>
            <p:ph type="ftr" sz="quarter" idx="11"/>
          </p:nvPr>
        </p:nvSpPr>
        <p:spPr>
          <a:xfrm>
            <a:off x="2411760" y="6356350"/>
            <a:ext cx="4320480" cy="365125"/>
          </a:xfrm>
        </p:spPr>
        <p:txBody>
          <a:bodyPr/>
          <a:lstStyle>
            <a:lvl1pPr>
              <a:defRPr/>
            </a:lvl1pPr>
          </a:lstStyle>
          <a:p>
            <a:r>
              <a:rPr lang="en-US" smtClean="0"/>
              <a:t>CREATIONS Consortium Meeting – Athens May  10-12, 2016</a:t>
            </a:r>
            <a:endParaRPr lang="en-US" dirty="0" smtClean="0"/>
          </a:p>
        </p:txBody>
      </p:sp>
      <p:sp>
        <p:nvSpPr>
          <p:cNvPr id="6" name="Foliennummernplatzhalter 5"/>
          <p:cNvSpPr>
            <a:spLocks noGrp="1"/>
          </p:cNvSpPr>
          <p:nvPr>
            <p:ph type="sldNum" sz="quarter" idx="12"/>
          </p:nvPr>
        </p:nvSpPr>
        <p:spPr/>
        <p:txBody>
          <a:bodyPr/>
          <a:lstStyle>
            <a:lvl1pPr>
              <a:defRPr/>
            </a:lvl1pPr>
          </a:lstStyle>
          <a:p>
            <a:pPr>
              <a:defRPr/>
            </a:pPr>
            <a:fld id="{09C683C7-2024-4A83-A0B2-446E96704609}" type="slidenum">
              <a:rPr/>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lvl1pPr>
              <a:defRPr/>
            </a:lvl1pPr>
          </a:lstStyle>
          <a:p>
            <a:pPr>
              <a:defRPr/>
            </a:pPr>
            <a:fld id="{5C0E9E5B-8B79-4791-A476-FA8A9D1D658F}" type="datetime1">
              <a:rPr lang="en-GB" smtClean="0"/>
              <a:t>27/03/2018</a:t>
            </a:fld>
            <a:endParaRPr lang="en-US" dirty="0"/>
          </a:p>
        </p:txBody>
      </p:sp>
      <p:sp>
        <p:nvSpPr>
          <p:cNvPr id="5" name="Fußzeilenplatzhalter 4"/>
          <p:cNvSpPr>
            <a:spLocks noGrp="1"/>
          </p:cNvSpPr>
          <p:nvPr>
            <p:ph type="ftr" sz="quarter" idx="11"/>
          </p:nvPr>
        </p:nvSpPr>
        <p:spPr/>
        <p:txBody>
          <a:bodyPr/>
          <a:lstStyle>
            <a:lvl1pPr>
              <a:defRPr/>
            </a:lvl1pPr>
          </a:lstStyle>
          <a:p>
            <a:pPr>
              <a:defRPr/>
            </a:pPr>
            <a:r>
              <a:rPr lang="en-US" smtClean="0"/>
              <a:t>CREATIONS Consortium Meeting – Athens May  10-12, 2016</a:t>
            </a:r>
            <a:endParaRPr lang="en-US" dirty="0"/>
          </a:p>
        </p:txBody>
      </p:sp>
      <p:sp>
        <p:nvSpPr>
          <p:cNvPr id="6" name="Foliennummernplatzhalter 5"/>
          <p:cNvSpPr>
            <a:spLocks noGrp="1"/>
          </p:cNvSpPr>
          <p:nvPr>
            <p:ph type="sldNum" sz="quarter" idx="12"/>
          </p:nvPr>
        </p:nvSpPr>
        <p:spPr/>
        <p:txBody>
          <a:bodyPr/>
          <a:lstStyle>
            <a:lvl1pPr>
              <a:defRPr/>
            </a:lvl1pPr>
          </a:lstStyle>
          <a:p>
            <a:pPr>
              <a:defRPr/>
            </a:pPr>
            <a:fld id="{B36A34F4-484E-4B78-B855-E534034E762B}" type="slidenum">
              <a:rPr/>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lvl1pPr>
              <a:defRPr/>
            </a:lvl1pPr>
          </a:lstStyle>
          <a:p>
            <a:pPr>
              <a:defRPr/>
            </a:pPr>
            <a:fld id="{E3C9D392-5A32-41BA-B87D-E0C30F70BCE5}" type="datetime1">
              <a:rPr lang="en-GB" smtClean="0"/>
              <a:t>27/03/2018</a:t>
            </a:fld>
            <a:endParaRPr lang="en-US" dirty="0"/>
          </a:p>
        </p:txBody>
      </p:sp>
      <p:sp>
        <p:nvSpPr>
          <p:cNvPr id="5" name="Fußzeilenplatzhalter 4"/>
          <p:cNvSpPr>
            <a:spLocks noGrp="1"/>
          </p:cNvSpPr>
          <p:nvPr>
            <p:ph type="ftr" sz="quarter" idx="11"/>
          </p:nvPr>
        </p:nvSpPr>
        <p:spPr/>
        <p:txBody>
          <a:bodyPr/>
          <a:lstStyle>
            <a:lvl1pPr>
              <a:defRPr/>
            </a:lvl1pPr>
          </a:lstStyle>
          <a:p>
            <a:pPr>
              <a:defRPr/>
            </a:pPr>
            <a:r>
              <a:rPr lang="en-US" smtClean="0"/>
              <a:t>CREATIONS Consortium Meeting – Athens May  10-12, 2016</a:t>
            </a:r>
            <a:endParaRPr lang="en-US" dirty="0"/>
          </a:p>
        </p:txBody>
      </p:sp>
      <p:sp>
        <p:nvSpPr>
          <p:cNvPr id="6" name="Foliennummernplatzhalter 5"/>
          <p:cNvSpPr>
            <a:spLocks noGrp="1"/>
          </p:cNvSpPr>
          <p:nvPr>
            <p:ph type="sldNum" sz="quarter" idx="12"/>
          </p:nvPr>
        </p:nvSpPr>
        <p:spPr/>
        <p:txBody>
          <a:bodyPr/>
          <a:lstStyle>
            <a:lvl1pPr>
              <a:defRPr/>
            </a:lvl1pPr>
          </a:lstStyle>
          <a:p>
            <a:pPr>
              <a:defRPr/>
            </a:pPr>
            <a:fld id="{491A755A-8C54-4898-9A84-3A3779299EE2}" type="slidenum">
              <a:rPr/>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9CD7504-F777-40BD-9352-6ADC440C14E0}" type="datetime1">
              <a:rPr lang="en-GB" smtClean="0"/>
              <a:t>27/03/2018</a:t>
            </a:fld>
            <a:endParaRPr lang="de-DE" dirty="0"/>
          </a:p>
        </p:txBody>
      </p:sp>
      <p:sp>
        <p:nvSpPr>
          <p:cNvPr id="5" name="Fußzeilenplatzhalter 4"/>
          <p:cNvSpPr>
            <a:spLocks noGrp="1"/>
          </p:cNvSpPr>
          <p:nvPr>
            <p:ph type="ftr" sz="quarter" idx="11"/>
          </p:nvPr>
        </p:nvSpPr>
        <p:spPr/>
        <p:txBody>
          <a:bodyPr/>
          <a:lstStyle/>
          <a:p>
            <a:r>
              <a:rPr lang="en-US" smtClean="0"/>
              <a:t>CREATIONS Consortium Meeting – Athens May  10-12, 2016</a:t>
            </a:r>
            <a:endParaRPr lang="de-DE" dirty="0"/>
          </a:p>
        </p:txBody>
      </p:sp>
      <p:sp>
        <p:nvSpPr>
          <p:cNvPr id="6" name="Foliennummernplatzhalter 5"/>
          <p:cNvSpPr>
            <a:spLocks noGrp="1"/>
          </p:cNvSpPr>
          <p:nvPr>
            <p:ph type="sldNum" sz="quarter" idx="12"/>
          </p:nvPr>
        </p:nvSpPr>
        <p:spPr/>
        <p:txBody>
          <a:bodyPr/>
          <a:lstStyle/>
          <a:p>
            <a:fld id="{52BBE8B8-8D3C-4E11-8465-947A1C9D6A26}" type="slidenum">
              <a:rPr lang="de-DE" smtClean="0"/>
              <a:t>‹#›</a:t>
            </a:fld>
            <a:endParaRPr lang="de-DE" dirty="0"/>
          </a:p>
        </p:txBody>
      </p:sp>
    </p:spTree>
    <p:extLst>
      <p:ext uri="{BB962C8B-B14F-4D97-AF65-F5344CB8AC3E}">
        <p14:creationId xmlns:p14="http://schemas.microsoft.com/office/powerpoint/2010/main" val="1936666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0D92099-57B1-41CE-BC5F-962EFE93CE8B}" type="datetime1">
              <a:rPr lang="en-GB" smtClean="0"/>
              <a:t>27/03/2018</a:t>
            </a:fld>
            <a:endParaRPr lang="de-DE" dirty="0"/>
          </a:p>
        </p:txBody>
      </p:sp>
      <p:sp>
        <p:nvSpPr>
          <p:cNvPr id="5" name="Fußzeilenplatzhalter 4"/>
          <p:cNvSpPr>
            <a:spLocks noGrp="1"/>
          </p:cNvSpPr>
          <p:nvPr>
            <p:ph type="ftr" sz="quarter" idx="11"/>
          </p:nvPr>
        </p:nvSpPr>
        <p:spPr/>
        <p:txBody>
          <a:bodyPr/>
          <a:lstStyle/>
          <a:p>
            <a:r>
              <a:rPr lang="en-US" smtClean="0"/>
              <a:t>CREATIONS Consortium Meeting – Athens May  10-12, 2016</a:t>
            </a:r>
            <a:endParaRPr lang="de-DE" dirty="0"/>
          </a:p>
        </p:txBody>
      </p:sp>
      <p:sp>
        <p:nvSpPr>
          <p:cNvPr id="6" name="Foliennummernplatzhalter 5"/>
          <p:cNvSpPr>
            <a:spLocks noGrp="1"/>
          </p:cNvSpPr>
          <p:nvPr>
            <p:ph type="sldNum" sz="quarter" idx="12"/>
          </p:nvPr>
        </p:nvSpPr>
        <p:spPr/>
        <p:txBody>
          <a:bodyPr/>
          <a:lstStyle/>
          <a:p>
            <a:fld id="{52BBE8B8-8D3C-4E11-8465-947A1C9D6A26}" type="slidenum">
              <a:rPr lang="de-DE" smtClean="0"/>
              <a:t>‹#›</a:t>
            </a:fld>
            <a:endParaRPr lang="de-DE" dirty="0"/>
          </a:p>
        </p:txBody>
      </p:sp>
    </p:spTree>
    <p:extLst>
      <p:ext uri="{BB962C8B-B14F-4D97-AF65-F5344CB8AC3E}">
        <p14:creationId xmlns:p14="http://schemas.microsoft.com/office/powerpoint/2010/main" val="26591751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91C75C8-8D39-4AF7-BC47-EEC24073A067}" type="datetime1">
              <a:rPr lang="en-GB" smtClean="0"/>
              <a:t>27/03/2018</a:t>
            </a:fld>
            <a:endParaRPr lang="de-DE" dirty="0"/>
          </a:p>
        </p:txBody>
      </p:sp>
      <p:sp>
        <p:nvSpPr>
          <p:cNvPr id="5" name="Fußzeilenplatzhalter 4"/>
          <p:cNvSpPr>
            <a:spLocks noGrp="1"/>
          </p:cNvSpPr>
          <p:nvPr>
            <p:ph type="ftr" sz="quarter" idx="11"/>
          </p:nvPr>
        </p:nvSpPr>
        <p:spPr/>
        <p:txBody>
          <a:bodyPr/>
          <a:lstStyle/>
          <a:p>
            <a:r>
              <a:rPr lang="en-US" smtClean="0"/>
              <a:t>CREATIONS Consortium Meeting – Athens May  10-12, 2016</a:t>
            </a:r>
            <a:endParaRPr lang="de-DE" dirty="0"/>
          </a:p>
        </p:txBody>
      </p:sp>
      <p:sp>
        <p:nvSpPr>
          <p:cNvPr id="6" name="Foliennummernplatzhalter 5"/>
          <p:cNvSpPr>
            <a:spLocks noGrp="1"/>
          </p:cNvSpPr>
          <p:nvPr>
            <p:ph type="sldNum" sz="quarter" idx="12"/>
          </p:nvPr>
        </p:nvSpPr>
        <p:spPr/>
        <p:txBody>
          <a:bodyPr/>
          <a:lstStyle/>
          <a:p>
            <a:fld id="{52BBE8B8-8D3C-4E11-8465-947A1C9D6A26}" type="slidenum">
              <a:rPr lang="de-DE" smtClean="0"/>
              <a:t>‹#›</a:t>
            </a:fld>
            <a:endParaRPr lang="de-DE" dirty="0"/>
          </a:p>
        </p:txBody>
      </p:sp>
    </p:spTree>
    <p:extLst>
      <p:ext uri="{BB962C8B-B14F-4D97-AF65-F5344CB8AC3E}">
        <p14:creationId xmlns:p14="http://schemas.microsoft.com/office/powerpoint/2010/main" val="303319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16E0937-55BF-458A-8785-27047347ABA1}" type="datetime1">
              <a:rPr lang="en-GB" smtClean="0"/>
              <a:t>27/03/2018</a:t>
            </a:fld>
            <a:endParaRPr lang="de-DE" dirty="0"/>
          </a:p>
        </p:txBody>
      </p:sp>
      <p:sp>
        <p:nvSpPr>
          <p:cNvPr id="6" name="Fußzeilenplatzhalter 5"/>
          <p:cNvSpPr>
            <a:spLocks noGrp="1"/>
          </p:cNvSpPr>
          <p:nvPr>
            <p:ph type="ftr" sz="quarter" idx="11"/>
          </p:nvPr>
        </p:nvSpPr>
        <p:spPr/>
        <p:txBody>
          <a:bodyPr/>
          <a:lstStyle/>
          <a:p>
            <a:r>
              <a:rPr lang="en-US" smtClean="0"/>
              <a:t>CREATIONS Consortium Meeting – Athens May  10-12, 2016</a:t>
            </a:r>
            <a:endParaRPr lang="de-DE" dirty="0"/>
          </a:p>
        </p:txBody>
      </p:sp>
      <p:sp>
        <p:nvSpPr>
          <p:cNvPr id="7" name="Foliennummernplatzhalter 6"/>
          <p:cNvSpPr>
            <a:spLocks noGrp="1"/>
          </p:cNvSpPr>
          <p:nvPr>
            <p:ph type="sldNum" sz="quarter" idx="12"/>
          </p:nvPr>
        </p:nvSpPr>
        <p:spPr/>
        <p:txBody>
          <a:bodyPr/>
          <a:lstStyle/>
          <a:p>
            <a:fld id="{52BBE8B8-8D3C-4E11-8465-947A1C9D6A26}" type="slidenum">
              <a:rPr lang="de-DE" smtClean="0"/>
              <a:t>‹#›</a:t>
            </a:fld>
            <a:endParaRPr lang="de-DE" dirty="0"/>
          </a:p>
        </p:txBody>
      </p:sp>
    </p:spTree>
    <p:extLst>
      <p:ext uri="{BB962C8B-B14F-4D97-AF65-F5344CB8AC3E}">
        <p14:creationId xmlns:p14="http://schemas.microsoft.com/office/powerpoint/2010/main" val="80419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711AFA1-40C6-4DA2-A73E-1E5965996584}" type="datetime1">
              <a:rPr lang="en-GB" smtClean="0"/>
              <a:t>27/03/2018</a:t>
            </a:fld>
            <a:endParaRPr lang="de-DE" dirty="0"/>
          </a:p>
        </p:txBody>
      </p:sp>
      <p:sp>
        <p:nvSpPr>
          <p:cNvPr id="8" name="Fußzeilenplatzhalter 7"/>
          <p:cNvSpPr>
            <a:spLocks noGrp="1"/>
          </p:cNvSpPr>
          <p:nvPr>
            <p:ph type="ftr" sz="quarter" idx="11"/>
          </p:nvPr>
        </p:nvSpPr>
        <p:spPr/>
        <p:txBody>
          <a:bodyPr/>
          <a:lstStyle/>
          <a:p>
            <a:r>
              <a:rPr lang="en-US" smtClean="0"/>
              <a:t>CREATIONS Consortium Meeting – Athens May  10-12, 2016</a:t>
            </a:r>
            <a:endParaRPr lang="de-DE" dirty="0"/>
          </a:p>
        </p:txBody>
      </p:sp>
      <p:sp>
        <p:nvSpPr>
          <p:cNvPr id="9" name="Foliennummernplatzhalter 8"/>
          <p:cNvSpPr>
            <a:spLocks noGrp="1"/>
          </p:cNvSpPr>
          <p:nvPr>
            <p:ph type="sldNum" sz="quarter" idx="12"/>
          </p:nvPr>
        </p:nvSpPr>
        <p:spPr/>
        <p:txBody>
          <a:bodyPr/>
          <a:lstStyle/>
          <a:p>
            <a:fld id="{52BBE8B8-8D3C-4E11-8465-947A1C9D6A26}" type="slidenum">
              <a:rPr lang="de-DE" smtClean="0"/>
              <a:t>‹#›</a:t>
            </a:fld>
            <a:endParaRPr lang="de-DE" dirty="0"/>
          </a:p>
        </p:txBody>
      </p:sp>
    </p:spTree>
    <p:extLst>
      <p:ext uri="{BB962C8B-B14F-4D97-AF65-F5344CB8AC3E}">
        <p14:creationId xmlns:p14="http://schemas.microsoft.com/office/powerpoint/2010/main" val="2916317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5C49D8A-A414-46AB-9E92-4D076ADE36F3}" type="datetime1">
              <a:rPr lang="en-GB" smtClean="0"/>
              <a:t>27/03/2018</a:t>
            </a:fld>
            <a:endParaRPr lang="de-DE" dirty="0"/>
          </a:p>
        </p:txBody>
      </p:sp>
      <p:sp>
        <p:nvSpPr>
          <p:cNvPr id="4" name="Fußzeilenplatzhalter 3"/>
          <p:cNvSpPr>
            <a:spLocks noGrp="1"/>
          </p:cNvSpPr>
          <p:nvPr>
            <p:ph type="ftr" sz="quarter" idx="11"/>
          </p:nvPr>
        </p:nvSpPr>
        <p:spPr/>
        <p:txBody>
          <a:bodyPr/>
          <a:lstStyle/>
          <a:p>
            <a:r>
              <a:rPr lang="en-US" smtClean="0"/>
              <a:t>CREATIONS Consortium Meeting – Athens May  10-12, 2016</a:t>
            </a:r>
            <a:endParaRPr lang="de-DE" dirty="0"/>
          </a:p>
        </p:txBody>
      </p:sp>
      <p:sp>
        <p:nvSpPr>
          <p:cNvPr id="5" name="Foliennummernplatzhalter 4"/>
          <p:cNvSpPr>
            <a:spLocks noGrp="1"/>
          </p:cNvSpPr>
          <p:nvPr>
            <p:ph type="sldNum" sz="quarter" idx="12"/>
          </p:nvPr>
        </p:nvSpPr>
        <p:spPr/>
        <p:txBody>
          <a:bodyPr/>
          <a:lstStyle/>
          <a:p>
            <a:fld id="{52BBE8B8-8D3C-4E11-8465-947A1C9D6A26}" type="slidenum">
              <a:rPr lang="de-DE" smtClean="0"/>
              <a:t>‹#›</a:t>
            </a:fld>
            <a:endParaRPr lang="de-DE" dirty="0"/>
          </a:p>
        </p:txBody>
      </p:sp>
    </p:spTree>
    <p:extLst>
      <p:ext uri="{BB962C8B-B14F-4D97-AF65-F5344CB8AC3E}">
        <p14:creationId xmlns:p14="http://schemas.microsoft.com/office/powerpoint/2010/main" val="2935277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E73E224-0532-4BE5-8984-1BE27DCCA465}" type="datetime1">
              <a:rPr lang="en-GB" smtClean="0"/>
              <a:t>27/03/2018</a:t>
            </a:fld>
            <a:endParaRPr lang="de-DE" dirty="0"/>
          </a:p>
        </p:txBody>
      </p:sp>
      <p:sp>
        <p:nvSpPr>
          <p:cNvPr id="3" name="Fußzeilenplatzhalter 2"/>
          <p:cNvSpPr>
            <a:spLocks noGrp="1"/>
          </p:cNvSpPr>
          <p:nvPr>
            <p:ph type="ftr" sz="quarter" idx="11"/>
          </p:nvPr>
        </p:nvSpPr>
        <p:spPr/>
        <p:txBody>
          <a:bodyPr/>
          <a:lstStyle/>
          <a:p>
            <a:r>
              <a:rPr lang="en-US" smtClean="0"/>
              <a:t>CREATIONS Consortium Meeting – Athens May  10-12, 2016</a:t>
            </a:r>
            <a:endParaRPr lang="de-DE" dirty="0"/>
          </a:p>
        </p:txBody>
      </p:sp>
      <p:sp>
        <p:nvSpPr>
          <p:cNvPr id="4" name="Foliennummernplatzhalter 3"/>
          <p:cNvSpPr>
            <a:spLocks noGrp="1"/>
          </p:cNvSpPr>
          <p:nvPr>
            <p:ph type="sldNum" sz="quarter" idx="12"/>
          </p:nvPr>
        </p:nvSpPr>
        <p:spPr/>
        <p:txBody>
          <a:bodyPr/>
          <a:lstStyle/>
          <a:p>
            <a:fld id="{52BBE8B8-8D3C-4E11-8465-947A1C9D6A26}" type="slidenum">
              <a:rPr lang="de-DE" smtClean="0"/>
              <a:t>‹#›</a:t>
            </a:fld>
            <a:endParaRPr lang="de-DE" dirty="0"/>
          </a:p>
        </p:txBody>
      </p:sp>
    </p:spTree>
    <p:extLst>
      <p:ext uri="{BB962C8B-B14F-4D97-AF65-F5344CB8AC3E}">
        <p14:creationId xmlns:p14="http://schemas.microsoft.com/office/powerpoint/2010/main" val="4020366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CB804A3-C2C6-440A-8EC6-C534DA3BF636}" type="datetime1">
              <a:rPr lang="en-GB" smtClean="0"/>
              <a:t>27/03/2018</a:t>
            </a:fld>
            <a:endParaRPr lang="de-DE" dirty="0"/>
          </a:p>
        </p:txBody>
      </p:sp>
      <p:sp>
        <p:nvSpPr>
          <p:cNvPr id="6" name="Fußzeilenplatzhalter 5"/>
          <p:cNvSpPr>
            <a:spLocks noGrp="1"/>
          </p:cNvSpPr>
          <p:nvPr>
            <p:ph type="ftr" sz="quarter" idx="11"/>
          </p:nvPr>
        </p:nvSpPr>
        <p:spPr/>
        <p:txBody>
          <a:bodyPr/>
          <a:lstStyle/>
          <a:p>
            <a:r>
              <a:rPr lang="en-US" smtClean="0"/>
              <a:t>CREATIONS Consortium Meeting – Athens May  10-12, 2016</a:t>
            </a:r>
            <a:endParaRPr lang="de-DE" dirty="0"/>
          </a:p>
        </p:txBody>
      </p:sp>
      <p:sp>
        <p:nvSpPr>
          <p:cNvPr id="7" name="Foliennummernplatzhalter 6"/>
          <p:cNvSpPr>
            <a:spLocks noGrp="1"/>
          </p:cNvSpPr>
          <p:nvPr>
            <p:ph type="sldNum" sz="quarter" idx="12"/>
          </p:nvPr>
        </p:nvSpPr>
        <p:spPr/>
        <p:txBody>
          <a:bodyPr/>
          <a:lstStyle/>
          <a:p>
            <a:fld id="{52BBE8B8-8D3C-4E11-8465-947A1C9D6A26}" type="slidenum">
              <a:rPr lang="de-DE" smtClean="0"/>
              <a:t>‹#›</a:t>
            </a:fld>
            <a:endParaRPr lang="de-DE" dirty="0"/>
          </a:p>
        </p:txBody>
      </p:sp>
    </p:spTree>
    <p:extLst>
      <p:ext uri="{BB962C8B-B14F-4D97-AF65-F5344CB8AC3E}">
        <p14:creationId xmlns:p14="http://schemas.microsoft.com/office/powerpoint/2010/main" val="207947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endParaRPr lang="en-US" dirty="0"/>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10"/>
          </p:nvPr>
        </p:nvSpPr>
        <p:spPr/>
        <p:txBody>
          <a:bodyPr/>
          <a:lstStyle>
            <a:lvl1pPr>
              <a:defRPr/>
            </a:lvl1pPr>
          </a:lstStyle>
          <a:p>
            <a:pPr>
              <a:defRPr/>
            </a:pPr>
            <a:fld id="{83CE4AF3-A691-437F-8253-E77596A1CE08}" type="datetime1">
              <a:rPr lang="en-GB" smtClean="0"/>
              <a:t>27/03/2018</a:t>
            </a:fld>
            <a:endParaRPr lang="en-US" dirty="0"/>
          </a:p>
        </p:txBody>
      </p:sp>
      <p:sp>
        <p:nvSpPr>
          <p:cNvPr id="5" name="Fußzeilenplatzhalter 4"/>
          <p:cNvSpPr>
            <a:spLocks noGrp="1"/>
          </p:cNvSpPr>
          <p:nvPr>
            <p:ph type="ftr" sz="quarter" idx="11"/>
          </p:nvPr>
        </p:nvSpPr>
        <p:spPr>
          <a:xfrm>
            <a:off x="2411760" y="6356350"/>
            <a:ext cx="4320480" cy="365125"/>
          </a:xfrm>
        </p:spPr>
        <p:txBody>
          <a:bodyPr/>
          <a:lstStyle>
            <a:lvl1pPr>
              <a:defRPr/>
            </a:lvl1pPr>
          </a:lstStyle>
          <a:p>
            <a:r>
              <a:rPr lang="en-US" smtClean="0"/>
              <a:t>CREATIONS Consortium Meeting – Athens May  10-12, 2016</a:t>
            </a:r>
            <a:endParaRPr lang="en-US" dirty="0" smtClean="0"/>
          </a:p>
        </p:txBody>
      </p:sp>
      <p:sp>
        <p:nvSpPr>
          <p:cNvPr id="6" name="Foliennummernplatzhalter 5"/>
          <p:cNvSpPr>
            <a:spLocks noGrp="1"/>
          </p:cNvSpPr>
          <p:nvPr>
            <p:ph type="sldNum" sz="quarter" idx="12"/>
          </p:nvPr>
        </p:nvSpPr>
        <p:spPr/>
        <p:txBody>
          <a:bodyPr/>
          <a:lstStyle>
            <a:lvl1pPr>
              <a:defRPr/>
            </a:lvl1pPr>
          </a:lstStyle>
          <a:p>
            <a:pPr>
              <a:defRPr/>
            </a:pPr>
            <a:fld id="{328BBA2A-2885-47F4-9905-3BDACB329444}" type="slidenum">
              <a:rPr/>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1190ADC-1B86-48DC-851D-7ABD455F3B6D}" type="datetime1">
              <a:rPr lang="en-GB" smtClean="0"/>
              <a:t>27/03/2018</a:t>
            </a:fld>
            <a:endParaRPr lang="de-DE" dirty="0"/>
          </a:p>
        </p:txBody>
      </p:sp>
      <p:sp>
        <p:nvSpPr>
          <p:cNvPr id="6" name="Fußzeilenplatzhalter 5"/>
          <p:cNvSpPr>
            <a:spLocks noGrp="1"/>
          </p:cNvSpPr>
          <p:nvPr>
            <p:ph type="ftr" sz="quarter" idx="11"/>
          </p:nvPr>
        </p:nvSpPr>
        <p:spPr/>
        <p:txBody>
          <a:bodyPr/>
          <a:lstStyle/>
          <a:p>
            <a:r>
              <a:rPr lang="en-US" smtClean="0"/>
              <a:t>CREATIONS Consortium Meeting – Athens May  10-12, 2016</a:t>
            </a:r>
            <a:endParaRPr lang="de-DE" dirty="0"/>
          </a:p>
        </p:txBody>
      </p:sp>
      <p:sp>
        <p:nvSpPr>
          <p:cNvPr id="7" name="Foliennummernplatzhalter 6"/>
          <p:cNvSpPr>
            <a:spLocks noGrp="1"/>
          </p:cNvSpPr>
          <p:nvPr>
            <p:ph type="sldNum" sz="quarter" idx="12"/>
          </p:nvPr>
        </p:nvSpPr>
        <p:spPr/>
        <p:txBody>
          <a:bodyPr/>
          <a:lstStyle/>
          <a:p>
            <a:fld id="{52BBE8B8-8D3C-4E11-8465-947A1C9D6A26}" type="slidenum">
              <a:rPr lang="de-DE" smtClean="0"/>
              <a:t>‹#›</a:t>
            </a:fld>
            <a:endParaRPr lang="de-DE" dirty="0"/>
          </a:p>
        </p:txBody>
      </p:sp>
    </p:spTree>
    <p:extLst>
      <p:ext uri="{BB962C8B-B14F-4D97-AF65-F5344CB8AC3E}">
        <p14:creationId xmlns:p14="http://schemas.microsoft.com/office/powerpoint/2010/main" val="3352009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A11AA03-8998-4FAC-8797-ED92A699446A}" type="datetime1">
              <a:rPr lang="en-GB" smtClean="0"/>
              <a:t>27/03/2018</a:t>
            </a:fld>
            <a:endParaRPr lang="de-DE" dirty="0"/>
          </a:p>
        </p:txBody>
      </p:sp>
      <p:sp>
        <p:nvSpPr>
          <p:cNvPr id="5" name="Fußzeilenplatzhalter 4"/>
          <p:cNvSpPr>
            <a:spLocks noGrp="1"/>
          </p:cNvSpPr>
          <p:nvPr>
            <p:ph type="ftr" sz="quarter" idx="11"/>
          </p:nvPr>
        </p:nvSpPr>
        <p:spPr/>
        <p:txBody>
          <a:bodyPr/>
          <a:lstStyle/>
          <a:p>
            <a:r>
              <a:rPr lang="en-US" smtClean="0"/>
              <a:t>CREATIONS Consortium Meeting – Athens May  10-12, 2016</a:t>
            </a:r>
            <a:endParaRPr lang="de-DE" dirty="0"/>
          </a:p>
        </p:txBody>
      </p:sp>
      <p:sp>
        <p:nvSpPr>
          <p:cNvPr id="6" name="Foliennummernplatzhalter 5"/>
          <p:cNvSpPr>
            <a:spLocks noGrp="1"/>
          </p:cNvSpPr>
          <p:nvPr>
            <p:ph type="sldNum" sz="quarter" idx="12"/>
          </p:nvPr>
        </p:nvSpPr>
        <p:spPr/>
        <p:txBody>
          <a:bodyPr/>
          <a:lstStyle/>
          <a:p>
            <a:fld id="{52BBE8B8-8D3C-4E11-8465-947A1C9D6A26}" type="slidenum">
              <a:rPr lang="de-DE" smtClean="0"/>
              <a:t>‹#›</a:t>
            </a:fld>
            <a:endParaRPr lang="de-DE" dirty="0"/>
          </a:p>
        </p:txBody>
      </p:sp>
    </p:spTree>
    <p:extLst>
      <p:ext uri="{BB962C8B-B14F-4D97-AF65-F5344CB8AC3E}">
        <p14:creationId xmlns:p14="http://schemas.microsoft.com/office/powerpoint/2010/main" val="378924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0F75BAF-4FF0-4A50-904F-3765515B8154}" type="datetime1">
              <a:rPr lang="en-GB" smtClean="0"/>
              <a:t>27/03/2018</a:t>
            </a:fld>
            <a:endParaRPr lang="de-DE" dirty="0"/>
          </a:p>
        </p:txBody>
      </p:sp>
      <p:sp>
        <p:nvSpPr>
          <p:cNvPr id="5" name="Fußzeilenplatzhalter 4"/>
          <p:cNvSpPr>
            <a:spLocks noGrp="1"/>
          </p:cNvSpPr>
          <p:nvPr>
            <p:ph type="ftr" sz="quarter" idx="11"/>
          </p:nvPr>
        </p:nvSpPr>
        <p:spPr/>
        <p:txBody>
          <a:bodyPr/>
          <a:lstStyle/>
          <a:p>
            <a:r>
              <a:rPr lang="en-US" smtClean="0"/>
              <a:t>CREATIONS Consortium Meeting – Athens May  10-12, 2016</a:t>
            </a:r>
            <a:endParaRPr lang="de-DE" dirty="0"/>
          </a:p>
        </p:txBody>
      </p:sp>
      <p:sp>
        <p:nvSpPr>
          <p:cNvPr id="6" name="Foliennummernplatzhalter 5"/>
          <p:cNvSpPr>
            <a:spLocks noGrp="1"/>
          </p:cNvSpPr>
          <p:nvPr>
            <p:ph type="sldNum" sz="quarter" idx="12"/>
          </p:nvPr>
        </p:nvSpPr>
        <p:spPr/>
        <p:txBody>
          <a:bodyPr/>
          <a:lstStyle/>
          <a:p>
            <a:fld id="{52BBE8B8-8D3C-4E11-8465-947A1C9D6A26}" type="slidenum">
              <a:rPr lang="de-DE" smtClean="0"/>
              <a:t>‹#›</a:t>
            </a:fld>
            <a:endParaRPr lang="de-DE" dirty="0"/>
          </a:p>
        </p:txBody>
      </p:sp>
    </p:spTree>
    <p:extLst>
      <p:ext uri="{BB962C8B-B14F-4D97-AF65-F5344CB8AC3E}">
        <p14:creationId xmlns:p14="http://schemas.microsoft.com/office/powerpoint/2010/main" val="60371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lvl1pPr>
              <a:defRPr/>
            </a:lvl1pPr>
          </a:lstStyle>
          <a:p>
            <a:pPr>
              <a:defRPr/>
            </a:pPr>
            <a:fld id="{AA244D28-F5EF-419F-B6E3-28EEB5D3294A}" type="datetime1">
              <a:rPr lang="en-GB" smtClean="0"/>
              <a:t>27/03/2018</a:t>
            </a:fld>
            <a:endParaRPr lang="en-US" dirty="0"/>
          </a:p>
        </p:txBody>
      </p:sp>
      <p:sp>
        <p:nvSpPr>
          <p:cNvPr id="5" name="Fußzeilenplatzhalter 4"/>
          <p:cNvSpPr>
            <a:spLocks noGrp="1"/>
          </p:cNvSpPr>
          <p:nvPr>
            <p:ph type="ftr" sz="quarter" idx="11"/>
          </p:nvPr>
        </p:nvSpPr>
        <p:spPr/>
        <p:txBody>
          <a:bodyPr/>
          <a:lstStyle>
            <a:lvl1pPr>
              <a:defRPr/>
            </a:lvl1pPr>
          </a:lstStyle>
          <a:p>
            <a:pPr>
              <a:defRPr/>
            </a:pPr>
            <a:r>
              <a:rPr lang="en-US" smtClean="0"/>
              <a:t>CREATIONS Consortium Meeting – Athens May  10-12, 2016</a:t>
            </a:r>
            <a:endParaRPr lang="en-US" dirty="0"/>
          </a:p>
        </p:txBody>
      </p:sp>
      <p:sp>
        <p:nvSpPr>
          <p:cNvPr id="6" name="Foliennummernplatzhalter 5"/>
          <p:cNvSpPr>
            <a:spLocks noGrp="1"/>
          </p:cNvSpPr>
          <p:nvPr>
            <p:ph type="sldNum" sz="quarter" idx="12"/>
          </p:nvPr>
        </p:nvSpPr>
        <p:spPr/>
        <p:txBody>
          <a:bodyPr/>
          <a:lstStyle>
            <a:lvl1pPr>
              <a:defRPr/>
            </a:lvl1pPr>
          </a:lstStyle>
          <a:p>
            <a:pPr>
              <a:defRPr/>
            </a:pPr>
            <a:fld id="{A1E6F8B8-8D5A-454C-BB6B-33CC6D262C94}" type="slidenum">
              <a:rPr/>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3"/>
          <p:cNvSpPr>
            <a:spLocks noGrp="1"/>
          </p:cNvSpPr>
          <p:nvPr>
            <p:ph type="dt" sz="half" idx="10"/>
          </p:nvPr>
        </p:nvSpPr>
        <p:spPr/>
        <p:txBody>
          <a:bodyPr/>
          <a:lstStyle>
            <a:lvl1pPr>
              <a:defRPr/>
            </a:lvl1pPr>
          </a:lstStyle>
          <a:p>
            <a:pPr>
              <a:defRPr/>
            </a:pPr>
            <a:fld id="{DBF24CB1-9934-48BB-B007-21E46075E1B8}" type="datetime1">
              <a:rPr lang="en-GB" smtClean="0"/>
              <a:t>27/03/2018</a:t>
            </a:fld>
            <a:endParaRPr lang="en-US" dirty="0"/>
          </a:p>
        </p:txBody>
      </p:sp>
      <p:sp>
        <p:nvSpPr>
          <p:cNvPr id="6" name="Fußzeilenplatzhalter 4"/>
          <p:cNvSpPr>
            <a:spLocks noGrp="1"/>
          </p:cNvSpPr>
          <p:nvPr>
            <p:ph type="ftr" sz="quarter" idx="11"/>
          </p:nvPr>
        </p:nvSpPr>
        <p:spPr/>
        <p:txBody>
          <a:bodyPr/>
          <a:lstStyle>
            <a:lvl1pPr>
              <a:defRPr/>
            </a:lvl1pPr>
          </a:lstStyle>
          <a:p>
            <a:pPr>
              <a:defRPr/>
            </a:pPr>
            <a:r>
              <a:rPr lang="en-US" smtClean="0"/>
              <a:t>CREATIONS Consortium Meeting – Athens May  10-12, 2016</a:t>
            </a:r>
            <a:endParaRPr lang="en-US" dirty="0"/>
          </a:p>
        </p:txBody>
      </p:sp>
      <p:sp>
        <p:nvSpPr>
          <p:cNvPr id="7" name="Foliennummernplatzhalter 5"/>
          <p:cNvSpPr>
            <a:spLocks noGrp="1"/>
          </p:cNvSpPr>
          <p:nvPr>
            <p:ph type="sldNum" sz="quarter" idx="12"/>
          </p:nvPr>
        </p:nvSpPr>
        <p:spPr/>
        <p:txBody>
          <a:bodyPr/>
          <a:lstStyle>
            <a:lvl1pPr>
              <a:defRPr/>
            </a:lvl1pPr>
          </a:lstStyle>
          <a:p>
            <a:pPr>
              <a:defRPr/>
            </a:pPr>
            <a:fld id="{74456453-7078-4F0E-9232-2DFFEC03E9F7}" type="slidenum">
              <a:rPr/>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3"/>
          <p:cNvSpPr>
            <a:spLocks noGrp="1"/>
          </p:cNvSpPr>
          <p:nvPr>
            <p:ph type="dt" sz="half" idx="10"/>
          </p:nvPr>
        </p:nvSpPr>
        <p:spPr/>
        <p:txBody>
          <a:bodyPr/>
          <a:lstStyle>
            <a:lvl1pPr>
              <a:defRPr/>
            </a:lvl1pPr>
          </a:lstStyle>
          <a:p>
            <a:pPr>
              <a:defRPr/>
            </a:pPr>
            <a:fld id="{FEF33BC5-B632-4935-A9E7-97A406C6A6FE}" type="datetime1">
              <a:rPr lang="en-GB" smtClean="0"/>
              <a:t>27/03/2018</a:t>
            </a:fld>
            <a:endParaRPr lang="en-US" dirty="0"/>
          </a:p>
        </p:txBody>
      </p:sp>
      <p:sp>
        <p:nvSpPr>
          <p:cNvPr id="8" name="Fußzeilenplatzhalter 4"/>
          <p:cNvSpPr>
            <a:spLocks noGrp="1"/>
          </p:cNvSpPr>
          <p:nvPr>
            <p:ph type="ftr" sz="quarter" idx="11"/>
          </p:nvPr>
        </p:nvSpPr>
        <p:spPr/>
        <p:txBody>
          <a:bodyPr/>
          <a:lstStyle>
            <a:lvl1pPr>
              <a:defRPr/>
            </a:lvl1pPr>
          </a:lstStyle>
          <a:p>
            <a:pPr>
              <a:defRPr/>
            </a:pPr>
            <a:r>
              <a:rPr lang="en-US" smtClean="0"/>
              <a:t>CREATIONS Consortium Meeting – Athens May  10-12, 2016</a:t>
            </a:r>
            <a:endParaRPr lang="en-US" dirty="0"/>
          </a:p>
        </p:txBody>
      </p:sp>
      <p:sp>
        <p:nvSpPr>
          <p:cNvPr id="9" name="Foliennummernplatzhalter 5"/>
          <p:cNvSpPr>
            <a:spLocks noGrp="1"/>
          </p:cNvSpPr>
          <p:nvPr>
            <p:ph type="sldNum" sz="quarter" idx="12"/>
          </p:nvPr>
        </p:nvSpPr>
        <p:spPr/>
        <p:txBody>
          <a:bodyPr/>
          <a:lstStyle>
            <a:lvl1pPr>
              <a:defRPr/>
            </a:lvl1pPr>
          </a:lstStyle>
          <a:p>
            <a:pPr>
              <a:defRPr/>
            </a:pPr>
            <a:fld id="{E2058F96-3ED7-456F-81BA-E32D669864A2}" type="slidenum">
              <a:rPr/>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Datumsplatzhalter 3"/>
          <p:cNvSpPr>
            <a:spLocks noGrp="1"/>
          </p:cNvSpPr>
          <p:nvPr>
            <p:ph type="dt" sz="half" idx="10"/>
          </p:nvPr>
        </p:nvSpPr>
        <p:spPr/>
        <p:txBody>
          <a:bodyPr/>
          <a:lstStyle>
            <a:lvl1pPr>
              <a:defRPr/>
            </a:lvl1pPr>
          </a:lstStyle>
          <a:p>
            <a:pPr>
              <a:defRPr/>
            </a:pPr>
            <a:fld id="{3D4F5B5B-47DE-4F4C-BCFF-BD7B8D5FAACD}" type="datetime1">
              <a:rPr lang="en-GB" smtClean="0"/>
              <a:t>27/03/2018</a:t>
            </a:fld>
            <a:endParaRPr lang="en-US" dirty="0"/>
          </a:p>
        </p:txBody>
      </p:sp>
      <p:sp>
        <p:nvSpPr>
          <p:cNvPr id="4" name="Fußzeilenplatzhalter 4"/>
          <p:cNvSpPr>
            <a:spLocks noGrp="1"/>
          </p:cNvSpPr>
          <p:nvPr>
            <p:ph type="ftr" sz="quarter" idx="11"/>
          </p:nvPr>
        </p:nvSpPr>
        <p:spPr/>
        <p:txBody>
          <a:bodyPr/>
          <a:lstStyle>
            <a:lvl1pPr>
              <a:defRPr/>
            </a:lvl1pPr>
          </a:lstStyle>
          <a:p>
            <a:pPr>
              <a:defRPr/>
            </a:pPr>
            <a:r>
              <a:rPr lang="en-US" smtClean="0"/>
              <a:t>CREATIONS Consortium Meeting – Athens May  10-12, 2016</a:t>
            </a:r>
            <a:endParaRPr lang="en-US" dirty="0"/>
          </a:p>
        </p:txBody>
      </p:sp>
      <p:sp>
        <p:nvSpPr>
          <p:cNvPr id="5" name="Foliennummernplatzhalter 5"/>
          <p:cNvSpPr>
            <a:spLocks noGrp="1"/>
          </p:cNvSpPr>
          <p:nvPr>
            <p:ph type="sldNum" sz="quarter" idx="12"/>
          </p:nvPr>
        </p:nvSpPr>
        <p:spPr/>
        <p:txBody>
          <a:bodyPr/>
          <a:lstStyle>
            <a:lvl1pPr>
              <a:defRPr/>
            </a:lvl1pPr>
          </a:lstStyle>
          <a:p>
            <a:pPr>
              <a:defRPr/>
            </a:pPr>
            <a:fld id="{72E9EEA7-E980-4A5C-BB50-2C4F14BE18BA}" type="slidenum">
              <a:rPr/>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97EA7822-1C54-4895-8AC4-11A3668A1506}" type="datetime1">
              <a:rPr lang="en-GB" smtClean="0"/>
              <a:t>27/03/2018</a:t>
            </a:fld>
            <a:endParaRPr lang="en-US" dirty="0"/>
          </a:p>
        </p:txBody>
      </p:sp>
      <p:sp>
        <p:nvSpPr>
          <p:cNvPr id="3" name="Fußzeilenplatzhalter 4"/>
          <p:cNvSpPr>
            <a:spLocks noGrp="1"/>
          </p:cNvSpPr>
          <p:nvPr>
            <p:ph type="ftr" sz="quarter" idx="11"/>
          </p:nvPr>
        </p:nvSpPr>
        <p:spPr/>
        <p:txBody>
          <a:bodyPr/>
          <a:lstStyle>
            <a:lvl1pPr>
              <a:defRPr/>
            </a:lvl1pPr>
          </a:lstStyle>
          <a:p>
            <a:pPr>
              <a:defRPr/>
            </a:pPr>
            <a:r>
              <a:rPr lang="en-US" smtClean="0"/>
              <a:t>CREATIONS Consortium Meeting – Athens May  10-12, 2016</a:t>
            </a:r>
            <a:endParaRPr lang="en-US" dirty="0"/>
          </a:p>
        </p:txBody>
      </p:sp>
      <p:sp>
        <p:nvSpPr>
          <p:cNvPr id="4" name="Foliennummernplatzhalter 5"/>
          <p:cNvSpPr>
            <a:spLocks noGrp="1"/>
          </p:cNvSpPr>
          <p:nvPr>
            <p:ph type="sldNum" sz="quarter" idx="12"/>
          </p:nvPr>
        </p:nvSpPr>
        <p:spPr/>
        <p:txBody>
          <a:bodyPr/>
          <a:lstStyle>
            <a:lvl1pPr>
              <a:defRPr/>
            </a:lvl1pPr>
          </a:lstStyle>
          <a:p>
            <a:pPr>
              <a:defRPr/>
            </a:pPr>
            <a:fld id="{1B4C2D7E-875C-49B7-99FB-8C638091746E}" type="slidenum">
              <a:rPr/>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pPr>
              <a:defRPr/>
            </a:pPr>
            <a:fld id="{35593D01-66EB-4588-8316-E279C453F8AA}" type="datetime1">
              <a:rPr lang="en-GB" smtClean="0"/>
              <a:t>27/03/2018</a:t>
            </a:fld>
            <a:endParaRPr lang="en-US" dirty="0"/>
          </a:p>
        </p:txBody>
      </p:sp>
      <p:sp>
        <p:nvSpPr>
          <p:cNvPr id="6" name="Fußzeilenplatzhalter 4"/>
          <p:cNvSpPr>
            <a:spLocks noGrp="1"/>
          </p:cNvSpPr>
          <p:nvPr>
            <p:ph type="ftr" sz="quarter" idx="11"/>
          </p:nvPr>
        </p:nvSpPr>
        <p:spPr/>
        <p:txBody>
          <a:bodyPr/>
          <a:lstStyle>
            <a:lvl1pPr>
              <a:defRPr/>
            </a:lvl1pPr>
          </a:lstStyle>
          <a:p>
            <a:pPr>
              <a:defRPr/>
            </a:pPr>
            <a:r>
              <a:rPr lang="en-US" smtClean="0"/>
              <a:t>CREATIONS Consortium Meeting – Athens May  10-12, 2016</a:t>
            </a:r>
            <a:endParaRPr lang="en-US" dirty="0"/>
          </a:p>
        </p:txBody>
      </p:sp>
      <p:sp>
        <p:nvSpPr>
          <p:cNvPr id="7" name="Foliennummernplatzhalter 5"/>
          <p:cNvSpPr>
            <a:spLocks noGrp="1"/>
          </p:cNvSpPr>
          <p:nvPr>
            <p:ph type="sldNum" sz="quarter" idx="12"/>
          </p:nvPr>
        </p:nvSpPr>
        <p:spPr/>
        <p:txBody>
          <a:bodyPr/>
          <a:lstStyle>
            <a:lvl1pPr>
              <a:defRPr/>
            </a:lvl1pPr>
          </a:lstStyle>
          <a:p>
            <a:pPr>
              <a:defRPr/>
            </a:pPr>
            <a:fld id="{5CAC6534-7290-423B-895E-D265C7A76A5E}" type="slidenum">
              <a:rPr/>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endParaRPr lang="en-US"/>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pPr>
              <a:defRPr/>
            </a:pPr>
            <a:fld id="{55C14344-5BE1-46AF-BFE7-CCD39AC63EFD}" type="datetime1">
              <a:rPr lang="en-GB" smtClean="0"/>
              <a:t>27/03/2018</a:t>
            </a:fld>
            <a:endParaRPr lang="en-US" dirty="0"/>
          </a:p>
        </p:txBody>
      </p:sp>
      <p:sp>
        <p:nvSpPr>
          <p:cNvPr id="6" name="Fußzeilenplatzhalter 4"/>
          <p:cNvSpPr>
            <a:spLocks noGrp="1"/>
          </p:cNvSpPr>
          <p:nvPr>
            <p:ph type="ftr" sz="quarter" idx="11"/>
          </p:nvPr>
        </p:nvSpPr>
        <p:spPr/>
        <p:txBody>
          <a:bodyPr/>
          <a:lstStyle>
            <a:lvl1pPr>
              <a:defRPr/>
            </a:lvl1pPr>
          </a:lstStyle>
          <a:p>
            <a:pPr>
              <a:defRPr/>
            </a:pPr>
            <a:r>
              <a:rPr lang="en-US" smtClean="0"/>
              <a:t>CREATIONS Consortium Meeting – Athens May  10-12, 2016</a:t>
            </a:r>
            <a:endParaRPr lang="en-US" dirty="0"/>
          </a:p>
        </p:txBody>
      </p:sp>
      <p:sp>
        <p:nvSpPr>
          <p:cNvPr id="7" name="Foliennummernplatzhalter 5"/>
          <p:cNvSpPr>
            <a:spLocks noGrp="1"/>
          </p:cNvSpPr>
          <p:nvPr>
            <p:ph type="sldNum" sz="quarter" idx="12"/>
          </p:nvPr>
        </p:nvSpPr>
        <p:spPr/>
        <p:txBody>
          <a:bodyPr/>
          <a:lstStyle>
            <a:lvl1pPr>
              <a:defRPr/>
            </a:lvl1pPr>
          </a:lstStyle>
          <a:p>
            <a:pPr>
              <a:defRPr/>
            </a:pPr>
            <a:fld id="{EACA2E2E-9FF0-4C77-9C2D-E4E0126F2502}" type="slidenum">
              <a:rPr/>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Mastertitelformat bearbeiten</a:t>
            </a:r>
            <a:endParaRPr lang="en-US" smtClean="0"/>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CF930715-0710-48C1-8CAD-906F84AD2E5E}" type="datetime1">
              <a:rPr lang="en-GB" smtClean="0"/>
              <a:t>27/03/2018</a:t>
            </a:fld>
            <a:endParaRPr lang="en-US" dirty="0"/>
          </a:p>
        </p:txBody>
      </p:sp>
      <p:sp>
        <p:nvSpPr>
          <p:cNvPr id="5" name="Fußzeilenplatzhalter 4"/>
          <p:cNvSpPr>
            <a:spLocks noGrp="1"/>
          </p:cNvSpPr>
          <p:nvPr>
            <p:ph type="ftr" sz="quarter" idx="3"/>
          </p:nvPr>
        </p:nvSpPr>
        <p:spPr>
          <a:xfrm>
            <a:off x="2411760" y="6356350"/>
            <a:ext cx="432048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smtClean="0"/>
              <a:t>CREATIONS Consortium Meeting – Athens May  10-12, 2016</a:t>
            </a:r>
            <a:endParaRPr lang="en-US" dirty="0" smtClean="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89D08E9-27AE-4C4D-B2FA-AF7889A81813}" type="slidenum">
              <a:rPr/>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3B8FE-F40A-4B96-BA29-5ED96B1FBD17}" type="datetime1">
              <a:rPr lang="en-GB" smtClean="0"/>
              <a:t>27/03/2018</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CREATIONS Consortium Meeting – Athens May  10-12, 2016</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BE8B8-8D3C-4E11-8465-947A1C9D6A26}" type="slidenum">
              <a:rPr lang="de-DE" smtClean="0"/>
              <a:t>‹#›</a:t>
            </a:fld>
            <a:endParaRPr lang="de-DE" dirty="0"/>
          </a:p>
        </p:txBody>
      </p:sp>
    </p:spTree>
    <p:extLst>
      <p:ext uri="{BB962C8B-B14F-4D97-AF65-F5344CB8AC3E}">
        <p14:creationId xmlns:p14="http://schemas.microsoft.com/office/powerpoint/2010/main" val="1081456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stecherouvis@ea.gr"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tools.inspiringscience.eu/delivery/view/index.html?id=f3f1703f106940fda922a075e382f668&amp;t=p"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tools.inspiringscience.eu/delivery/view/index.html?id=7f2bf9a66db44f8cb9552cb58df17243&amp;t=p" TargetMode="External"/><Relationship Id="rId4" Type="http://schemas.openxmlformats.org/officeDocument/2006/relationships/hyperlink" Target="http://tools.inspiringscience.eu/delivery/view/index.html?id=b2ce2d9d5793499eaf236ea61dacda5c&amp;t=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tools.inspiringscience.eu/delivery/view/index.html?id=917a2144094f4d7494de76359e17330b&amp;t=p" TargetMode="External"/><Relationship Id="rId5" Type="http://schemas.openxmlformats.org/officeDocument/2006/relationships/hyperlink" Target="http://graasp.eu/ils/562a02b00fffcc3250f7f471/?lang=el" TargetMode="External"/><Relationship Id="rId4" Type="http://schemas.openxmlformats.org/officeDocument/2006/relationships/hyperlink" Target="http://graasp.eu/ils/56dd39bc5829e7041c100b66/?lang=e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6553200" y="6356350"/>
            <a:ext cx="1763216" cy="365125"/>
          </a:xfrm>
        </p:spPr>
        <p:txBody>
          <a:bodyPr/>
          <a:lstStyle/>
          <a:p>
            <a:pPr>
              <a:defRPr/>
            </a:pPr>
            <a:fld id="{0E3B6F3C-FA81-4406-AADF-0A5AE2676D15}" type="slidenum">
              <a:rPr lang="de-DE" smtClean="0"/>
              <a:pPr>
                <a:defRPr/>
              </a:pPr>
              <a:t>1</a:t>
            </a:fld>
            <a:endParaRPr lang="de-DE"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395" y="188640"/>
            <a:ext cx="3394720" cy="130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pPr>
              <a:defRPr/>
            </a:pPr>
            <a:fld id="{C9E74672-1A97-4EBF-A702-81B27C725988}" type="datetime1">
              <a:rPr lang="en-GB" smtClean="0"/>
              <a:t>27/03/2018</a:t>
            </a:fld>
            <a:endParaRPr lang="en-US" dirty="0"/>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855"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3275855" cy="223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3"/>
          <p:cNvSpPr>
            <a:spLocks noGrp="1"/>
          </p:cNvSpPr>
          <p:nvPr>
            <p:ph type="subTitle" idx="1"/>
          </p:nvPr>
        </p:nvSpPr>
        <p:spPr>
          <a:xfrm>
            <a:off x="1371600" y="2564904"/>
            <a:ext cx="6944766" cy="3073896"/>
          </a:xfrm>
        </p:spPr>
        <p:txBody>
          <a:bodyPr/>
          <a:lstStyle/>
          <a:p>
            <a:r>
              <a:rPr lang="en-US" b="1" dirty="0" smtClean="0"/>
              <a:t>Playing with protons </a:t>
            </a:r>
          </a:p>
          <a:p>
            <a:r>
              <a:rPr lang="en-US" b="1" dirty="0" smtClean="0"/>
              <a:t>33</a:t>
            </a:r>
            <a:r>
              <a:rPr lang="el-GR" b="1" baseline="30000" dirty="0" smtClean="0"/>
              <a:t>ο</a:t>
            </a:r>
            <a:r>
              <a:rPr lang="el-GR" b="1" dirty="0" smtClean="0"/>
              <a:t> Δημοτικό Σχολείο</a:t>
            </a:r>
            <a:r>
              <a:rPr lang="el-GR" b="1" dirty="0" smtClean="0"/>
              <a:t>, 7</a:t>
            </a:r>
            <a:r>
              <a:rPr lang="el-GR" b="1" baseline="30000" dirty="0" smtClean="0"/>
              <a:t>η</a:t>
            </a:r>
            <a:r>
              <a:rPr lang="el-GR" b="1" dirty="0" smtClean="0"/>
              <a:t> ΠΕ, 27/3/</a:t>
            </a:r>
            <a:r>
              <a:rPr lang="el-GR" b="1" dirty="0" smtClean="0"/>
              <a:t>2018 </a:t>
            </a:r>
            <a:endParaRPr lang="en-US" b="1" dirty="0" smtClean="0"/>
          </a:p>
          <a:p>
            <a:endParaRPr lang="en-US" dirty="0" smtClean="0"/>
          </a:p>
          <a:p>
            <a:endParaRPr lang="en-US" dirty="0"/>
          </a:p>
          <a:p>
            <a:r>
              <a:rPr lang="en-US" dirty="0" err="1" smtClean="0"/>
              <a:t>Stephanos</a:t>
            </a:r>
            <a:r>
              <a:rPr lang="en-US" dirty="0" smtClean="0"/>
              <a:t> </a:t>
            </a:r>
            <a:r>
              <a:rPr lang="en-US" dirty="0" err="1" smtClean="0"/>
              <a:t>Cherouvis</a:t>
            </a:r>
            <a:r>
              <a:rPr lang="en-US" dirty="0" smtClean="0"/>
              <a:t> @</a:t>
            </a:r>
            <a:r>
              <a:rPr lang="en-US" dirty="0" err="1" smtClean="0"/>
              <a:t>Ellinogermaniki</a:t>
            </a:r>
            <a:r>
              <a:rPr lang="en-US" dirty="0" smtClean="0"/>
              <a:t> </a:t>
            </a:r>
            <a:r>
              <a:rPr lang="en-US" dirty="0" err="1" smtClean="0"/>
              <a:t>Agogi</a:t>
            </a:r>
            <a:endParaRPr lang="en-US" dirty="0" smtClean="0"/>
          </a:p>
          <a:p>
            <a:r>
              <a:rPr lang="en-US" sz="1800" dirty="0" smtClean="0">
                <a:hlinkClick r:id="rId5"/>
              </a:rPr>
              <a:t>stecherouvis@ea.gr</a:t>
            </a:r>
            <a:r>
              <a:rPr lang="en-US" sz="1800" dirty="0" smtClean="0"/>
              <a:t> </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2000" advTm="1196"/>
    </mc:Choice>
    <mc:Fallback xmlns="">
      <p:transition spd="slow" advTm="119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l"/>
            <a:r>
              <a:rPr lang="en-GB" dirty="0" err="1" smtClean="0"/>
              <a:t>Jhfgkjgkgkhk</a:t>
            </a:r>
            <a:r>
              <a:rPr lang="en-GB" dirty="0" smtClean="0"/>
              <a:t>  </a:t>
            </a:r>
            <a:endParaRPr lang="el-GR" dirty="0"/>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10</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78965" y="1620317"/>
            <a:ext cx="4669099" cy="5109091"/>
          </a:xfrm>
          <a:prstGeom prst="rect">
            <a:avLst/>
          </a:prstGeom>
          <a:noFill/>
        </p:spPr>
        <p:txBody>
          <a:bodyPr wrap="square" rtlCol="0">
            <a:spAutoFit/>
          </a:bodyPr>
          <a:lstStyle/>
          <a:p>
            <a:endParaRPr lang="el-GR" sz="1200" dirty="0"/>
          </a:p>
          <a:p>
            <a:pPr marL="285750" indent="-285750">
              <a:buFont typeface="Arial" panose="020B0604020202020204" pitchFamily="34" charset="0"/>
              <a:buChar char="•"/>
            </a:pPr>
            <a:r>
              <a:rPr lang="el-GR" sz="2000" dirty="0" smtClean="0">
                <a:latin typeface="+mn-lt"/>
              </a:rPr>
              <a:t>Το εκκρεμές του Φουκώ</a:t>
            </a:r>
          </a:p>
          <a:p>
            <a:r>
              <a:rPr lang="en-US" sz="2000" dirty="0">
                <a:latin typeface="+mn-lt"/>
                <a:hlinkClick r:id="rId4"/>
              </a:rPr>
              <a:t>http://</a:t>
            </a:r>
            <a:r>
              <a:rPr lang="en-US" sz="2000" dirty="0" smtClean="0">
                <a:latin typeface="+mn-lt"/>
                <a:hlinkClick r:id="rId4"/>
              </a:rPr>
              <a:t>tools.inspiringscience.eu/delivery/view/index.html?id=b2ce2d9d5793499eaf236ea61dacda5c&amp;t=p</a:t>
            </a:r>
            <a:endParaRPr lang="el-GR" sz="2000" dirty="0" smtClean="0">
              <a:latin typeface="+mn-lt"/>
            </a:endParaRPr>
          </a:p>
          <a:p>
            <a:endParaRPr lang="el-GR" sz="2000" dirty="0" smtClean="0">
              <a:latin typeface="+mn-lt"/>
            </a:endParaRPr>
          </a:p>
          <a:p>
            <a:pPr marL="285750" indent="-285750">
              <a:buFont typeface="Arial" panose="020B0604020202020204" pitchFamily="34" charset="0"/>
              <a:buChar char="•"/>
            </a:pPr>
            <a:r>
              <a:rPr lang="en-US" sz="2000" dirty="0" smtClean="0">
                <a:latin typeface="+mn-lt"/>
              </a:rPr>
              <a:t>Babies and the Moon (EN)</a:t>
            </a:r>
            <a:endParaRPr lang="el-GR" sz="2000" dirty="0" smtClean="0">
              <a:latin typeface="+mn-lt"/>
            </a:endParaRPr>
          </a:p>
          <a:p>
            <a:r>
              <a:rPr lang="en-US" sz="2000" dirty="0">
                <a:latin typeface="+mn-lt"/>
                <a:hlinkClick r:id="rId5"/>
              </a:rPr>
              <a:t>http://</a:t>
            </a:r>
            <a:r>
              <a:rPr lang="en-US" sz="2000" dirty="0" smtClean="0">
                <a:latin typeface="+mn-lt"/>
                <a:hlinkClick r:id="rId5"/>
              </a:rPr>
              <a:t>tools.inspiringscience.eu/delivery/view/index.html?id=7f2bf9a66db44f8cb9552cb58df17243&amp;t=p</a:t>
            </a:r>
            <a:endParaRPr lang="el-GR" sz="2000" dirty="0" smtClean="0">
              <a:latin typeface="+mn-lt"/>
            </a:endParaRPr>
          </a:p>
          <a:p>
            <a:endParaRPr lang="el-GR" sz="2000" dirty="0">
              <a:latin typeface="+mn-lt"/>
            </a:endParaRPr>
          </a:p>
          <a:p>
            <a:endParaRPr lang="el-GR" sz="2400" dirty="0">
              <a:latin typeface="+mn-lt"/>
            </a:endParaRPr>
          </a:p>
          <a:p>
            <a:endParaRPr lang="el-GR" sz="1200" dirty="0"/>
          </a:p>
          <a:p>
            <a:endParaRPr lang="el-GR" sz="1200" dirty="0"/>
          </a:p>
          <a:p>
            <a:endParaRPr lang="el-GR" dirty="0" smtClean="0"/>
          </a:p>
          <a:p>
            <a:endParaRPr lang="el-GR" sz="1200" dirty="0"/>
          </a:p>
          <a:p>
            <a:endParaRPr lang="el-GR" dirty="0" smtClean="0"/>
          </a:p>
          <a:p>
            <a:endParaRPr lang="en-US" dirty="0"/>
          </a:p>
        </p:txBody>
      </p:sp>
      <p:pic>
        <p:nvPicPr>
          <p:cNvPr id="12" name="Picture 2" descr="C:\Users\Στέφανος\Dropbox\2016-2017 school year activities\shutterstock_44528153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0546" y="1846942"/>
            <a:ext cx="3491880" cy="2327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8964" y="4797152"/>
            <a:ext cx="8341507" cy="1200329"/>
          </a:xfrm>
          <a:prstGeom prst="rect">
            <a:avLst/>
          </a:prstGeom>
          <a:noFill/>
        </p:spPr>
        <p:txBody>
          <a:bodyPr wrap="square" rtlCol="0">
            <a:spAutoFit/>
          </a:bodyPr>
          <a:lstStyle/>
          <a:p>
            <a:pPr marL="285750" indent="-285750">
              <a:buFont typeface="Arial" panose="020B0604020202020204" pitchFamily="34" charset="0"/>
              <a:buChar char="•"/>
            </a:pPr>
            <a:r>
              <a:rPr lang="el-GR" dirty="0"/>
              <a:t>Έκλειψη Ηλίου </a:t>
            </a:r>
          </a:p>
          <a:p>
            <a:r>
              <a:rPr lang="en-US" dirty="0">
                <a:hlinkClick r:id="rId7"/>
              </a:rPr>
              <a:t>http://tools.inspiringscience.eu/delivery/view/index.html?id=f3f1703f106940fda922a075e382f668&amp;t=p</a:t>
            </a:r>
            <a:endParaRPr lang="el-GR" dirty="0"/>
          </a:p>
          <a:p>
            <a:endParaRPr lang="en-US" dirty="0"/>
          </a:p>
        </p:txBody>
      </p:sp>
      <p:sp>
        <p:nvSpPr>
          <p:cNvPr id="13" name="TextBox 12"/>
          <p:cNvSpPr txBox="1"/>
          <p:nvPr/>
        </p:nvSpPr>
        <p:spPr>
          <a:xfrm>
            <a:off x="3779912" y="548680"/>
            <a:ext cx="4464496" cy="400110"/>
          </a:xfrm>
          <a:prstGeom prst="rect">
            <a:avLst/>
          </a:prstGeom>
          <a:noFill/>
        </p:spPr>
        <p:txBody>
          <a:bodyPr wrap="square" rtlCol="0">
            <a:spAutoFit/>
          </a:bodyPr>
          <a:lstStyle/>
          <a:p>
            <a:r>
              <a:rPr lang="el-GR" sz="2000" b="1" dirty="0" smtClean="0">
                <a:latin typeface="+mn-lt"/>
              </a:rPr>
              <a:t>Και μερικές δραστηριότητες ακόμα</a:t>
            </a:r>
            <a:endParaRPr lang="en-US" sz="2000" b="1" dirty="0">
              <a:latin typeface="+mn-lt"/>
            </a:endParaRPr>
          </a:p>
        </p:txBody>
      </p:sp>
    </p:spTree>
    <p:extLst>
      <p:ext uri="{BB962C8B-B14F-4D97-AF65-F5344CB8AC3E}">
        <p14:creationId xmlns:p14="http://schemas.microsoft.com/office/powerpoint/2010/main" val="1540697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l"/>
            <a:r>
              <a:rPr lang="en-GB" dirty="0" err="1" smtClean="0"/>
              <a:t>Jhfgkjgkgkhk</a:t>
            </a:r>
            <a:r>
              <a:rPr lang="en-GB" dirty="0" smtClean="0"/>
              <a:t>  </a:t>
            </a:r>
            <a:endParaRPr lang="el-GR" dirty="0"/>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11</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78965" y="1484784"/>
            <a:ext cx="5256584" cy="4801314"/>
          </a:xfrm>
          <a:prstGeom prst="rect">
            <a:avLst/>
          </a:prstGeom>
          <a:noFill/>
        </p:spPr>
        <p:txBody>
          <a:bodyPr wrap="square" rtlCol="0">
            <a:spAutoFit/>
          </a:bodyPr>
          <a:lstStyle/>
          <a:p>
            <a:endParaRPr lang="el-GR" sz="1200" dirty="0"/>
          </a:p>
          <a:p>
            <a:endParaRPr lang="el-GR" sz="2000" dirty="0">
              <a:latin typeface="+mn-lt"/>
            </a:endParaRPr>
          </a:p>
          <a:p>
            <a:pPr marL="285750" indent="-285750">
              <a:buFont typeface="Arial" panose="020B0604020202020204" pitchFamily="34" charset="0"/>
              <a:buChar char="•"/>
            </a:pPr>
            <a:r>
              <a:rPr lang="el-GR" sz="2000" dirty="0">
                <a:latin typeface="+mn-lt"/>
              </a:rPr>
              <a:t>Πόσο μεγάλος είναι ο Ήλιος; Πόσο μακριά του βρίσκεται η Γη;</a:t>
            </a:r>
          </a:p>
          <a:p>
            <a:r>
              <a:rPr lang="en-US" sz="2000" dirty="0">
                <a:latin typeface="+mn-lt"/>
                <a:hlinkClick r:id="rId4"/>
              </a:rPr>
              <a:t>http://graasp.eu/ils/56dd39bc5829e7041c100b66/?lang=el</a:t>
            </a:r>
            <a:endParaRPr lang="el-GR" sz="2000" dirty="0">
              <a:latin typeface="+mn-lt"/>
            </a:endParaRPr>
          </a:p>
          <a:p>
            <a:endParaRPr lang="en-US" sz="2000" dirty="0">
              <a:latin typeface="+mn-lt"/>
            </a:endParaRPr>
          </a:p>
          <a:p>
            <a:pPr marL="285750" indent="-285750">
              <a:buFont typeface="Arial" panose="020B0604020202020204" pitchFamily="34" charset="0"/>
              <a:buChar char="•"/>
            </a:pPr>
            <a:r>
              <a:rPr lang="el-GR" sz="2000" dirty="0">
                <a:latin typeface="+mn-lt"/>
              </a:rPr>
              <a:t>Φάσεις της </a:t>
            </a:r>
            <a:r>
              <a:rPr lang="el-GR" sz="2000" dirty="0" smtClean="0">
                <a:latin typeface="+mn-lt"/>
              </a:rPr>
              <a:t>σελήνης</a:t>
            </a:r>
            <a:endParaRPr lang="en-US" sz="2000" dirty="0">
              <a:latin typeface="+mn-lt"/>
            </a:endParaRPr>
          </a:p>
          <a:p>
            <a:r>
              <a:rPr lang="en-US" sz="2000" dirty="0" smtClean="0">
                <a:latin typeface="+mn-lt"/>
                <a:hlinkClick r:id="rId5"/>
              </a:rPr>
              <a:t>http</a:t>
            </a:r>
            <a:r>
              <a:rPr lang="en-US" sz="2000" dirty="0">
                <a:latin typeface="+mn-lt"/>
                <a:hlinkClick r:id="rId5"/>
              </a:rPr>
              <a:t>://graasp.eu/ils/562a02b00fffcc3250f7f471/?lang=el</a:t>
            </a:r>
            <a:endParaRPr lang="el-GR" sz="2000" dirty="0">
              <a:latin typeface="+mn-lt"/>
            </a:endParaRPr>
          </a:p>
          <a:p>
            <a:endParaRPr lang="el-GR" sz="2400" dirty="0">
              <a:latin typeface="+mn-lt"/>
            </a:endParaRPr>
          </a:p>
          <a:p>
            <a:endParaRPr lang="el-GR" sz="1200" dirty="0"/>
          </a:p>
          <a:p>
            <a:endParaRPr lang="el-GR" sz="1200" dirty="0"/>
          </a:p>
          <a:p>
            <a:endParaRPr lang="el-GR" dirty="0" smtClean="0"/>
          </a:p>
          <a:p>
            <a:endParaRPr lang="el-GR" sz="1200" dirty="0"/>
          </a:p>
          <a:p>
            <a:endParaRPr lang="el-GR" dirty="0" smtClean="0"/>
          </a:p>
          <a:p>
            <a:endParaRPr lang="en-US" dirty="0"/>
          </a:p>
        </p:txBody>
      </p:sp>
      <p:sp>
        <p:nvSpPr>
          <p:cNvPr id="3" name="TextBox 2"/>
          <p:cNvSpPr txBox="1"/>
          <p:nvPr/>
        </p:nvSpPr>
        <p:spPr>
          <a:xfrm>
            <a:off x="478966" y="4906747"/>
            <a:ext cx="8341506" cy="1846659"/>
          </a:xfrm>
          <a:prstGeom prst="rect">
            <a:avLst/>
          </a:prstGeom>
          <a:noFill/>
        </p:spPr>
        <p:txBody>
          <a:bodyPr wrap="square" rtlCol="0">
            <a:spAutoFit/>
          </a:bodyPr>
          <a:lstStyle/>
          <a:p>
            <a:pPr marL="285750" indent="-285750">
              <a:buFont typeface="Arial" panose="020B0604020202020204" pitchFamily="34" charset="0"/>
              <a:buChar char="•"/>
            </a:pPr>
            <a:r>
              <a:rPr lang="el-GR" sz="2000" dirty="0">
                <a:latin typeface="+mn-lt"/>
              </a:rPr>
              <a:t>Η ενέργεια και </a:t>
            </a:r>
            <a:r>
              <a:rPr lang="el-GR" sz="2000" dirty="0" smtClean="0">
                <a:latin typeface="+mn-lt"/>
              </a:rPr>
              <a:t>εμείς</a:t>
            </a:r>
            <a:endParaRPr lang="el-GR" sz="2000" dirty="0">
              <a:latin typeface="+mn-lt"/>
            </a:endParaRPr>
          </a:p>
          <a:p>
            <a:r>
              <a:rPr lang="en-US" sz="2000" dirty="0">
                <a:latin typeface="+mn-lt"/>
                <a:hlinkClick r:id="rId6"/>
              </a:rPr>
              <a:t>http://tools.inspiringscience.eu/delivery/view/index.html?id=917a2144094f4d7494de76359e17330b&amp;t=p</a:t>
            </a:r>
            <a:endParaRPr lang="el-GR" sz="2000" dirty="0">
              <a:latin typeface="+mn-lt"/>
            </a:endParaRP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endParaRPr lang="en-US" dirty="0"/>
          </a:p>
        </p:txBody>
      </p:sp>
      <p:pic>
        <p:nvPicPr>
          <p:cNvPr id="10" name="Picture 2" descr="C:\Users\Στέφανος\Dropbox\2016-2017 school year activities\shutterstock_266646017_gilr_carton_halmet_earth_sma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6480" y="2132856"/>
            <a:ext cx="2890320" cy="19273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35895" y="615496"/>
            <a:ext cx="4741911" cy="400110"/>
          </a:xfrm>
          <a:prstGeom prst="rect">
            <a:avLst/>
          </a:prstGeom>
          <a:noFill/>
        </p:spPr>
        <p:txBody>
          <a:bodyPr wrap="square" rtlCol="0">
            <a:spAutoFit/>
          </a:bodyPr>
          <a:lstStyle/>
          <a:p>
            <a:r>
              <a:rPr lang="el-GR" sz="2000" b="1" dirty="0">
                <a:latin typeface="+mn-lt"/>
              </a:rPr>
              <a:t>Και μερικές δραστηριότητες ακόμα</a:t>
            </a:r>
            <a:endParaRPr lang="en-US" sz="2000" b="1" dirty="0">
              <a:latin typeface="+mn-lt"/>
            </a:endParaRPr>
          </a:p>
        </p:txBody>
      </p:sp>
    </p:spTree>
    <p:extLst>
      <p:ext uri="{BB962C8B-B14F-4D97-AF65-F5344CB8AC3E}">
        <p14:creationId xmlns:p14="http://schemas.microsoft.com/office/powerpoint/2010/main" val="3509018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l"/>
            <a:r>
              <a:rPr lang="en-GB" dirty="0" err="1" smtClean="0"/>
              <a:t>Jhfgkjgkgkhk</a:t>
            </a:r>
            <a:r>
              <a:rPr lang="en-GB" dirty="0" smtClean="0"/>
              <a:t>  </a:t>
            </a:r>
            <a:endParaRPr lang="el-GR" dirty="0"/>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12</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78964" y="1484784"/>
            <a:ext cx="6469300" cy="2554545"/>
          </a:xfrm>
          <a:prstGeom prst="rect">
            <a:avLst/>
          </a:prstGeom>
          <a:noFill/>
        </p:spPr>
        <p:txBody>
          <a:bodyPr wrap="square" rtlCol="0">
            <a:spAutoFit/>
          </a:bodyPr>
          <a:lstStyle/>
          <a:p>
            <a:r>
              <a:rPr lang="el-GR" sz="2000" b="1" dirty="0">
                <a:latin typeface="+mn-lt"/>
              </a:rPr>
              <a:t>Τί είναι η Παγκόσμια Όπερα Επιστήμης;</a:t>
            </a:r>
            <a:endParaRPr lang="el-GR" sz="2000" dirty="0">
              <a:latin typeface="+mn-lt"/>
            </a:endParaRPr>
          </a:p>
          <a:p>
            <a:r>
              <a:rPr lang="el-GR" sz="2000" dirty="0">
                <a:latin typeface="+mn-lt"/>
              </a:rPr>
              <a:t>Παγκόσμια Όπερα Επιστήμης είναι μια διεθνής πρωτοβουλία εκπαιδευτικών από ολόκληρο τον κόσμο με αντικείμενο την </a:t>
            </a:r>
            <a:r>
              <a:rPr lang="el-GR" sz="2000" dirty="0" smtClean="0">
                <a:latin typeface="+mn-lt"/>
              </a:rPr>
              <a:t>συν-δημιουργία </a:t>
            </a:r>
            <a:r>
              <a:rPr lang="el-GR" sz="2000" dirty="0">
                <a:latin typeface="+mn-lt"/>
              </a:rPr>
              <a:t>ενός σπονδυλωτού παραστατικού δρωμένου με θέμα την Επιστήμη. Το παραστατικό αυτό δρώμενο μπορεί να περιλαμβάνει ειδικευμένη μουσική συμμετοχή χωρίς ωστόσο να αποκλείει την απλή ηχητική δράση.  </a:t>
            </a:r>
          </a:p>
        </p:txBody>
      </p:sp>
      <p:sp>
        <p:nvSpPr>
          <p:cNvPr id="3" name="TextBox 2"/>
          <p:cNvSpPr txBox="1"/>
          <p:nvPr/>
        </p:nvSpPr>
        <p:spPr>
          <a:xfrm>
            <a:off x="457200" y="5013176"/>
            <a:ext cx="8341506" cy="646331"/>
          </a:xfrm>
          <a:prstGeom prst="rect">
            <a:avLst/>
          </a:prstGeom>
          <a:noFill/>
        </p:spPr>
        <p:txBody>
          <a:bodyPr wrap="square" rtlCol="0">
            <a:spAutoFit/>
          </a:bodyPr>
          <a:lstStyle/>
          <a:p>
            <a:r>
              <a:rPr lang="en-US" b="1" dirty="0">
                <a:solidFill>
                  <a:srgbClr val="FF0000"/>
                </a:solidFill>
                <a:latin typeface="+mn-lt"/>
              </a:rPr>
              <a:t>http://portal.opendiscoveryspace.eu/el/community/global-science-opera-gr-elliniki-koinotita-ekpaideytikon-tis-pagkosmias-operas-epistimis</a:t>
            </a:r>
            <a:endParaRPr lang="en-US" b="1" dirty="0">
              <a:solidFill>
                <a:srgbClr val="FF0000"/>
              </a:solidFill>
              <a:latin typeface="+mn-lt"/>
            </a:endParaRPr>
          </a:p>
        </p:txBody>
      </p:sp>
      <p:sp>
        <p:nvSpPr>
          <p:cNvPr id="6" name="TextBox 5"/>
          <p:cNvSpPr txBox="1"/>
          <p:nvPr/>
        </p:nvSpPr>
        <p:spPr>
          <a:xfrm>
            <a:off x="3635895" y="615496"/>
            <a:ext cx="4741911" cy="400110"/>
          </a:xfrm>
          <a:prstGeom prst="rect">
            <a:avLst/>
          </a:prstGeom>
          <a:noFill/>
        </p:spPr>
        <p:txBody>
          <a:bodyPr wrap="square" rtlCol="0">
            <a:spAutoFit/>
          </a:bodyPr>
          <a:lstStyle/>
          <a:p>
            <a:r>
              <a:rPr lang="el-GR" sz="2000" b="1" dirty="0" smtClean="0">
                <a:latin typeface="+mn-lt"/>
              </a:rPr>
              <a:t>Η Παγκόσμια Όπερα της Επιστήμης </a:t>
            </a:r>
            <a:endParaRPr lang="en-US" sz="2000" b="1" dirty="0">
              <a:latin typeface="+mn-lt"/>
            </a:endParaRPr>
          </a:p>
        </p:txBody>
      </p:sp>
    </p:spTree>
    <p:extLst>
      <p:ext uri="{BB962C8B-B14F-4D97-AF65-F5344CB8AC3E}">
        <p14:creationId xmlns:p14="http://schemas.microsoft.com/office/powerpoint/2010/main" val="1067712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l"/>
            <a:r>
              <a:rPr lang="en-GB" dirty="0" err="1" smtClean="0"/>
              <a:t>Jhfgkjgkgkhk</a:t>
            </a:r>
            <a:r>
              <a:rPr lang="en-GB" dirty="0" smtClean="0"/>
              <a:t>  </a:t>
            </a:r>
            <a:endParaRPr lang="el-GR" dirty="0"/>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13</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78964" y="1484784"/>
            <a:ext cx="8125484" cy="4770537"/>
          </a:xfrm>
          <a:prstGeom prst="rect">
            <a:avLst/>
          </a:prstGeom>
          <a:noFill/>
        </p:spPr>
        <p:txBody>
          <a:bodyPr wrap="square" rtlCol="0">
            <a:spAutoFit/>
          </a:bodyPr>
          <a:lstStyle/>
          <a:p>
            <a:r>
              <a:rPr lang="el-GR" sz="2000" b="1" dirty="0">
                <a:latin typeface="+mn-lt"/>
              </a:rPr>
              <a:t>Ποιά είναι τα μυθοπλαστικά χαρακτηριστικά;  </a:t>
            </a:r>
            <a:endParaRPr lang="el-GR" sz="2000" b="1" dirty="0" smtClean="0">
              <a:latin typeface="+mn-lt"/>
            </a:endParaRPr>
          </a:p>
          <a:p>
            <a:endParaRPr lang="el-GR" sz="2000" dirty="0">
              <a:latin typeface="+mn-lt"/>
            </a:endParaRPr>
          </a:p>
          <a:p>
            <a:r>
              <a:rPr lang="el-GR" sz="2200" dirty="0">
                <a:latin typeface="+mn-lt"/>
              </a:rPr>
              <a:t>Όπως κάθε χρόνο έτσι και φέτος το θέμα της GSO βασίζεται στην Επιστημονική Φαντασία. Τα μυθοπλαστικά στοιχεία της Όπερας μπορούν να είναι </a:t>
            </a:r>
            <a:r>
              <a:rPr lang="el-GR" sz="2200" dirty="0" smtClean="0">
                <a:latin typeface="+mn-lt"/>
              </a:rPr>
              <a:t>προσωποποιημένες </a:t>
            </a:r>
            <a:r>
              <a:rPr lang="el-GR" sz="2200" dirty="0">
                <a:latin typeface="+mn-lt"/>
              </a:rPr>
              <a:t>επιστημονικές έννοιες, όπως για παράδειγμα </a:t>
            </a:r>
            <a:r>
              <a:rPr lang="el-GR" sz="2200" b="1" dirty="0">
                <a:latin typeface="+mn-lt"/>
              </a:rPr>
              <a:t>ένα φαινόμενο, πρόσωπα επιστημόνων, ιστορικά ή </a:t>
            </a:r>
            <a:r>
              <a:rPr lang="el-GR" sz="2200" b="1" dirty="0" smtClean="0">
                <a:latin typeface="+mn-lt"/>
              </a:rPr>
              <a:t>μη, </a:t>
            </a:r>
            <a:r>
              <a:rPr lang="el-GR" sz="2200" b="1" dirty="0">
                <a:latin typeface="+mn-lt"/>
              </a:rPr>
              <a:t>ή οτιδήποτε εξάρει την φαντασία των μαθητών ώστε να δημιουργήσουν τον δικό τους κόσμο </a:t>
            </a:r>
            <a:r>
              <a:rPr lang="el-GR" sz="2200" dirty="0">
                <a:latin typeface="+mn-lt"/>
              </a:rPr>
              <a:t>όπου όλοι οι χαρακτήρες αλληλεπιδρούν με τρόπο που διέπεται από τεκμηριωμένες επιστημονικές θεωρίες και δεδομένα. Οι δυνατότητες μυθοπλασίας επιτρέπουν τη δημιουργικότητα σε όλα τα επίπεδα συμμετοχής (παραστατικό δρώμενο, κίνηση, χορός, μουσική, σκηνικά, κοστούμια, ζωγραφική, χειροτεχνία, σκηνοθεσία, φωτισμός, βίντεο, προβολή και δημόσιες σχέσεις, κλπ). </a:t>
            </a:r>
          </a:p>
        </p:txBody>
      </p:sp>
      <p:sp>
        <p:nvSpPr>
          <p:cNvPr id="6" name="TextBox 5"/>
          <p:cNvSpPr txBox="1"/>
          <p:nvPr/>
        </p:nvSpPr>
        <p:spPr>
          <a:xfrm>
            <a:off x="3635895" y="615496"/>
            <a:ext cx="4741911" cy="400110"/>
          </a:xfrm>
          <a:prstGeom prst="rect">
            <a:avLst/>
          </a:prstGeom>
          <a:noFill/>
        </p:spPr>
        <p:txBody>
          <a:bodyPr wrap="square" rtlCol="0">
            <a:spAutoFit/>
          </a:bodyPr>
          <a:lstStyle/>
          <a:p>
            <a:r>
              <a:rPr lang="el-GR" sz="2000" b="1" dirty="0" smtClean="0">
                <a:latin typeface="+mn-lt"/>
              </a:rPr>
              <a:t>Η Παγκόσμια Όπερα της Επιστήμης </a:t>
            </a:r>
            <a:endParaRPr lang="en-US" sz="2000" b="1" dirty="0">
              <a:latin typeface="+mn-lt"/>
            </a:endParaRPr>
          </a:p>
        </p:txBody>
      </p:sp>
    </p:spTree>
    <p:extLst>
      <p:ext uri="{BB962C8B-B14F-4D97-AF65-F5344CB8AC3E}">
        <p14:creationId xmlns:p14="http://schemas.microsoft.com/office/powerpoint/2010/main" val="2200388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l"/>
            <a:r>
              <a:rPr lang="en-GB" dirty="0" err="1" smtClean="0"/>
              <a:t>Jhfgkjgkgkhk</a:t>
            </a:r>
            <a:r>
              <a:rPr lang="en-GB" dirty="0" smtClean="0"/>
              <a:t>  </a:t>
            </a:r>
            <a:endParaRPr lang="el-GR"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891008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14</a:t>
            </a:fld>
            <a:endParaRPr lang="el-GR" dirty="0"/>
          </a:p>
        </p:txBody>
      </p:sp>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707904" y="384472"/>
            <a:ext cx="4572000" cy="923330"/>
          </a:xfrm>
          <a:prstGeom prst="rect">
            <a:avLst/>
          </a:prstGeom>
        </p:spPr>
        <p:txBody>
          <a:bodyPr>
            <a:spAutoFit/>
          </a:bodyPr>
          <a:lstStyle/>
          <a:p>
            <a:r>
              <a:rPr lang="el-GR" dirty="0"/>
              <a:t>Ο ρόλος των (ψηφιακών) κοινοτήτων πρακτικής &amp; μάθησης στο σύγχρονο σχολείο</a:t>
            </a:r>
            <a:endParaRPr lang="en-US" dirty="0"/>
          </a:p>
        </p:txBody>
      </p:sp>
    </p:spTree>
    <p:extLst>
      <p:ext uri="{BB962C8B-B14F-4D97-AF65-F5344CB8AC3E}">
        <p14:creationId xmlns:p14="http://schemas.microsoft.com/office/powerpoint/2010/main" val="4076820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l"/>
            <a:r>
              <a:rPr lang="en-GB" dirty="0" err="1" smtClean="0"/>
              <a:t>Jhfgkjgkgkhk</a:t>
            </a:r>
            <a:r>
              <a:rPr lang="en-GB" dirty="0" smtClean="0"/>
              <a:t>  </a:t>
            </a:r>
            <a:endParaRPr lang="el-GR" dirty="0"/>
          </a:p>
        </p:txBody>
      </p:sp>
      <p:sp>
        <p:nvSpPr>
          <p:cNvPr id="6" name="Content Placeholder 5"/>
          <p:cNvSpPr>
            <a:spLocks noGrp="1"/>
          </p:cNvSpPr>
          <p:nvPr>
            <p:ph idx="1"/>
          </p:nvPr>
        </p:nvSpPr>
        <p:spPr/>
        <p:txBody>
          <a:bodyPr/>
          <a:lstStyle/>
          <a:p>
            <a:pPr marL="0" indent="0">
              <a:buNone/>
            </a:pPr>
            <a:r>
              <a:rPr lang="el-GR" sz="2800" b="1" dirty="0">
                <a:solidFill>
                  <a:schemeClr val="tx2">
                    <a:lumMod val="50000"/>
                  </a:schemeClr>
                </a:solidFill>
              </a:rPr>
              <a:t>Η εισαγωγή των νέων Τεχνολογιών Πληροφορίας &amp; Επικοινωνίας (ΤΠΕ) στην εκπαίδευση δεν </a:t>
            </a:r>
            <a:r>
              <a:rPr lang="el-GR" sz="2800" b="1" dirty="0" smtClean="0">
                <a:solidFill>
                  <a:schemeClr val="tx2">
                    <a:lumMod val="50000"/>
                  </a:schemeClr>
                </a:solidFill>
              </a:rPr>
              <a:t>εξαντλείται</a:t>
            </a:r>
            <a:r>
              <a:rPr lang="en-US" sz="2800" b="1" dirty="0" smtClean="0">
                <a:solidFill>
                  <a:schemeClr val="tx2">
                    <a:lumMod val="50000"/>
                  </a:schemeClr>
                </a:solidFill>
              </a:rPr>
              <a:t>:</a:t>
            </a:r>
          </a:p>
          <a:p>
            <a:pPr marL="0" indent="0">
              <a:buNone/>
            </a:pPr>
            <a:r>
              <a:rPr lang="el-GR" sz="2800" dirty="0" smtClean="0">
                <a:solidFill>
                  <a:schemeClr val="tx2">
                    <a:lumMod val="50000"/>
                  </a:schemeClr>
                </a:solidFill>
              </a:rPr>
              <a:t> </a:t>
            </a:r>
            <a:endParaRPr lang="en-US" sz="2800" dirty="0" smtClean="0">
              <a:solidFill>
                <a:schemeClr val="tx2">
                  <a:lumMod val="50000"/>
                </a:schemeClr>
              </a:solidFill>
            </a:endParaRPr>
          </a:p>
          <a:p>
            <a:r>
              <a:rPr lang="el-GR" sz="2800" dirty="0" smtClean="0">
                <a:solidFill>
                  <a:schemeClr val="tx2">
                    <a:lumMod val="50000"/>
                  </a:schemeClr>
                </a:solidFill>
              </a:rPr>
              <a:t>Στην </a:t>
            </a:r>
            <a:r>
              <a:rPr lang="el-GR" sz="2800" dirty="0">
                <a:solidFill>
                  <a:schemeClr val="tx2">
                    <a:lumMod val="50000"/>
                  </a:schemeClr>
                </a:solidFill>
              </a:rPr>
              <a:t>αδιάλειπτη χρήση ψηφιακών εργαλείων και υλικού στην </a:t>
            </a:r>
            <a:r>
              <a:rPr lang="el-GR" sz="2800" dirty="0" smtClean="0">
                <a:solidFill>
                  <a:schemeClr val="tx2">
                    <a:lumMod val="50000"/>
                  </a:schemeClr>
                </a:solidFill>
              </a:rPr>
              <a:t>τάξη </a:t>
            </a:r>
            <a:endParaRPr lang="en-US" sz="2800" dirty="0" smtClean="0">
              <a:solidFill>
                <a:schemeClr val="tx2">
                  <a:lumMod val="50000"/>
                </a:schemeClr>
              </a:solidFill>
            </a:endParaRPr>
          </a:p>
          <a:p>
            <a:pPr marL="0" indent="0">
              <a:buNone/>
            </a:pPr>
            <a:endParaRPr lang="en-US" sz="2800" dirty="0">
              <a:solidFill>
                <a:schemeClr val="tx2">
                  <a:lumMod val="50000"/>
                </a:schemeClr>
              </a:solidFill>
            </a:endParaRPr>
          </a:p>
          <a:p>
            <a:r>
              <a:rPr lang="el-GR" sz="2800" dirty="0">
                <a:solidFill>
                  <a:schemeClr val="tx2">
                    <a:lumMod val="50000"/>
                  </a:schemeClr>
                </a:solidFill>
              </a:rPr>
              <a:t>Σ</a:t>
            </a:r>
            <a:r>
              <a:rPr lang="el-GR" sz="2800" dirty="0" smtClean="0">
                <a:solidFill>
                  <a:schemeClr val="tx2">
                    <a:lumMod val="50000"/>
                  </a:schemeClr>
                </a:solidFill>
              </a:rPr>
              <a:t>ε </a:t>
            </a:r>
            <a:r>
              <a:rPr lang="el-GR" sz="2800" dirty="0">
                <a:solidFill>
                  <a:schemeClr val="tx2">
                    <a:lumMod val="50000"/>
                  </a:schemeClr>
                </a:solidFill>
              </a:rPr>
              <a:t>έναν φετιχισμό των εφαρμογών (</a:t>
            </a:r>
            <a:r>
              <a:rPr lang="en-US" sz="2800" dirty="0">
                <a:solidFill>
                  <a:schemeClr val="tx2">
                    <a:lumMod val="50000"/>
                  </a:schemeClr>
                </a:solidFill>
              </a:rPr>
              <a:t>educational apps</a:t>
            </a:r>
            <a:r>
              <a:rPr lang="el-GR" sz="2800" dirty="0">
                <a:solidFill>
                  <a:schemeClr val="tx2">
                    <a:lumMod val="50000"/>
                  </a:schemeClr>
                </a:solidFill>
              </a:rPr>
              <a:t>). </a:t>
            </a:r>
            <a:endParaRPr lang="en-US" sz="2800"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15</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63888" y="476672"/>
            <a:ext cx="4896544" cy="923330"/>
          </a:xfrm>
          <a:prstGeom prst="rect">
            <a:avLst/>
          </a:prstGeom>
          <a:noFill/>
        </p:spPr>
        <p:txBody>
          <a:bodyPr wrap="square" rtlCol="0">
            <a:spAutoFit/>
          </a:bodyPr>
          <a:lstStyle/>
          <a:p>
            <a:r>
              <a:rPr lang="el-GR" dirty="0"/>
              <a:t>Ο ρόλος των </a:t>
            </a:r>
            <a:r>
              <a:rPr lang="el-GR" dirty="0" smtClean="0"/>
              <a:t>(ψηφιακών) </a:t>
            </a:r>
            <a:r>
              <a:rPr lang="el-GR" dirty="0"/>
              <a:t>κοινοτήτων πρακτικής &amp; μάθησης στο σύγχρονο σχολείο</a:t>
            </a:r>
            <a:endParaRPr lang="en-US" dirty="0"/>
          </a:p>
          <a:p>
            <a:endParaRPr lang="en-US" dirty="0"/>
          </a:p>
        </p:txBody>
      </p:sp>
    </p:spTree>
    <p:extLst>
      <p:ext uri="{BB962C8B-B14F-4D97-AF65-F5344CB8AC3E}">
        <p14:creationId xmlns:p14="http://schemas.microsoft.com/office/powerpoint/2010/main" val="417554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l"/>
            <a:r>
              <a:rPr lang="en-GB" dirty="0" err="1" smtClean="0"/>
              <a:t>Jhfgkjgkgkhk</a:t>
            </a:r>
            <a:r>
              <a:rPr lang="en-GB" dirty="0" smtClean="0"/>
              <a:t>  </a:t>
            </a:r>
            <a:endParaRPr lang="el-GR" dirty="0"/>
          </a:p>
        </p:txBody>
      </p:sp>
      <p:sp>
        <p:nvSpPr>
          <p:cNvPr id="6" name="Content Placeholder 5"/>
          <p:cNvSpPr>
            <a:spLocks noGrp="1"/>
          </p:cNvSpPr>
          <p:nvPr>
            <p:ph idx="1"/>
          </p:nvPr>
        </p:nvSpPr>
        <p:spPr>
          <a:xfrm>
            <a:off x="457200" y="1600199"/>
            <a:ext cx="8229600" cy="4732665"/>
          </a:xfrm>
        </p:spPr>
        <p:txBody>
          <a:bodyPr/>
          <a:lstStyle/>
          <a:p>
            <a:pPr marL="0" indent="0">
              <a:buNone/>
            </a:pPr>
            <a:r>
              <a:rPr lang="el-GR" sz="2800" b="1" dirty="0" smtClean="0">
                <a:solidFill>
                  <a:schemeClr val="tx2">
                    <a:lumMod val="50000"/>
                  </a:schemeClr>
                </a:solidFill>
              </a:rPr>
              <a:t>Οι </a:t>
            </a:r>
            <a:r>
              <a:rPr lang="el-GR" sz="2800" b="1" dirty="0">
                <a:solidFill>
                  <a:schemeClr val="tx2">
                    <a:lumMod val="50000"/>
                  </a:schemeClr>
                </a:solidFill>
              </a:rPr>
              <a:t>κοινότητες είναι ένα πεδίο «ανοικτής πρόσβασης» όπου οι </a:t>
            </a:r>
            <a:r>
              <a:rPr lang="el-GR" sz="2800" b="1" dirty="0" smtClean="0">
                <a:solidFill>
                  <a:schemeClr val="tx2">
                    <a:lumMod val="50000"/>
                  </a:schemeClr>
                </a:solidFill>
              </a:rPr>
              <a:t>εκπαιδευτικοί:</a:t>
            </a:r>
          </a:p>
          <a:p>
            <a:pPr marL="0" indent="0">
              <a:buNone/>
            </a:pPr>
            <a:endParaRPr lang="el-GR" sz="2800" dirty="0">
              <a:solidFill>
                <a:schemeClr val="tx2">
                  <a:lumMod val="50000"/>
                </a:schemeClr>
              </a:solidFill>
            </a:endParaRPr>
          </a:p>
          <a:p>
            <a:r>
              <a:rPr lang="el-GR" sz="2800" dirty="0">
                <a:solidFill>
                  <a:schemeClr val="tx2">
                    <a:lumMod val="50000"/>
                  </a:schemeClr>
                </a:solidFill>
              </a:rPr>
              <a:t>Δ</a:t>
            </a:r>
            <a:r>
              <a:rPr lang="el-GR" sz="2800" dirty="0" smtClean="0">
                <a:solidFill>
                  <a:schemeClr val="tx2">
                    <a:lumMod val="50000"/>
                  </a:schemeClr>
                </a:solidFill>
              </a:rPr>
              <a:t>ημιουργούν </a:t>
            </a:r>
            <a:r>
              <a:rPr lang="el-GR" sz="2800" dirty="0">
                <a:solidFill>
                  <a:schemeClr val="tx2">
                    <a:lumMod val="50000"/>
                  </a:schemeClr>
                </a:solidFill>
              </a:rPr>
              <a:t>και συν-δημιουργούν </a:t>
            </a:r>
            <a:r>
              <a:rPr lang="el-GR" sz="2800" dirty="0" smtClean="0">
                <a:solidFill>
                  <a:schemeClr val="tx2">
                    <a:lumMod val="50000"/>
                  </a:schemeClr>
                </a:solidFill>
              </a:rPr>
              <a:t>περιεχόμενο </a:t>
            </a:r>
          </a:p>
          <a:p>
            <a:r>
              <a:rPr lang="el-GR" sz="2800" dirty="0">
                <a:solidFill>
                  <a:schemeClr val="tx2">
                    <a:lumMod val="50000"/>
                  </a:schemeClr>
                </a:solidFill>
              </a:rPr>
              <a:t>Α</a:t>
            </a:r>
            <a:r>
              <a:rPr lang="el-GR" sz="2800" dirty="0" smtClean="0">
                <a:solidFill>
                  <a:schemeClr val="tx2">
                    <a:lumMod val="50000"/>
                  </a:schemeClr>
                </a:solidFill>
              </a:rPr>
              <a:t>ξιολογούν </a:t>
            </a:r>
            <a:r>
              <a:rPr lang="el-GR" sz="2800" dirty="0">
                <a:solidFill>
                  <a:schemeClr val="tx2">
                    <a:lumMod val="50000"/>
                  </a:schemeClr>
                </a:solidFill>
              </a:rPr>
              <a:t>συλλογικά εκπαιδευτικό υλικό, εργαλεία κλπ</a:t>
            </a:r>
            <a:r>
              <a:rPr lang="el-GR" sz="2800" dirty="0" smtClean="0">
                <a:solidFill>
                  <a:schemeClr val="tx2">
                    <a:lumMod val="50000"/>
                  </a:schemeClr>
                </a:solidFill>
              </a:rPr>
              <a:t>.</a:t>
            </a:r>
          </a:p>
          <a:p>
            <a:r>
              <a:rPr lang="el-GR" sz="2800" dirty="0">
                <a:solidFill>
                  <a:schemeClr val="tx2">
                    <a:lumMod val="50000"/>
                  </a:schemeClr>
                </a:solidFill>
              </a:rPr>
              <a:t>Μ</a:t>
            </a:r>
            <a:r>
              <a:rPr lang="el-GR" sz="2800" dirty="0" smtClean="0">
                <a:solidFill>
                  <a:schemeClr val="tx2">
                    <a:lumMod val="50000"/>
                  </a:schemeClr>
                </a:solidFill>
              </a:rPr>
              <a:t>οιράζονται </a:t>
            </a:r>
            <a:r>
              <a:rPr lang="el-GR" sz="2800" dirty="0">
                <a:solidFill>
                  <a:schemeClr val="tx2">
                    <a:lumMod val="50000"/>
                  </a:schemeClr>
                </a:solidFill>
              </a:rPr>
              <a:t>ψηφιακούς </a:t>
            </a:r>
            <a:r>
              <a:rPr lang="el-GR" sz="2800" dirty="0" smtClean="0">
                <a:solidFill>
                  <a:schemeClr val="tx2">
                    <a:lumMod val="50000"/>
                  </a:schemeClr>
                </a:solidFill>
              </a:rPr>
              <a:t>πόρους </a:t>
            </a:r>
          </a:p>
          <a:p>
            <a:r>
              <a:rPr lang="el-GR" sz="2800" dirty="0" smtClean="0">
                <a:solidFill>
                  <a:schemeClr val="tx2">
                    <a:lumMod val="50000"/>
                  </a:schemeClr>
                </a:solidFill>
              </a:rPr>
              <a:t>Δημιουργούν και συντηρούν </a:t>
            </a:r>
            <a:r>
              <a:rPr lang="el-GR" sz="2800" dirty="0">
                <a:solidFill>
                  <a:schemeClr val="tx2">
                    <a:lumMod val="50000"/>
                  </a:schemeClr>
                </a:solidFill>
              </a:rPr>
              <a:t>θεματικές και σχολικές κοινότητες και ομάδες ψηφιακών συζητήσεων.</a:t>
            </a:r>
            <a:r>
              <a:rPr lang="el-GR" sz="2800" dirty="0" smtClean="0"/>
              <a:t> </a:t>
            </a:r>
            <a:endParaRPr lang="en-US" sz="2800" dirty="0">
              <a:solidFill>
                <a:schemeClr val="tx2">
                  <a:lumMod val="50000"/>
                </a:schemeClr>
              </a:solidFill>
            </a:endParaRPr>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16</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63888" y="476672"/>
            <a:ext cx="4896544" cy="923330"/>
          </a:xfrm>
          <a:prstGeom prst="rect">
            <a:avLst/>
          </a:prstGeom>
          <a:noFill/>
        </p:spPr>
        <p:txBody>
          <a:bodyPr wrap="square" rtlCol="0">
            <a:spAutoFit/>
          </a:bodyPr>
          <a:lstStyle/>
          <a:p>
            <a:r>
              <a:rPr lang="el-GR" dirty="0"/>
              <a:t>Ο ρόλος των </a:t>
            </a:r>
            <a:r>
              <a:rPr lang="el-GR" dirty="0" smtClean="0"/>
              <a:t>(ψηφιακών) </a:t>
            </a:r>
            <a:r>
              <a:rPr lang="el-GR" dirty="0"/>
              <a:t>κοινοτήτων πρακτικής &amp; μάθησης στο σύγχρονο σχολείο</a:t>
            </a:r>
            <a:endParaRPr lang="en-US" dirty="0"/>
          </a:p>
          <a:p>
            <a:endParaRPr lang="en-US" dirty="0"/>
          </a:p>
        </p:txBody>
      </p:sp>
    </p:spTree>
    <p:extLst>
      <p:ext uri="{BB962C8B-B14F-4D97-AF65-F5344CB8AC3E}">
        <p14:creationId xmlns:p14="http://schemas.microsoft.com/office/powerpoint/2010/main" val="494782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l"/>
            <a:r>
              <a:rPr lang="en-GB" dirty="0" err="1" smtClean="0"/>
              <a:t>Jhfgkjgkgkhk</a:t>
            </a:r>
            <a:r>
              <a:rPr lang="en-GB" dirty="0" smtClean="0"/>
              <a:t>  </a:t>
            </a:r>
            <a:endParaRPr lang="el-GR" dirty="0"/>
          </a:p>
        </p:txBody>
      </p:sp>
      <p:sp>
        <p:nvSpPr>
          <p:cNvPr id="6" name="Content Placeholder 5"/>
          <p:cNvSpPr>
            <a:spLocks noGrp="1"/>
          </p:cNvSpPr>
          <p:nvPr>
            <p:ph idx="1"/>
          </p:nvPr>
        </p:nvSpPr>
        <p:spPr>
          <a:xfrm>
            <a:off x="457200" y="1600200"/>
            <a:ext cx="8229600" cy="4732665"/>
          </a:xfrm>
        </p:spPr>
        <p:txBody>
          <a:bodyPr/>
          <a:lstStyle/>
          <a:p>
            <a:pPr marL="0" indent="0">
              <a:buNone/>
            </a:pPr>
            <a:r>
              <a:rPr lang="el-GR" b="1" dirty="0">
                <a:solidFill>
                  <a:schemeClr val="tx2">
                    <a:lumMod val="50000"/>
                  </a:schemeClr>
                </a:solidFill>
              </a:rPr>
              <a:t>Οι  ευδοκιμούσες ψηφιακές κοινότητες πρακτικής και </a:t>
            </a:r>
            <a:r>
              <a:rPr lang="el-GR" b="1" dirty="0" smtClean="0">
                <a:solidFill>
                  <a:schemeClr val="tx2">
                    <a:lumMod val="50000"/>
                  </a:schemeClr>
                </a:solidFill>
              </a:rPr>
              <a:t>μάθησης διέπονται από εμπιστοσύνη:</a:t>
            </a:r>
          </a:p>
          <a:p>
            <a:r>
              <a:rPr lang="el-GR" dirty="0">
                <a:solidFill>
                  <a:schemeClr val="tx2">
                    <a:lumMod val="50000"/>
                  </a:schemeClr>
                </a:solidFill>
              </a:rPr>
              <a:t>Είναι ο «φυσικός» χώρος όπου τα μέλη όχι μόνο αποκομίζουν δεξιότητες, αλλά μεταφέρουν το όραμά τους για το σχολείο, τους φόβους τους, τα παράπονά τους και την </a:t>
            </a:r>
            <a:r>
              <a:rPr lang="el-GR" dirty="0" smtClean="0">
                <a:solidFill>
                  <a:schemeClr val="tx2">
                    <a:lumMod val="50000"/>
                  </a:schemeClr>
                </a:solidFill>
              </a:rPr>
              <a:t>απογοήτευση </a:t>
            </a:r>
            <a:r>
              <a:rPr lang="el-GR" dirty="0">
                <a:solidFill>
                  <a:schemeClr val="tx2">
                    <a:lumMod val="50000"/>
                  </a:schemeClr>
                </a:solidFill>
              </a:rPr>
              <a:t>τους για </a:t>
            </a:r>
            <a:r>
              <a:rPr lang="el-GR" dirty="0" err="1">
                <a:solidFill>
                  <a:schemeClr val="tx2">
                    <a:lumMod val="50000"/>
                  </a:schemeClr>
                </a:solidFill>
              </a:rPr>
              <a:t>ό,τι</a:t>
            </a:r>
            <a:r>
              <a:rPr lang="el-GR" dirty="0">
                <a:solidFill>
                  <a:schemeClr val="tx2">
                    <a:lumMod val="50000"/>
                  </a:schemeClr>
                </a:solidFill>
              </a:rPr>
              <a:t> στέκεται εμπόδιο στο δύσκολο έργο και ρόλο τους. </a:t>
            </a:r>
            <a:endParaRPr lang="el-GR" dirty="0" smtClean="0">
              <a:solidFill>
                <a:schemeClr val="tx2">
                  <a:lumMod val="50000"/>
                </a:schemeClr>
              </a:solidFill>
            </a:endParaRPr>
          </a:p>
          <a:p>
            <a:pPr marL="0" indent="0">
              <a:buNone/>
            </a:pPr>
            <a:endParaRPr lang="en-US" dirty="0"/>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17</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91879" y="476672"/>
            <a:ext cx="4885927" cy="646331"/>
          </a:xfrm>
          <a:prstGeom prst="rect">
            <a:avLst/>
          </a:prstGeom>
          <a:noFill/>
        </p:spPr>
        <p:txBody>
          <a:bodyPr wrap="square" rtlCol="0">
            <a:spAutoFit/>
          </a:bodyPr>
          <a:lstStyle/>
          <a:p>
            <a:r>
              <a:rPr lang="el-GR" dirty="0">
                <a:solidFill>
                  <a:schemeClr val="tx2">
                    <a:lumMod val="50000"/>
                  </a:schemeClr>
                </a:solidFill>
              </a:rPr>
              <a:t>Ο ρόλος των (ψηφιακών) κοινοτήτων πρακτικής &amp; μάθησης στο σύγχρονο σχολείο</a:t>
            </a:r>
            <a:endParaRPr lang="en-US" dirty="0">
              <a:solidFill>
                <a:schemeClr val="tx2">
                  <a:lumMod val="50000"/>
                </a:schemeClr>
              </a:solidFill>
            </a:endParaRPr>
          </a:p>
        </p:txBody>
      </p:sp>
    </p:spTree>
    <p:extLst>
      <p:ext uri="{BB962C8B-B14F-4D97-AF65-F5344CB8AC3E}">
        <p14:creationId xmlns:p14="http://schemas.microsoft.com/office/powerpoint/2010/main" val="2358817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l"/>
            <a:r>
              <a:rPr lang="en-GB" dirty="0" err="1" smtClean="0"/>
              <a:t>Jhfgkjgkgkhk</a:t>
            </a:r>
            <a:r>
              <a:rPr lang="en-GB" dirty="0" smtClean="0"/>
              <a:t>  </a:t>
            </a:r>
            <a:endParaRPr lang="el-GR" dirty="0"/>
          </a:p>
        </p:txBody>
      </p:sp>
      <p:sp>
        <p:nvSpPr>
          <p:cNvPr id="6" name="Content Placeholder 5"/>
          <p:cNvSpPr>
            <a:spLocks noGrp="1"/>
          </p:cNvSpPr>
          <p:nvPr>
            <p:ph idx="1"/>
          </p:nvPr>
        </p:nvSpPr>
        <p:spPr/>
        <p:txBody>
          <a:bodyPr/>
          <a:lstStyle/>
          <a:p>
            <a:pPr marL="0" indent="0">
              <a:buNone/>
            </a:pPr>
            <a:r>
              <a:rPr lang="el-GR" b="1" dirty="0">
                <a:solidFill>
                  <a:schemeClr val="tx2">
                    <a:lumMod val="50000"/>
                  </a:schemeClr>
                </a:solidFill>
              </a:rPr>
              <a:t>Το </a:t>
            </a:r>
            <a:r>
              <a:rPr lang="el-GR" b="1" dirty="0" smtClean="0">
                <a:solidFill>
                  <a:schemeClr val="tx2">
                    <a:lumMod val="50000"/>
                  </a:schemeClr>
                </a:solidFill>
              </a:rPr>
              <a:t>σημαντικότερο πλεονέκτημα </a:t>
            </a:r>
            <a:r>
              <a:rPr lang="el-GR" b="1" dirty="0">
                <a:solidFill>
                  <a:schemeClr val="tx2">
                    <a:lumMod val="50000"/>
                  </a:schemeClr>
                </a:solidFill>
              </a:rPr>
              <a:t>των κοινοτήτων </a:t>
            </a:r>
            <a:r>
              <a:rPr lang="el-GR" b="1" dirty="0" smtClean="0">
                <a:solidFill>
                  <a:schemeClr val="tx2">
                    <a:lumMod val="50000"/>
                  </a:schemeClr>
                </a:solidFill>
              </a:rPr>
              <a:t>είναι:</a:t>
            </a:r>
            <a:r>
              <a:rPr lang="el-GR" dirty="0" smtClean="0"/>
              <a:t> </a:t>
            </a:r>
          </a:p>
          <a:p>
            <a:r>
              <a:rPr lang="el-GR" dirty="0">
                <a:solidFill>
                  <a:schemeClr val="tx2">
                    <a:lumMod val="50000"/>
                  </a:schemeClr>
                </a:solidFill>
              </a:rPr>
              <a:t>Η</a:t>
            </a:r>
            <a:r>
              <a:rPr lang="el-GR" dirty="0" smtClean="0">
                <a:solidFill>
                  <a:schemeClr val="tx2">
                    <a:lumMod val="50000"/>
                  </a:schemeClr>
                </a:solidFill>
              </a:rPr>
              <a:t> </a:t>
            </a:r>
            <a:r>
              <a:rPr lang="el-GR" dirty="0">
                <a:solidFill>
                  <a:schemeClr val="tx2">
                    <a:lumMod val="50000"/>
                  </a:schemeClr>
                </a:solidFill>
              </a:rPr>
              <a:t>ταχύτητα με την οποία ενσωματώνουν και βελτιώνουν νέες παιδαγωγικές προσεγγίσεις, εργαλεία, καλές πρακτικές, καινοτόμες και συνεργατικές δράσεις, πρωτοβουλίες για ζητήματα και πρωτοεμφανιζόμενα </a:t>
            </a:r>
            <a:r>
              <a:rPr lang="el-GR" dirty="0" smtClean="0">
                <a:solidFill>
                  <a:schemeClr val="tx2">
                    <a:lumMod val="50000"/>
                  </a:schemeClr>
                </a:solidFill>
              </a:rPr>
              <a:t>προβλήματα που </a:t>
            </a:r>
            <a:r>
              <a:rPr lang="el-GR" dirty="0">
                <a:solidFill>
                  <a:schemeClr val="tx2">
                    <a:lumMod val="50000"/>
                  </a:schemeClr>
                </a:solidFill>
              </a:rPr>
              <a:t>δεν απαντάται σε κανένα άλλο συλλογικό πεδίο.</a:t>
            </a:r>
            <a:endParaRPr lang="en-US" dirty="0">
              <a:solidFill>
                <a:schemeClr val="tx2">
                  <a:lumMod val="50000"/>
                </a:schemeClr>
              </a:solidFill>
            </a:endParaRPr>
          </a:p>
          <a:p>
            <a:pPr marL="0" indent="0">
              <a:buNone/>
            </a:pPr>
            <a:endParaRPr lang="en-US" dirty="0"/>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18</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91879" y="476672"/>
            <a:ext cx="4885927" cy="646331"/>
          </a:xfrm>
          <a:prstGeom prst="rect">
            <a:avLst/>
          </a:prstGeom>
          <a:noFill/>
        </p:spPr>
        <p:txBody>
          <a:bodyPr wrap="square" rtlCol="0">
            <a:spAutoFit/>
          </a:bodyPr>
          <a:lstStyle/>
          <a:p>
            <a:r>
              <a:rPr lang="el-GR" dirty="0">
                <a:solidFill>
                  <a:schemeClr val="tx2">
                    <a:lumMod val="50000"/>
                  </a:schemeClr>
                </a:solidFill>
              </a:rPr>
              <a:t>Ο ρόλος των (ψηφιακών) κοινοτήτων πρακτικής &amp; μάθησης στο σύγχρονο σχολείο</a:t>
            </a:r>
            <a:endParaRPr lang="en-US" dirty="0">
              <a:solidFill>
                <a:schemeClr val="tx2">
                  <a:lumMod val="50000"/>
                </a:schemeClr>
              </a:solidFill>
            </a:endParaRPr>
          </a:p>
        </p:txBody>
      </p:sp>
    </p:spTree>
    <p:extLst>
      <p:ext uri="{BB962C8B-B14F-4D97-AF65-F5344CB8AC3E}">
        <p14:creationId xmlns:p14="http://schemas.microsoft.com/office/powerpoint/2010/main" val="1772739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2224" y="4221088"/>
            <a:ext cx="5486400" cy="566738"/>
          </a:xfrm>
        </p:spPr>
        <p:txBody>
          <a:bodyPr>
            <a:noAutofit/>
          </a:bodyPr>
          <a:lstStyle/>
          <a:p>
            <a:pPr algn="ctr"/>
            <a:r>
              <a:rPr lang="de-DE" sz="4800" dirty="0" smtClean="0"/>
              <a:t/>
            </a:r>
            <a:br>
              <a:rPr lang="de-DE" sz="4800" dirty="0" smtClean="0"/>
            </a:br>
            <a:r>
              <a:rPr lang="de-DE" sz="4800" dirty="0"/>
              <a:t/>
            </a:r>
            <a:br>
              <a:rPr lang="de-DE" sz="4800" dirty="0"/>
            </a:br>
            <a:r>
              <a:rPr lang="de-DE" sz="4800" dirty="0" smtClean="0"/>
              <a:t/>
            </a:r>
            <a:br>
              <a:rPr lang="de-DE" sz="4800" dirty="0" smtClean="0"/>
            </a:br>
            <a:r>
              <a:rPr lang="de-DE" sz="4800" dirty="0"/>
              <a:t/>
            </a:r>
            <a:br>
              <a:rPr lang="de-DE" sz="4800" dirty="0"/>
            </a:br>
            <a:r>
              <a:rPr lang="el-GR" sz="4800" dirty="0" smtClean="0"/>
              <a:t>Ευχαριστώ</a:t>
            </a:r>
            <a:r>
              <a:rPr lang="de-DE" sz="4800" dirty="0" smtClean="0"/>
              <a:t>!</a:t>
            </a:r>
            <a:endParaRPr lang="de-DE" sz="4800" dirty="0"/>
          </a:p>
        </p:txBody>
      </p:sp>
      <p:sp>
        <p:nvSpPr>
          <p:cNvPr id="6" name="Foliennummernplatzhalter 5"/>
          <p:cNvSpPr>
            <a:spLocks noGrp="1"/>
          </p:cNvSpPr>
          <p:nvPr>
            <p:ph type="sldNum" sz="quarter" idx="12"/>
          </p:nvPr>
        </p:nvSpPr>
        <p:spPr/>
        <p:txBody>
          <a:bodyPr/>
          <a:lstStyle/>
          <a:p>
            <a:fld id="{52BBE8B8-8D3C-4E11-8465-947A1C9D6A26}" type="slidenum">
              <a:rPr lang="de-DE" smtClean="0"/>
              <a:t>19</a:t>
            </a:fld>
            <a:endParaRPr lang="de-DE"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0320"/>
            <a:ext cx="1008112"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26"/>
          <p:cNvGrpSpPr>
            <a:grpSpLocks/>
          </p:cNvGrpSpPr>
          <p:nvPr/>
        </p:nvGrpSpPr>
        <p:grpSpPr bwMode="auto">
          <a:xfrm>
            <a:off x="5821719" y="6273368"/>
            <a:ext cx="1190588" cy="501968"/>
            <a:chOff x="-48" y="0"/>
            <a:chExt cx="1056" cy="442"/>
          </a:xfrm>
        </p:grpSpPr>
        <p:sp>
          <p:nvSpPr>
            <p:cNvPr id="10" name="Text Box 7"/>
            <p:cNvSpPr txBox="1">
              <a:spLocks noChangeArrowheads="1"/>
            </p:cNvSpPr>
            <p:nvPr/>
          </p:nvSpPr>
          <p:spPr bwMode="auto">
            <a:xfrm>
              <a:off x="0" y="336"/>
              <a:ext cx="1008" cy="106"/>
            </a:xfrm>
            <a:prstGeom prst="rect">
              <a:avLst/>
            </a:prstGeom>
            <a:solidFill>
              <a:schemeClr val="bg1"/>
            </a:solidFill>
            <a:ln w="9525">
              <a:noFill/>
              <a:miter lim="800000"/>
              <a:headEnd/>
              <a:tailEnd/>
            </a:ln>
          </p:spPr>
          <p:txBody>
            <a:bodyPr rIns="45720">
              <a:spAutoFit/>
            </a:bodyPr>
            <a:lstStyle/>
            <a:p>
              <a:pPr algn="r"/>
              <a:endParaRPr lang="en-GB" sz="500" dirty="0"/>
            </a:p>
          </p:txBody>
        </p:sp>
        <p:sp>
          <p:nvSpPr>
            <p:cNvPr id="14" name="Rectangle 30"/>
            <p:cNvSpPr>
              <a:spLocks noChangeArrowheads="1"/>
            </p:cNvSpPr>
            <p:nvPr/>
          </p:nvSpPr>
          <p:spPr bwMode="auto">
            <a:xfrm rot="18900000">
              <a:off x="-48" y="106"/>
              <a:ext cx="472" cy="260"/>
            </a:xfrm>
            <a:prstGeom prst="rect">
              <a:avLst/>
            </a:prstGeom>
            <a:noFill/>
            <a:ln w="25400">
              <a:noFill/>
              <a:miter lim="800000"/>
              <a:headEnd/>
              <a:tailEnd/>
            </a:ln>
          </p:spPr>
          <p:txBody>
            <a:bodyPr wrap="none" anchor="ctr"/>
            <a:lstStyle/>
            <a:p>
              <a:pPr algn="ctr"/>
              <a:endParaRPr lang="de-DE" sz="800" b="1" dirty="0">
                <a:solidFill>
                  <a:schemeClr val="bg1"/>
                </a:solidFill>
              </a:endParaRPr>
            </a:p>
          </p:txBody>
        </p:sp>
        <p:sp>
          <p:nvSpPr>
            <p:cNvPr id="12" name="Rectangle 31"/>
            <p:cNvSpPr>
              <a:spLocks noChangeArrowheads="1"/>
            </p:cNvSpPr>
            <p:nvPr/>
          </p:nvSpPr>
          <p:spPr bwMode="auto">
            <a:xfrm>
              <a:off x="0" y="0"/>
              <a:ext cx="1008" cy="48"/>
            </a:xfrm>
            <a:prstGeom prst="rect">
              <a:avLst/>
            </a:prstGeom>
            <a:solidFill>
              <a:schemeClr val="bg1"/>
            </a:solidFill>
            <a:ln w="9525">
              <a:noFill/>
              <a:miter lim="800000"/>
              <a:headEnd/>
              <a:tailEnd/>
            </a:ln>
          </p:spPr>
          <p:txBody>
            <a:bodyPr wrap="none" anchor="ctr"/>
            <a:lstStyle/>
            <a:p>
              <a:endParaRPr lang="de-DE" dirty="0"/>
            </a:p>
          </p:txBody>
        </p:sp>
      </p:grpSp>
      <p:pic>
        <p:nvPicPr>
          <p:cNvPr id="3075" name="Picture 3" descr="C:\Users\Neu\Desktop\Projekte\CREATIONS\public relations\Logo\CREATIONS logo final-blu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380" y="980728"/>
            <a:ext cx="6238980" cy="2669986"/>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A82B5E3D-37AD-483B-A2B5-A6640C151143}" type="datetime1">
              <a:rPr lang="en-GB" smtClean="0"/>
              <a:t>27/03/2018</a:t>
            </a:fld>
            <a:endParaRPr lang="de-DE" dirty="0"/>
          </a:p>
        </p:txBody>
      </p:sp>
    </p:spTree>
    <p:extLst>
      <p:ext uri="{BB962C8B-B14F-4D97-AF65-F5344CB8AC3E}">
        <p14:creationId xmlns:p14="http://schemas.microsoft.com/office/powerpoint/2010/main" val="2730946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r"/>
            <a:r>
              <a:rPr lang="el-GR" sz="2400" b="1" dirty="0" smtClean="0"/>
              <a:t>Πύλη: </a:t>
            </a:r>
            <a:r>
              <a:rPr lang="en-US" sz="2400" b="1" dirty="0" smtClean="0"/>
              <a:t>portal.opendiscoveryspace.eu</a:t>
            </a:r>
            <a:r>
              <a:rPr lang="el-GR" sz="2400" b="1" dirty="0" smtClean="0"/>
              <a:t>/</a:t>
            </a:r>
            <a:r>
              <a:rPr lang="en-US" sz="2400" b="1" dirty="0" smtClean="0"/>
              <a:t>creations</a:t>
            </a:r>
            <a:endParaRPr lang="el-GR" sz="2400" b="1" dirty="0"/>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2</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556792"/>
            <a:ext cx="7032733" cy="464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691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a:solidFill>
            <a:schemeClr val="accent4">
              <a:lumMod val="60000"/>
              <a:lumOff val="40000"/>
            </a:schemeClr>
          </a:solidFill>
        </p:spPr>
        <p:txBody>
          <a:bodyPr/>
          <a:lstStyle/>
          <a:p>
            <a:pPr algn="l"/>
            <a:r>
              <a:rPr lang="en-GB" dirty="0" smtClean="0"/>
              <a:t>  </a:t>
            </a:r>
            <a:r>
              <a:rPr lang="el-GR" dirty="0" smtClean="0"/>
              <a:t>                       </a:t>
            </a:r>
            <a:r>
              <a:rPr lang="el-GR" sz="2400" b="1" dirty="0" smtClean="0"/>
              <a:t>Αναζήτηση Ψηφιακών Κοινοτήτων</a:t>
            </a:r>
            <a:endParaRPr lang="el-GR" sz="2400" b="1" dirty="0"/>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3</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74638"/>
            <a:ext cx="2940907"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1520" y="1772816"/>
            <a:ext cx="8756201" cy="4225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11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274638"/>
            <a:ext cx="8928992" cy="1143000"/>
          </a:xfrm>
          <a:solidFill>
            <a:schemeClr val="accent4">
              <a:lumMod val="60000"/>
              <a:lumOff val="40000"/>
            </a:schemeClr>
          </a:solidFill>
        </p:spPr>
        <p:txBody>
          <a:bodyPr/>
          <a:lstStyle/>
          <a:p>
            <a:pPr algn="r"/>
            <a:r>
              <a:rPr lang="el-GR" sz="2400" b="1" dirty="0" smtClean="0">
                <a:latin typeface="+mn-lt"/>
              </a:rPr>
              <a:t>Πύλη: </a:t>
            </a:r>
            <a:r>
              <a:rPr lang="en-US" sz="2400" b="1" dirty="0" smtClean="0">
                <a:latin typeface="+mn-lt"/>
              </a:rPr>
              <a:t>portal.opendiscoveryspace.eu/creations</a:t>
            </a:r>
            <a:endParaRPr lang="el-GR" sz="2400" b="1" dirty="0">
              <a:latin typeface="+mn-lt"/>
            </a:endParaRPr>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4</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274636"/>
            <a:ext cx="2736303"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469377"/>
            <a:ext cx="7050023" cy="4767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331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r"/>
            <a:r>
              <a:rPr lang="en-GB" dirty="0" smtClean="0"/>
              <a:t>      </a:t>
            </a:r>
            <a:r>
              <a:rPr lang="en-GB" dirty="0" smtClean="0">
                <a:solidFill>
                  <a:schemeClr val="tx2">
                    <a:lumMod val="50000"/>
                  </a:schemeClr>
                </a:solidFill>
              </a:rPr>
              <a:t> </a:t>
            </a:r>
            <a:r>
              <a:rPr lang="el-GR" sz="2800" b="1" dirty="0" smtClean="0">
                <a:solidFill>
                  <a:schemeClr val="tx2">
                    <a:lumMod val="50000"/>
                  </a:schemeClr>
                </a:solidFill>
              </a:rPr>
              <a:t>Το έργο και τα εργαλεία του</a:t>
            </a:r>
            <a:r>
              <a:rPr lang="el-GR" sz="2800" dirty="0" smtClean="0">
                <a:solidFill>
                  <a:schemeClr val="tx2">
                    <a:lumMod val="50000"/>
                  </a:schemeClr>
                </a:solidFill>
              </a:rPr>
              <a:t> </a:t>
            </a:r>
            <a:r>
              <a:rPr lang="en-US" sz="2800" dirty="0" smtClean="0">
                <a:solidFill>
                  <a:schemeClr val="tx2">
                    <a:lumMod val="50000"/>
                  </a:schemeClr>
                </a:solidFill>
              </a:rPr>
              <a:t> </a:t>
            </a:r>
            <a:r>
              <a:rPr lang="en-GB" sz="2800" dirty="0" smtClean="0"/>
              <a:t> </a:t>
            </a:r>
            <a:endParaRPr lang="el-GR" sz="2800" dirty="0"/>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5</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965" y="1700808"/>
            <a:ext cx="7981467" cy="923330"/>
          </a:xfrm>
          <a:prstGeom prst="rect">
            <a:avLst/>
          </a:prstGeom>
        </p:spPr>
        <p:txBody>
          <a:bodyPr wrap="square">
            <a:spAutoFit/>
          </a:bodyPr>
          <a:lstStyle/>
          <a:p>
            <a:r>
              <a:rPr lang="el-GR" b="1" dirty="0">
                <a:solidFill>
                  <a:srgbClr val="FF9900"/>
                </a:solidFill>
                <a:latin typeface="+mn-lt"/>
              </a:rPr>
              <a:t>Πόση Επιστήμη κρύβεται πίσω από έναν ζωγραφικό </a:t>
            </a:r>
            <a:r>
              <a:rPr lang="el-GR" b="1" dirty="0" smtClean="0">
                <a:solidFill>
                  <a:srgbClr val="FF9900"/>
                </a:solidFill>
                <a:latin typeface="+mn-lt"/>
              </a:rPr>
              <a:t>πίνακα;</a:t>
            </a:r>
            <a:r>
              <a:rPr lang="en-US" b="1" dirty="0" smtClean="0">
                <a:solidFill>
                  <a:srgbClr val="FF9900"/>
                </a:solidFill>
                <a:latin typeface="+mn-lt"/>
              </a:rPr>
              <a:t> </a:t>
            </a:r>
            <a:r>
              <a:rPr lang="el-GR" b="1" dirty="0" smtClean="0">
                <a:solidFill>
                  <a:srgbClr val="FF9900"/>
                </a:solidFill>
                <a:latin typeface="+mn-lt"/>
              </a:rPr>
              <a:t>Πώς </a:t>
            </a:r>
            <a:r>
              <a:rPr lang="el-GR" b="1" dirty="0">
                <a:solidFill>
                  <a:srgbClr val="FF9900"/>
                </a:solidFill>
                <a:latin typeface="+mn-lt"/>
              </a:rPr>
              <a:t>μπορούμε να μετατρέψουμε σε ήχο επιστημονικά </a:t>
            </a:r>
            <a:r>
              <a:rPr lang="el-GR" b="1" dirty="0" smtClean="0">
                <a:solidFill>
                  <a:srgbClr val="FF9900"/>
                </a:solidFill>
                <a:latin typeface="+mn-lt"/>
              </a:rPr>
              <a:t>δεδομένα;</a:t>
            </a:r>
            <a:r>
              <a:rPr lang="en-US" b="1" dirty="0" smtClean="0">
                <a:solidFill>
                  <a:srgbClr val="FF9900"/>
                </a:solidFill>
                <a:latin typeface="+mn-lt"/>
              </a:rPr>
              <a:t> </a:t>
            </a:r>
            <a:r>
              <a:rPr lang="el-GR" b="1" dirty="0" smtClean="0">
                <a:solidFill>
                  <a:srgbClr val="FF9900"/>
                </a:solidFill>
                <a:latin typeface="+mn-lt"/>
              </a:rPr>
              <a:t>Μπορούμε </a:t>
            </a:r>
            <a:r>
              <a:rPr lang="el-GR" b="1" dirty="0">
                <a:solidFill>
                  <a:srgbClr val="FF9900"/>
                </a:solidFill>
                <a:latin typeface="+mn-lt"/>
              </a:rPr>
              <a:t>να παραστήσουμε επιστημονικές έννοιες μέσα από το Θέατρο και τη Μουσική;</a:t>
            </a:r>
            <a:endParaRPr lang="el-GR" dirty="0">
              <a:solidFill>
                <a:srgbClr val="FF9900"/>
              </a:solidFill>
              <a:latin typeface="+mn-lt"/>
            </a:endParaRPr>
          </a:p>
        </p:txBody>
      </p:sp>
      <p:sp>
        <p:nvSpPr>
          <p:cNvPr id="6" name="TextBox 5"/>
          <p:cNvSpPr txBox="1"/>
          <p:nvPr/>
        </p:nvSpPr>
        <p:spPr>
          <a:xfrm>
            <a:off x="611560" y="2996952"/>
            <a:ext cx="4608512" cy="3139321"/>
          </a:xfrm>
          <a:prstGeom prst="rect">
            <a:avLst/>
          </a:prstGeom>
          <a:noFill/>
        </p:spPr>
        <p:txBody>
          <a:bodyPr wrap="square" rtlCol="0">
            <a:spAutoFit/>
          </a:bodyPr>
          <a:lstStyle/>
          <a:p>
            <a:pPr marL="285750" indent="-285750">
              <a:buFont typeface="Arial" panose="020B0604020202020204" pitchFamily="34" charset="0"/>
              <a:buChar char="•"/>
            </a:pPr>
            <a:r>
              <a:rPr lang="el-GR" b="1" dirty="0">
                <a:solidFill>
                  <a:schemeClr val="accent1">
                    <a:lumMod val="50000"/>
                  </a:schemeClr>
                </a:solidFill>
                <a:latin typeface="+mn-lt"/>
              </a:rPr>
              <a:t>Το πρόγραμμα </a:t>
            </a:r>
            <a:r>
              <a:rPr lang="en-US" b="1" dirty="0">
                <a:solidFill>
                  <a:schemeClr val="accent1">
                    <a:lumMod val="50000"/>
                  </a:schemeClr>
                </a:solidFill>
                <a:latin typeface="+mn-lt"/>
              </a:rPr>
              <a:t>CREATIONS </a:t>
            </a:r>
            <a:r>
              <a:rPr lang="el-GR" b="1" dirty="0">
                <a:solidFill>
                  <a:schemeClr val="accent1">
                    <a:lumMod val="50000"/>
                  </a:schemeClr>
                </a:solidFill>
                <a:latin typeface="+mn-lt"/>
              </a:rPr>
              <a:t>διερευνά τις συνέργειες που ενθαρρύνουν τους νέους στην Επιστημονική έρευνα μέσα από τις τέχνες και τη δημιουργικότητα. </a:t>
            </a:r>
            <a:endParaRPr lang="el-GR" b="1" dirty="0" smtClean="0">
              <a:solidFill>
                <a:schemeClr val="accent1">
                  <a:lumMod val="50000"/>
                </a:schemeClr>
              </a:solidFill>
              <a:latin typeface="+mn-lt"/>
            </a:endParaRPr>
          </a:p>
          <a:p>
            <a:endParaRPr lang="el-GR" dirty="0">
              <a:solidFill>
                <a:schemeClr val="accent1">
                  <a:lumMod val="50000"/>
                </a:schemeClr>
              </a:solidFill>
              <a:latin typeface="+mn-lt"/>
            </a:endParaRPr>
          </a:p>
          <a:p>
            <a:pPr marL="285750" indent="-285750">
              <a:buFont typeface="Arial" panose="020B0604020202020204" pitchFamily="34" charset="0"/>
              <a:buChar char="•"/>
            </a:pPr>
            <a:r>
              <a:rPr lang="el-GR" b="1" dirty="0">
                <a:solidFill>
                  <a:schemeClr val="accent1">
                    <a:lumMod val="50000"/>
                  </a:schemeClr>
                </a:solidFill>
                <a:latin typeface="+mn-lt"/>
              </a:rPr>
              <a:t>Π</a:t>
            </a:r>
            <a:r>
              <a:rPr lang="el-GR" b="1" dirty="0" smtClean="0">
                <a:solidFill>
                  <a:schemeClr val="accent1">
                    <a:lumMod val="50000"/>
                  </a:schemeClr>
                </a:solidFill>
                <a:latin typeface="+mn-lt"/>
              </a:rPr>
              <a:t>ραγματεύεται  </a:t>
            </a:r>
            <a:r>
              <a:rPr lang="el-GR" b="1" dirty="0">
                <a:solidFill>
                  <a:schemeClr val="accent1">
                    <a:lumMod val="50000"/>
                  </a:schemeClr>
                </a:solidFill>
                <a:latin typeface="+mn-lt"/>
              </a:rPr>
              <a:t>τη μελέτη καινοτόμων δραστηριοτήτων που μέσα από την δημιουργικότητα των Τεχνών στη σχολική τάξη φέρνουν τους μαθητές πιο κοντά στην ουσία της επιστημονικής  έρευνας</a:t>
            </a:r>
            <a:r>
              <a:rPr lang="el-GR" b="1" dirty="0" smtClean="0">
                <a:solidFill>
                  <a:schemeClr val="accent1">
                    <a:lumMod val="50000"/>
                  </a:schemeClr>
                </a:solidFill>
                <a:latin typeface="+mn-lt"/>
              </a:rPr>
              <a:t>.</a:t>
            </a:r>
            <a:r>
              <a:rPr lang="el-GR" dirty="0" smtClean="0"/>
              <a:t>.</a:t>
            </a:r>
            <a:endParaRPr lang="el-GR" dirty="0"/>
          </a:p>
          <a:p>
            <a:endParaRPr lang="el-GR" dirty="0"/>
          </a:p>
        </p:txBody>
      </p:sp>
      <p:pic>
        <p:nvPicPr>
          <p:cNvPr id="1026" name="Picture 2" descr="C:\Users\stecherouvis\Dropbox\Creations\Creations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3107804"/>
            <a:ext cx="3675069"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205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r"/>
            <a:r>
              <a:rPr lang="el-GR" sz="2800" b="1" dirty="0" smtClean="0"/>
              <a:t>Η κοινότητα </a:t>
            </a:r>
            <a:r>
              <a:rPr lang="en-US" sz="2800" b="1" dirty="0" smtClean="0"/>
              <a:t>Playing with protons</a:t>
            </a:r>
            <a:r>
              <a:rPr lang="en-US" sz="2800" dirty="0" smtClean="0"/>
              <a:t> </a:t>
            </a:r>
            <a:r>
              <a:rPr lang="el-GR" sz="2800" dirty="0" smtClean="0"/>
              <a:t> </a:t>
            </a:r>
            <a:endParaRPr lang="el-GR" sz="2800" dirty="0"/>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6</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98" y="1484784"/>
            <a:ext cx="4565492" cy="172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018" y="3502469"/>
            <a:ext cx="4569272" cy="2853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92080" y="1484784"/>
            <a:ext cx="3528392" cy="5232202"/>
          </a:xfrm>
          <a:prstGeom prst="rect">
            <a:avLst/>
          </a:prstGeom>
          <a:noFill/>
        </p:spPr>
        <p:txBody>
          <a:bodyPr wrap="square" rtlCol="0">
            <a:spAutoFit/>
          </a:bodyPr>
          <a:lstStyle/>
          <a:p>
            <a:endParaRPr lang="el-GR" sz="2000" b="1" dirty="0" smtClean="0">
              <a:solidFill>
                <a:schemeClr val="accent1">
                  <a:lumMod val="50000"/>
                </a:schemeClr>
              </a:solidFill>
              <a:latin typeface="+mn-lt"/>
            </a:endParaRPr>
          </a:p>
          <a:p>
            <a:r>
              <a:rPr lang="en-US" sz="2000" b="1" dirty="0" smtClean="0">
                <a:solidFill>
                  <a:schemeClr val="accent1">
                    <a:lumMod val="50000"/>
                  </a:schemeClr>
                </a:solidFill>
                <a:latin typeface="+mn-lt"/>
              </a:rPr>
              <a:t>H </a:t>
            </a:r>
            <a:r>
              <a:rPr lang="el-GR" sz="2000" b="1" dirty="0" smtClean="0">
                <a:solidFill>
                  <a:schemeClr val="accent1">
                    <a:lumMod val="50000"/>
                  </a:schemeClr>
                </a:solidFill>
                <a:latin typeface="+mn-lt"/>
              </a:rPr>
              <a:t>κοινότητα</a:t>
            </a:r>
            <a:r>
              <a:rPr lang="en-US" sz="2000" b="1" dirty="0" smtClean="0">
                <a:solidFill>
                  <a:schemeClr val="accent1">
                    <a:lumMod val="50000"/>
                  </a:schemeClr>
                </a:solidFill>
                <a:latin typeface="+mn-lt"/>
              </a:rPr>
              <a:t> Playing with protons </a:t>
            </a:r>
            <a:r>
              <a:rPr lang="el-GR" sz="2000" b="1" dirty="0" smtClean="0">
                <a:solidFill>
                  <a:schemeClr val="accent1">
                    <a:lumMod val="50000"/>
                  </a:schemeClr>
                </a:solidFill>
                <a:latin typeface="+mn-lt"/>
              </a:rPr>
              <a:t>στην πύλη του </a:t>
            </a:r>
            <a:r>
              <a:rPr lang="en-US" sz="2000" b="1" dirty="0" smtClean="0">
                <a:solidFill>
                  <a:schemeClr val="accent1">
                    <a:lumMod val="50000"/>
                  </a:schemeClr>
                </a:solidFill>
                <a:latin typeface="+mn-lt"/>
              </a:rPr>
              <a:t>Creations</a:t>
            </a:r>
            <a:r>
              <a:rPr lang="el-GR" sz="2000" b="1" dirty="0">
                <a:solidFill>
                  <a:schemeClr val="accent1">
                    <a:lumMod val="50000"/>
                  </a:schemeClr>
                </a:solidFill>
                <a:latin typeface="+mn-lt"/>
              </a:rPr>
              <a:t>:</a:t>
            </a:r>
            <a:r>
              <a:rPr lang="el-GR" sz="2000" b="1" dirty="0" smtClean="0">
                <a:solidFill>
                  <a:schemeClr val="accent1">
                    <a:lumMod val="50000"/>
                  </a:schemeClr>
                </a:solidFill>
                <a:latin typeface="+mn-lt"/>
              </a:rPr>
              <a:t> </a:t>
            </a:r>
          </a:p>
          <a:p>
            <a:endParaRPr lang="el-GR" sz="2000" b="1" dirty="0" smtClean="0">
              <a:solidFill>
                <a:schemeClr val="accent1">
                  <a:lumMod val="50000"/>
                </a:schemeClr>
              </a:solidFill>
              <a:latin typeface="+mn-lt"/>
            </a:endParaRPr>
          </a:p>
          <a:p>
            <a:pPr marL="342900" indent="-342900">
              <a:buFont typeface="Arial" panose="020B0604020202020204" pitchFamily="34" charset="0"/>
              <a:buChar char="•"/>
            </a:pPr>
            <a:r>
              <a:rPr lang="el-GR" sz="2000" b="1" dirty="0" smtClean="0">
                <a:solidFill>
                  <a:schemeClr val="accent1">
                    <a:lumMod val="50000"/>
                  </a:schemeClr>
                </a:solidFill>
                <a:latin typeface="+mn-lt"/>
              </a:rPr>
              <a:t>Ψηφιακό υλικό </a:t>
            </a:r>
          </a:p>
          <a:p>
            <a:pPr marL="342900" indent="-342900">
              <a:buFont typeface="Arial" panose="020B0604020202020204" pitchFamily="34" charset="0"/>
              <a:buChar char="•"/>
            </a:pPr>
            <a:r>
              <a:rPr lang="el-GR" sz="2000" b="1" dirty="0" smtClean="0">
                <a:solidFill>
                  <a:schemeClr val="accent1">
                    <a:lumMod val="50000"/>
                  </a:schemeClr>
                </a:solidFill>
                <a:latin typeface="+mn-lt"/>
              </a:rPr>
              <a:t>Εκπαιδευτικά σενάρια </a:t>
            </a:r>
          </a:p>
          <a:p>
            <a:pPr marL="342900" indent="-342900">
              <a:buFont typeface="Arial" panose="020B0604020202020204" pitchFamily="34" charset="0"/>
              <a:buChar char="•"/>
            </a:pPr>
            <a:r>
              <a:rPr lang="el-GR" sz="2000" b="1" dirty="0" smtClean="0">
                <a:solidFill>
                  <a:schemeClr val="accent1">
                    <a:lumMod val="50000"/>
                  </a:schemeClr>
                </a:solidFill>
                <a:latin typeface="+mn-lt"/>
              </a:rPr>
              <a:t>Βιωματικές δράσεις </a:t>
            </a:r>
          </a:p>
          <a:p>
            <a:endParaRPr lang="el-GR" sz="2000" b="1" dirty="0">
              <a:solidFill>
                <a:schemeClr val="accent1">
                  <a:lumMod val="50000"/>
                </a:schemeClr>
              </a:solidFill>
              <a:latin typeface="+mn-lt"/>
            </a:endParaRPr>
          </a:p>
          <a:p>
            <a:r>
              <a:rPr lang="el-GR" sz="2000" b="1" dirty="0">
                <a:solidFill>
                  <a:schemeClr val="accent1">
                    <a:lumMod val="50000"/>
                  </a:schemeClr>
                </a:solidFill>
                <a:latin typeface="+mn-lt"/>
              </a:rPr>
              <a:t>Έ</a:t>
            </a:r>
            <a:r>
              <a:rPr lang="el-GR" sz="2000" b="1" dirty="0" smtClean="0">
                <a:solidFill>
                  <a:schemeClr val="accent1">
                    <a:lumMod val="50000"/>
                  </a:schemeClr>
                </a:solidFill>
                <a:latin typeface="+mn-lt"/>
              </a:rPr>
              <a:t>μφαση στη δημιουργικότητα, στην καλλιέργεια των διερευνητικών δεξιοτήτων των μαθητών και στη χαρά του παιχνιδιού. </a:t>
            </a:r>
            <a:endParaRPr lang="en-US" sz="2000" b="1" dirty="0" smtClean="0">
              <a:solidFill>
                <a:schemeClr val="accent1">
                  <a:lumMod val="50000"/>
                </a:schemeClr>
              </a:solidFill>
              <a:latin typeface="+mn-lt"/>
            </a:endParaRPr>
          </a:p>
          <a:p>
            <a:r>
              <a:rPr lang="el-GR" dirty="0" smtClean="0"/>
              <a:t>  </a:t>
            </a:r>
            <a:r>
              <a:rPr lang="en-US" dirty="0" smtClean="0"/>
              <a:t> </a:t>
            </a:r>
            <a:endParaRPr lang="el-GR" dirty="0" smtClean="0"/>
          </a:p>
          <a:p>
            <a:endParaRPr lang="el-GR" dirty="0"/>
          </a:p>
          <a:p>
            <a:r>
              <a:rPr lang="el-GR" dirty="0" smtClean="0"/>
              <a:t> </a:t>
            </a:r>
            <a:endParaRPr lang="en-US" dirty="0"/>
          </a:p>
        </p:txBody>
      </p:sp>
    </p:spTree>
    <p:extLst>
      <p:ext uri="{BB962C8B-B14F-4D97-AF65-F5344CB8AC3E}">
        <p14:creationId xmlns:p14="http://schemas.microsoft.com/office/powerpoint/2010/main" val="482703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pPr algn="l"/>
            <a:r>
              <a:rPr lang="en-GB" dirty="0" err="1" smtClean="0"/>
              <a:t>Jhfgkjgkgkhk</a:t>
            </a:r>
            <a:r>
              <a:rPr lang="en-GB" dirty="0" smtClean="0"/>
              <a:t>  </a:t>
            </a:r>
            <a:endParaRPr lang="el-GR" dirty="0"/>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7</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983772"/>
            <a:ext cx="8892480" cy="4337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07904" y="476672"/>
            <a:ext cx="4669903" cy="830997"/>
          </a:xfrm>
          <a:prstGeom prst="rect">
            <a:avLst/>
          </a:prstGeom>
          <a:noFill/>
        </p:spPr>
        <p:txBody>
          <a:bodyPr wrap="square" rtlCol="0">
            <a:spAutoFit/>
          </a:bodyPr>
          <a:lstStyle/>
          <a:p>
            <a:pPr algn="r"/>
            <a:r>
              <a:rPr lang="el-GR" sz="2400" b="1" dirty="0" smtClean="0">
                <a:solidFill>
                  <a:schemeClr val="tx2">
                    <a:lumMod val="50000"/>
                  </a:schemeClr>
                </a:solidFill>
                <a:latin typeface="+mj-lt"/>
              </a:rPr>
              <a:t>Εργαλείο δημιουργίας </a:t>
            </a:r>
          </a:p>
          <a:p>
            <a:pPr algn="r"/>
            <a:r>
              <a:rPr lang="el-GR" sz="2400" b="1" dirty="0" smtClean="0">
                <a:solidFill>
                  <a:schemeClr val="tx2">
                    <a:lumMod val="50000"/>
                  </a:schemeClr>
                </a:solidFill>
                <a:latin typeface="+mj-lt"/>
              </a:rPr>
              <a:t>ψηφιακών σεναρίων</a:t>
            </a:r>
            <a:r>
              <a:rPr lang="el-GR" sz="2400" dirty="0" smtClean="0">
                <a:latin typeface="+mj-lt"/>
              </a:rPr>
              <a:t> </a:t>
            </a:r>
            <a:endParaRPr lang="en-US" sz="2400" dirty="0">
              <a:latin typeface="+mj-lt"/>
            </a:endParaRPr>
          </a:p>
        </p:txBody>
      </p:sp>
    </p:spTree>
    <p:extLst>
      <p:ext uri="{BB962C8B-B14F-4D97-AF65-F5344CB8AC3E}">
        <p14:creationId xmlns:p14="http://schemas.microsoft.com/office/powerpoint/2010/main" val="4117203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032" y="274638"/>
            <a:ext cx="8229600" cy="1143000"/>
          </a:xfrm>
          <a:solidFill>
            <a:schemeClr val="accent4">
              <a:lumMod val="60000"/>
              <a:lumOff val="40000"/>
            </a:schemeClr>
          </a:solidFill>
        </p:spPr>
        <p:txBody>
          <a:bodyPr/>
          <a:lstStyle/>
          <a:p>
            <a:pPr algn="r"/>
            <a:r>
              <a:rPr lang="el-GR" sz="2400" b="1" dirty="0" smtClean="0"/>
              <a:t>«Επιστήμονες </a:t>
            </a:r>
            <a:r>
              <a:rPr lang="el-GR" sz="2400" b="1" dirty="0"/>
              <a:t>στο </a:t>
            </a:r>
            <a:r>
              <a:rPr lang="el-GR" sz="2400" b="1" dirty="0" smtClean="0"/>
              <a:t>Παιχνίδι» </a:t>
            </a:r>
            <a:br>
              <a:rPr lang="el-GR" sz="2400" b="1" dirty="0" smtClean="0"/>
            </a:br>
            <a:r>
              <a:rPr lang="el-GR" sz="2400" b="1" dirty="0" smtClean="0"/>
              <a:t>από </a:t>
            </a:r>
            <a:r>
              <a:rPr lang="el-GR" sz="2400" b="1" dirty="0"/>
              <a:t>την </a:t>
            </a:r>
            <a:r>
              <a:rPr lang="el-GR" sz="2400" b="1" dirty="0" err="1"/>
              <a:t>Κορίνα</a:t>
            </a:r>
            <a:r>
              <a:rPr lang="el-GR" sz="2400" b="1" dirty="0"/>
              <a:t> </a:t>
            </a:r>
            <a:r>
              <a:rPr lang="el-GR" sz="2400" b="1" dirty="0" err="1"/>
              <a:t>Αργιάννη</a:t>
            </a:r>
            <a:endParaRPr lang="el-GR" sz="2400" b="1" dirty="0"/>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8</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628801"/>
            <a:ext cx="8147657"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703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032" y="274638"/>
            <a:ext cx="8229600" cy="1143000"/>
          </a:xfrm>
          <a:solidFill>
            <a:schemeClr val="accent4">
              <a:lumMod val="60000"/>
              <a:lumOff val="40000"/>
            </a:schemeClr>
          </a:solidFill>
        </p:spPr>
        <p:txBody>
          <a:bodyPr/>
          <a:lstStyle/>
          <a:p>
            <a:pPr algn="r"/>
            <a:r>
              <a:rPr lang="el-GR" sz="2400" b="1" dirty="0" smtClean="0"/>
              <a:t>«Επιστήμονες </a:t>
            </a:r>
            <a:r>
              <a:rPr lang="el-GR" sz="2400" b="1" dirty="0"/>
              <a:t>στο </a:t>
            </a:r>
            <a:r>
              <a:rPr lang="el-GR" sz="2400" b="1" dirty="0" smtClean="0"/>
              <a:t>Παιχνίδι» </a:t>
            </a:r>
            <a:br>
              <a:rPr lang="el-GR" sz="2400" b="1" dirty="0" smtClean="0"/>
            </a:br>
            <a:r>
              <a:rPr lang="el-GR" sz="2400" b="1" dirty="0" smtClean="0"/>
              <a:t>από </a:t>
            </a:r>
            <a:r>
              <a:rPr lang="el-GR" sz="2400" b="1" dirty="0"/>
              <a:t>την </a:t>
            </a:r>
            <a:r>
              <a:rPr lang="el-GR" sz="2400" b="1" dirty="0" err="1"/>
              <a:t>Κορίνα</a:t>
            </a:r>
            <a:r>
              <a:rPr lang="el-GR" sz="2400" b="1" dirty="0"/>
              <a:t> </a:t>
            </a:r>
            <a:r>
              <a:rPr lang="el-GR" sz="2400" b="1" dirty="0" err="1"/>
              <a:t>Αργιάννη</a:t>
            </a:r>
            <a:endParaRPr lang="el-GR" sz="2400" b="1" dirty="0"/>
          </a:p>
        </p:txBody>
      </p:sp>
      <p:sp>
        <p:nvSpPr>
          <p:cNvPr id="4" name="Date Placeholder 3"/>
          <p:cNvSpPr>
            <a:spLocks noGrp="1"/>
          </p:cNvSpPr>
          <p:nvPr>
            <p:ph type="dt" sz="half" idx="10"/>
          </p:nvPr>
        </p:nvSpPr>
        <p:spPr/>
        <p:txBody>
          <a:bodyPr/>
          <a:lstStyle/>
          <a:p>
            <a:pPr>
              <a:defRPr/>
            </a:pPr>
            <a:fld id="{83CE4AF3-A691-437F-8253-E77596A1CE08}" type="datetime1">
              <a:rPr lang="en-GB" smtClean="0"/>
              <a:t>27/03/2018</a:t>
            </a:fld>
            <a:endParaRPr lang="en-US" dirty="0"/>
          </a:p>
        </p:txBody>
      </p:sp>
      <p:sp>
        <p:nvSpPr>
          <p:cNvPr id="5" name="Slide Number Placeholder 4"/>
          <p:cNvSpPr>
            <a:spLocks noGrp="1"/>
          </p:cNvSpPr>
          <p:nvPr>
            <p:ph type="sldNum" sz="quarter" idx="12"/>
          </p:nvPr>
        </p:nvSpPr>
        <p:spPr/>
        <p:txBody>
          <a:bodyPr/>
          <a:lstStyle/>
          <a:p>
            <a:pPr>
              <a:defRPr/>
            </a:pPr>
            <a:fld id="{328BBA2A-2885-47F4-9905-3BDACB329444}" type="slidenum">
              <a:rPr lang="el-GR" smtClean="0"/>
              <a:pPr>
                <a:defRPr/>
              </a:pPr>
              <a:t>9</a:t>
            </a:fld>
            <a:endParaRPr lang="el-G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332865"/>
            <a:ext cx="1141511" cy="38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C:\Users\Neu\Desktop\Projekte\CREATIONS\public relations\Logo\CREATIONS logo final-b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65" y="274637"/>
            <a:ext cx="2940907" cy="11430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597231"/>
            <a:ext cx="6359996" cy="4712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20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thw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1173</TotalTime>
  <Words>588</Words>
  <Application>Microsoft Office PowerPoint</Application>
  <PresentationFormat>On-screen Show (4:3)</PresentationFormat>
  <Paragraphs>145</Paragraphs>
  <Slides>19</Slides>
  <Notes>2</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Pathway</vt:lpstr>
      <vt:lpstr>Benutzerdefiniertes Design</vt:lpstr>
      <vt:lpstr>PowerPoint Presentation</vt:lpstr>
      <vt:lpstr>Πύλη: portal.opendiscoveryspace.eu/creations</vt:lpstr>
      <vt:lpstr>                         Αναζήτηση Ψηφιακών Κοινοτήτων</vt:lpstr>
      <vt:lpstr>Πύλη: portal.opendiscoveryspace.eu/creations</vt:lpstr>
      <vt:lpstr>       Το έργο και τα εργαλεία του   </vt:lpstr>
      <vt:lpstr>Η κοινότητα Playing with protons  </vt:lpstr>
      <vt:lpstr>Jhfgkjgkgkhk  </vt:lpstr>
      <vt:lpstr>«Επιστήμονες στο Παιχνίδι»  από την Κορίνα Αργιάννη</vt:lpstr>
      <vt:lpstr>«Επιστήμονες στο Παιχνίδι»  από την Κορίνα Αργιάννη</vt:lpstr>
      <vt:lpstr>Jhfgkjgkgkhk  </vt:lpstr>
      <vt:lpstr>Jhfgkjgkgkhk  </vt:lpstr>
      <vt:lpstr>Jhfgkjgkgkhk  </vt:lpstr>
      <vt:lpstr>Jhfgkjgkgkhk  </vt:lpstr>
      <vt:lpstr>Jhfgkjgkgkhk  </vt:lpstr>
      <vt:lpstr>Jhfgkjgkgkhk  </vt:lpstr>
      <vt:lpstr>Jhfgkjgkgkhk  </vt:lpstr>
      <vt:lpstr>Jhfgkjgkgkhk  </vt:lpstr>
      <vt:lpstr>Jhfgkjgkgkhk  </vt:lpstr>
      <vt:lpstr>    Ευχαριστώ!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 WP1</dc:title>
  <dc:creator>Birgit Thies</dc:creator>
  <cp:lastModifiedBy>Στέφανος</cp:lastModifiedBy>
  <cp:revision>826</cp:revision>
  <cp:lastPrinted>2016-05-03T07:04:31Z</cp:lastPrinted>
  <dcterms:created xsi:type="dcterms:W3CDTF">2011-01-06T12:34:00Z</dcterms:created>
  <dcterms:modified xsi:type="dcterms:W3CDTF">2018-03-26T23:10:18Z</dcterms:modified>
</cp:coreProperties>
</file>