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6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l-GR">
                <a:solidFill>
                  <a:srgbClr val="000000"/>
                </a:solidFill>
                <a:latin typeface="Calibri"/>
              </a:rPr>
              <a:t>5/7/2013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E3629C3B-7B75-407D-9746-D69B901C60A2}" type="slidenum">
              <a:rPr lang="el-GR">
                <a:solidFill>
                  <a:srgbClr val="000000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l-GR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l-GR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l-GR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l-GR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l-GR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l-GR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l-GR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l-GR" sz="40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</p:spPr>
        <p:txBody>
          <a:bodyPr anchor="b"/>
          <a:p>
            <a:pPr>
              <a:buSzPct val="45000"/>
              <a:buFont typeface="StarSymbol"/>
              <a:buChar char=""/>
            </a:pPr>
            <a:r>
              <a:rPr lang="el-GR" sz="2000">
                <a:solidFill>
                  <a:srgbClr val="8b8b8b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l-GR" sz="2000">
                <a:solidFill>
                  <a:srgbClr val="8b8b8b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l-GR" sz="2000">
                <a:solidFill>
                  <a:srgbClr val="8b8b8b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l-GR" sz="2000">
                <a:solidFill>
                  <a:srgbClr val="8b8b8b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l-GR" sz="2000">
                <a:solidFill>
                  <a:srgbClr val="8b8b8b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l-GR" sz="2000">
                <a:solidFill>
                  <a:srgbClr val="8b8b8b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l-GR" sz="2000">
                <a:solidFill>
                  <a:srgbClr val="8b8b8b"/>
                </a:solidFill>
                <a:latin typeface="Calibri"/>
              </a:rPr>
              <a:t>Seventh Outline LevelClick to edit Master text styles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l-GR">
                <a:solidFill>
                  <a:srgbClr val="000000"/>
                </a:solidFill>
                <a:latin typeface="Calibri"/>
              </a:rPr>
              <a:t>5/7/2013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E3F09D7E-6CFC-4F4A-9BC9-CCFEF74E9E23}" type="slidenum">
              <a:rPr lang="el-GR">
                <a:solidFill>
                  <a:srgbClr val="000000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l-GR" sz="28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l-GR" sz="24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l-GR" sz="20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l-GR" sz="20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l-GR">
                <a:solidFill>
                  <a:srgbClr val="000000"/>
                </a:solidFill>
                <a:latin typeface="Calibri"/>
              </a:rPr>
              <a:t>5/7/2013</a:t>
            </a:r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sldNum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5F97592A-88C5-4DCB-AC55-A9B47308AC95}" type="slidenum">
              <a:rPr lang="el-GR">
                <a:solidFill>
                  <a:srgbClr val="000000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6a City</a:t>
            </a:r>
            <a:endParaRPr/>
          </a:p>
        </p:txBody>
      </p:sp>
      <p:sp>
        <p:nvSpPr>
          <p:cNvPr id="112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el-GR" sz="3200">
                <a:solidFill>
                  <a:srgbClr val="8b8b8b"/>
                </a:solidFill>
                <a:latin typeface="Calibri"/>
              </a:rPr>
              <a:t>Barbara Simons, Austria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B3: End</a:t>
            </a:r>
            <a:endParaRPr/>
          </a:p>
        </p:txBody>
      </p:sp>
      <p:sp>
        <p:nvSpPr>
          <p:cNvPr id="12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i="1" lang="el-GR" sz="3200">
                <a:solidFill>
                  <a:srgbClr val="000000"/>
                </a:solidFill>
                <a:latin typeface="Calibri"/>
              </a:rPr>
              <a:t>Design purpose: providing closure to the activity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Attainment of goal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Students used their creativity to create their own product and are now able to appreciate the complicated structures and political decisions that govern life within a city.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Each group should present their “own” city. The others should then evaluate if they would like to live there and challenge the decisions taken by the committees.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722160" y="4406760"/>
            <a:ext cx="7772040" cy="13618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l-GR" sz="4000">
                <a:solidFill>
                  <a:srgbClr val="000000"/>
                </a:solidFill>
                <a:latin typeface="Calibri"/>
              </a:rPr>
              <a:t>Section A: For the teacher</a:t>
            </a:r>
            <a:endParaRPr/>
          </a:p>
        </p:txBody>
      </p:sp>
      <p:sp>
        <p:nvSpPr>
          <p:cNvPr id="114" name="TextShape 2"/>
          <p:cNvSpPr txBox="1"/>
          <p:nvPr/>
        </p:nvSpPr>
        <p:spPr>
          <a:xfrm>
            <a:off x="722160" y="2906640"/>
            <a:ext cx="7772040" cy="1499760"/>
          </a:xfrm>
          <a:prstGeom prst="rect">
            <a:avLst/>
          </a:prstGeom>
        </p:spPr>
        <p:txBody>
          <a:bodyPr anchor="b"/>
          <a:p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A1: Educational context</a:t>
            </a:r>
            <a:endParaRPr/>
          </a:p>
        </p:txBody>
      </p:sp>
      <p:sp>
        <p:nvSpPr>
          <p:cNvPr id="11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Time Frame: 1 week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Setting: Classroom, home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School Resources: Internet, posters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Curriculum Mapping: Content based communication in the target language; Interdisciplinary activity including History, Political Education, Geography, Biology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A2: Rationale</a:t>
            </a:r>
            <a:endParaRPr/>
          </a:p>
        </p:txBody>
      </p:sp>
      <p:sp>
        <p:nvSpPr>
          <p:cNvPr id="11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Reasons for the proposed scenario: 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Students can use their creative potential to think about issues that relate to the creation, building, governing and maintainance of a city.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Addressed Problems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Including diversity issues; considering not just your own needs and interests; working towards a common goal; big-picture thinking (outside the box/ the student's immediate reality); how do you turn creative potential into something great, communal (so that others can benefit as well)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Goals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Communication in the target language, acquisition of new terminology; political implications (reflection on political decisions); working together toward's a common goal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722160" y="4406760"/>
            <a:ext cx="7772040" cy="13618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l-GR" sz="4000">
                <a:solidFill>
                  <a:srgbClr val="000000"/>
                </a:solidFill>
                <a:latin typeface="Calibri"/>
              </a:rPr>
              <a:t>Section b: For the student</a:t>
            </a:r>
            <a:endParaRPr/>
          </a:p>
        </p:txBody>
      </p:sp>
      <p:sp>
        <p:nvSpPr>
          <p:cNvPr id="120" name="TextShape 2"/>
          <p:cNvSpPr txBox="1"/>
          <p:nvPr/>
        </p:nvSpPr>
        <p:spPr>
          <a:xfrm>
            <a:off x="722160" y="2906640"/>
            <a:ext cx="7772040" cy="1499760"/>
          </a:xfrm>
          <a:prstGeom prst="rect">
            <a:avLst/>
          </a:prstGeom>
        </p:spPr>
        <p:txBody>
          <a:bodyPr anchor="b"/>
          <a:p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B1: Beginning</a:t>
            </a:r>
            <a:endParaRPr/>
          </a:p>
        </p:txBody>
      </p:sp>
      <p:sp>
        <p:nvSpPr>
          <p:cNvPr id="12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i="1" lang="el-GR" sz="2400">
                <a:solidFill>
                  <a:srgbClr val="000000"/>
                </a:solidFill>
                <a:latin typeface="Calibri"/>
              </a:rPr>
              <a:t>Design purpose: setting the stage and defining student’s goals</a:t>
            </a:r>
            <a:endParaRPr/>
          </a:p>
          <a:p>
            <a:r>
              <a:rPr lang="el-GR" sz="3200">
                <a:solidFill>
                  <a:srgbClr val="000000"/>
                </a:solidFill>
                <a:latin typeface="Calibri"/>
              </a:rPr>
              <a:t>             </a:t>
            </a:r>
            <a:r>
              <a:rPr lang="el-GR" sz="3200" u="sng">
                <a:solidFill>
                  <a:srgbClr val="000000"/>
                </a:solidFill>
                <a:latin typeface="Calibri"/>
              </a:rPr>
              <a:t>Start out: lego blocks and pens: build a city on a poster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Situation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creating an ideal world/ city that serves everyone's needs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Goal definition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you as a class get to create your own “perfect” city; Think about which issues (initial questions, roles, assignments) need to be addressed? How can a maximum of “quality of life” (define this term independently) be achieved for all citizens? What needs to be done to ensure that this “quality of life” will not go down?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39240" y="1584000"/>
            <a:ext cx="9187560" cy="506340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b="1" lang="el-GR" sz="3200" u="sng">
                <a:solidFill>
                  <a:srgbClr val="000000"/>
                </a:solidFill>
                <a:latin typeface="Calibri"/>
              </a:rPr>
              <a:t>Minimal</a:t>
            </a:r>
            <a:r>
              <a:rPr b="1" lang="el-GR" sz="3200">
                <a:solidFill>
                  <a:srgbClr val="000000"/>
                </a:solidFill>
                <a:latin typeface="Calibri"/>
              </a:rPr>
              <a:t> set of initial knowledge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Rome was not built in one day. Think about various steps/ decisions that need to be taken when creating your own city. Research independenly online. </a:t>
            </a:r>
            <a:endParaRPr/>
          </a:p>
          <a:p>
            <a:pPr>
              <a:lnSpc>
                <a:spcPct val="100000"/>
              </a:lnSpc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Afterwards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short recap: How have cities evolved over-time? Why/ How is life organized around/ in cities? How (by what principles) are they governed?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B2: Middle</a:t>
            </a:r>
            <a:endParaRPr/>
          </a:p>
        </p:txBody>
      </p:sp>
      <p:sp>
        <p:nvSpPr>
          <p:cNvPr id="12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i="1" lang="el-GR" sz="3200">
                <a:solidFill>
                  <a:srgbClr val="000000"/>
                </a:solidFill>
                <a:latin typeface="Calibri"/>
              </a:rPr>
              <a:t>Design purpose: providing means, structure, and support for students to be autonomous but substantially engaged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Activities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drawing (poster); getting/ organizing everyone into interest groups/ committees -&gt; writing (rules); researching; decision making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Materials and tools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internet; crayons; poster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Embedded (focal) content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how can a city be created to ensure maximum life quality for all its citizens?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107640" y="1387080"/>
            <a:ext cx="9050400" cy="523692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Rules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any scenario is possible; mayor changes/ decisions need to be agreed upon by all group participants</a:t>
            </a:r>
            <a:endParaRPr/>
          </a:p>
          <a:p>
            <a:pPr>
              <a:lnSpc>
                <a:spcPct val="100000"/>
              </a:lnSpc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Division of labor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groups of four -&gt; each group gets to design their own city</a:t>
            </a:r>
            <a:endParaRPr/>
          </a:p>
          <a:p>
            <a:pPr>
              <a:lnSpc>
                <a:spcPct val="100000"/>
              </a:lnSpc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Timeframe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one week; finished product (poster) to be presented on a set date (deadline)</a:t>
            </a:r>
            <a:endParaRPr/>
          </a:p>
          <a:p>
            <a:pPr>
              <a:lnSpc>
                <a:spcPct val="100000"/>
              </a:lnSpc>
            </a:pPr>
            <a:r>
              <a:rPr b="1" lang="el-GR" sz="3200">
                <a:solidFill>
                  <a:srgbClr val="000000"/>
                </a:solidFill>
                <a:latin typeface="Calibri"/>
              </a:rPr>
              <a:t>Learning supports</a:t>
            </a:r>
            <a:r>
              <a:rPr lang="el-GR" sz="3200">
                <a:solidFill>
                  <a:srgbClr val="000000"/>
                </a:solidFill>
                <a:latin typeface="Calibri"/>
              </a:rPr>
              <a:t>: benchmark lessons, ad hoc lectures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