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4068" r:id="rId2"/>
    <p:sldMasterId id="2147484613" r:id="rId3"/>
  </p:sldMasterIdLst>
  <p:notesMasterIdLst>
    <p:notesMasterId r:id="rId48"/>
  </p:notesMasterIdLst>
  <p:handoutMasterIdLst>
    <p:handoutMasterId r:id="rId49"/>
  </p:handoutMasterIdLst>
  <p:sldIdLst>
    <p:sldId id="445" r:id="rId4"/>
    <p:sldId id="409" r:id="rId5"/>
    <p:sldId id="451" r:id="rId6"/>
    <p:sldId id="376" r:id="rId7"/>
    <p:sldId id="407" r:id="rId8"/>
    <p:sldId id="410" r:id="rId9"/>
    <p:sldId id="391" r:id="rId10"/>
    <p:sldId id="375" r:id="rId11"/>
    <p:sldId id="394" r:id="rId12"/>
    <p:sldId id="411" r:id="rId13"/>
    <p:sldId id="396" r:id="rId14"/>
    <p:sldId id="404" r:id="rId15"/>
    <p:sldId id="393" r:id="rId16"/>
    <p:sldId id="405" r:id="rId17"/>
    <p:sldId id="374" r:id="rId18"/>
    <p:sldId id="377" r:id="rId19"/>
    <p:sldId id="379" r:id="rId20"/>
    <p:sldId id="378" r:id="rId21"/>
    <p:sldId id="446" r:id="rId22"/>
    <p:sldId id="447" r:id="rId23"/>
    <p:sldId id="448" r:id="rId24"/>
    <p:sldId id="449" r:id="rId25"/>
    <p:sldId id="450" r:id="rId26"/>
    <p:sldId id="452" r:id="rId27"/>
    <p:sldId id="424" r:id="rId28"/>
    <p:sldId id="425" r:id="rId29"/>
    <p:sldId id="427" r:id="rId30"/>
    <p:sldId id="429" r:id="rId31"/>
    <p:sldId id="430" r:id="rId32"/>
    <p:sldId id="444" r:id="rId33"/>
    <p:sldId id="431" r:id="rId34"/>
    <p:sldId id="432" r:id="rId35"/>
    <p:sldId id="433" r:id="rId36"/>
    <p:sldId id="441" r:id="rId37"/>
    <p:sldId id="434" r:id="rId38"/>
    <p:sldId id="442" r:id="rId39"/>
    <p:sldId id="435" r:id="rId40"/>
    <p:sldId id="436" r:id="rId41"/>
    <p:sldId id="437" r:id="rId42"/>
    <p:sldId id="438" r:id="rId43"/>
    <p:sldId id="439" r:id="rId44"/>
    <p:sldId id="443" r:id="rId45"/>
    <p:sldId id="440" r:id="rId46"/>
    <p:sldId id="412" r:id="rId47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15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3CCFF"/>
    <a:srgbClr val="FFCC00"/>
    <a:srgbClr val="FF9900"/>
    <a:srgbClr val="FF9933"/>
    <a:srgbClr val="FFFF99"/>
    <a:srgbClr val="00CC00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00" autoAdjust="0"/>
    <p:restoredTop sz="94660"/>
  </p:normalViewPr>
  <p:slideViewPr>
    <p:cSldViewPr>
      <p:cViewPr varScale="1">
        <p:scale>
          <a:sx n="70" d="100"/>
          <a:sy n="70" d="100"/>
        </p:scale>
        <p:origin x="-1260" y="-102"/>
      </p:cViewPr>
      <p:guideLst>
        <p:guide orient="horz" pos="2160"/>
        <p:guide pos="1584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796CA23-D24F-4F4F-8E3C-411F6DB2BC0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2093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3879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D58CA2D-6841-4C0A-9D10-8309F8034B4E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  <p:sp>
        <p:nvSpPr>
          <p:cNvPr id="56323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092200" y="869950"/>
            <a:ext cx="4611688" cy="3460750"/>
          </a:xfrm>
          <a:prstGeom prst="rect">
            <a:avLst/>
          </a:prstGeo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0419" y="4705350"/>
            <a:ext cx="5338086" cy="4457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15253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57717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7873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82070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62552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69510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58786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41542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30B65E6-1A10-463A-93B5-A23D429F3D54}" type="slidenum">
              <a:rPr lang="en-US" altLang="en-US" smtClean="0"/>
              <a:pPr eaLnBrk="1" hangingPunct="1">
                <a:spcBef>
                  <a:spcPct val="0"/>
                </a:spcBef>
              </a:pPr>
              <a:t>19</a:t>
            </a:fld>
            <a:endParaRPr lang="en-US" altLang="en-US" smtClean="0"/>
          </a:p>
        </p:txBody>
      </p:sp>
      <p:sp>
        <p:nvSpPr>
          <p:cNvPr id="64515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34" y="4705350"/>
            <a:ext cx="4982633" cy="4457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 txBox="1">
            <a:spLocks noGrp="1" noChangeArrowheads="1"/>
          </p:cNvSpPr>
          <p:nvPr/>
        </p:nvSpPr>
        <p:spPr bwMode="auto">
          <a:xfrm>
            <a:off x="3850217" y="9410700"/>
            <a:ext cx="294428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5D80DD8-0285-42EE-9E34-12855F6DC4B8}" type="slidenum">
              <a:rPr lang="en-GB" altLang="en-US">
                <a:cs typeface="Arial" charset="0"/>
              </a:rPr>
              <a:pPr algn="r" eaLnBrk="1" hangingPunct="1">
                <a:spcBef>
                  <a:spcPct val="0"/>
                </a:spcBef>
              </a:pPr>
              <a:t>22</a:t>
            </a:fld>
            <a:endParaRPr lang="en-GB" altLang="en-US">
              <a:cs typeface="Arial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125115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1C33AAF-75A5-4B90-BF4A-351C11C31430}" type="slidenum">
              <a:rPr lang="en-GB" altLang="en-US" smtClean="0"/>
              <a:pPr eaLnBrk="1" hangingPunct="1">
                <a:spcBef>
                  <a:spcPct val="0"/>
                </a:spcBef>
              </a:pPr>
              <a:t>28</a:t>
            </a:fld>
            <a:endParaRPr lang="en-GB" alt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1"/>
            <a:ext cx="5435600" cy="4559168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34B6A3-A3F6-4547-BD0B-E5C50412C7F4}" type="slidenum">
              <a:rPr lang="en-GB" altLang="en-US" smtClean="0"/>
              <a:pPr eaLnBrk="1" hangingPunct="1">
                <a:spcBef>
                  <a:spcPct val="0"/>
                </a:spcBef>
              </a:pPr>
              <a:t>29</a:t>
            </a:fld>
            <a:endParaRPr lang="en-GB" altLang="en-US" smtClean="0"/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E836AFB-A2AF-49A1-981F-CD1ABB12F81F}" type="slidenum">
              <a:rPr lang="en-GB" altLang="en-US"/>
              <a:pPr algn="r" eaLnBrk="1" hangingPunct="1">
                <a:spcBef>
                  <a:spcPct val="0"/>
                </a:spcBef>
              </a:pPr>
              <a:t>29</a:t>
            </a:fld>
            <a:endParaRPr lang="en-GB" altLang="en-US"/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ln/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80E0D36-7F6E-4DCA-BD67-6C23F2924440}" type="slidenum">
              <a:rPr lang="en-GB" altLang="en-US" smtClean="0"/>
              <a:pPr eaLnBrk="1" hangingPunct="1">
                <a:spcBef>
                  <a:spcPct val="0"/>
                </a:spcBef>
              </a:pPr>
              <a:t>34</a:t>
            </a:fld>
            <a:endParaRPr lang="en-GB" altLang="en-US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1"/>
            <a:ext cx="5435600" cy="4559168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8A48E49-0138-4661-BBFE-EF59E0600153}" type="slidenum">
              <a:rPr lang="en-GB" altLang="en-US" smtClean="0"/>
              <a:pPr eaLnBrk="1" hangingPunct="1">
                <a:spcBef>
                  <a:spcPct val="0"/>
                </a:spcBef>
              </a:pPr>
              <a:t>38</a:t>
            </a:fld>
            <a:endParaRPr lang="en-GB" altLang="en-US" smtClean="0"/>
          </a:p>
        </p:txBody>
      </p:sp>
      <p:sp>
        <p:nvSpPr>
          <p:cNvPr id="40963" name="Rectangle 7"/>
          <p:cNvSpPr txBox="1">
            <a:spLocks noGrp="1" noChangeArrowheads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DA0AD53-3B25-421F-A6A3-9F47334E828B}" type="slidenum">
              <a:rPr lang="en-GB" altLang="en-US"/>
              <a:pPr algn="r" eaLnBrk="1" hangingPunct="1">
                <a:spcBef>
                  <a:spcPct val="0"/>
                </a:spcBef>
              </a:pPr>
              <a:t>38</a:t>
            </a:fld>
            <a:endParaRPr lang="en-GB" altLang="en-US"/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96642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23634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34370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50298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51066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2161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30727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11206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457200" y="2363788"/>
            <a:ext cx="8153400" cy="1600200"/>
            <a:chOff x="288" y="1489"/>
            <a:chExt cx="5136" cy="1008"/>
          </a:xfrm>
        </p:grpSpPr>
        <p:sp>
          <p:nvSpPr>
            <p:cNvPr id="5" name="Arc 2"/>
            <p:cNvSpPr>
              <a:spLocks/>
            </p:cNvSpPr>
            <p:nvPr/>
          </p:nvSpPr>
          <p:spPr bwMode="invGray">
            <a:xfrm>
              <a:off x="3595" y="1489"/>
              <a:ext cx="1829" cy="1008"/>
            </a:xfrm>
            <a:custGeom>
              <a:avLst/>
              <a:gdLst>
                <a:gd name="G0" fmla="+- 312 0 0"/>
                <a:gd name="G1" fmla="+- 21600 0 0"/>
                <a:gd name="G2" fmla="+- 21600 0 0"/>
                <a:gd name="T0" fmla="*/ 300 w 21912"/>
                <a:gd name="T1" fmla="*/ 0 h 43200"/>
                <a:gd name="T2" fmla="*/ 0 w 21912"/>
                <a:gd name="T3" fmla="*/ 43198 h 43200"/>
                <a:gd name="T4" fmla="*/ 312 w 2191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  <a:lnTo>
                    <a:pt x="312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6" name="Arc 3"/>
            <p:cNvSpPr>
              <a:spLocks/>
            </p:cNvSpPr>
            <p:nvPr/>
          </p:nvSpPr>
          <p:spPr bwMode="invGray">
            <a:xfrm>
              <a:off x="3548" y="1593"/>
              <a:ext cx="1831" cy="800"/>
            </a:xfrm>
            <a:custGeom>
              <a:avLst/>
              <a:gdLst>
                <a:gd name="G0" fmla="+- 324 0 0"/>
                <a:gd name="G1" fmla="+- 21600 0 0"/>
                <a:gd name="G2" fmla="+- 21600 0 0"/>
                <a:gd name="T0" fmla="*/ 312 w 21924"/>
                <a:gd name="T1" fmla="*/ 0 h 43200"/>
                <a:gd name="T2" fmla="*/ 0 w 21924"/>
                <a:gd name="T3" fmla="*/ 43198 h 43200"/>
                <a:gd name="T4" fmla="*/ 324 w 2192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  <a:lnTo>
                    <a:pt x="324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7" name="Arc 4"/>
            <p:cNvSpPr>
              <a:spLocks/>
            </p:cNvSpPr>
            <p:nvPr/>
          </p:nvSpPr>
          <p:spPr bwMode="invGray">
            <a:xfrm>
              <a:off x="3521" y="1732"/>
              <a:ext cx="1830" cy="522"/>
            </a:xfrm>
            <a:custGeom>
              <a:avLst/>
              <a:gdLst>
                <a:gd name="G0" fmla="+- 325 0 0"/>
                <a:gd name="G1" fmla="+- 21600 0 0"/>
                <a:gd name="G2" fmla="+- 21600 0 0"/>
                <a:gd name="T0" fmla="*/ 313 w 21925"/>
                <a:gd name="T1" fmla="*/ 0 h 43200"/>
                <a:gd name="T2" fmla="*/ 0 w 21925"/>
                <a:gd name="T3" fmla="*/ 43198 h 43200"/>
                <a:gd name="T4" fmla="*/ 325 w 2192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  <a:lnTo>
                    <a:pt x="325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invGray">
            <a:xfrm>
              <a:off x="288" y="1940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GB">
                <a:cs typeface="+mn-cs"/>
              </a:endParaRPr>
            </a:p>
          </p:txBody>
        </p:sp>
      </p:grpSp>
      <p:sp>
        <p:nvSpPr>
          <p:cNvPr id="30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47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11851-1D2F-4DA9-8C44-7817209683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4366C-E8C0-429D-8927-A3519A39D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381000"/>
            <a:ext cx="203835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596265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8DE05-5683-4B10-BE76-8CCAC6EE8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700CF-6F96-4074-874D-7E0B0FD36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85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457200" y="2363788"/>
            <a:ext cx="8153400" cy="1600200"/>
            <a:chOff x="288" y="1489"/>
            <a:chExt cx="5136" cy="1008"/>
          </a:xfrm>
        </p:grpSpPr>
        <p:sp>
          <p:nvSpPr>
            <p:cNvPr id="5" name="Arc 2"/>
            <p:cNvSpPr>
              <a:spLocks/>
            </p:cNvSpPr>
            <p:nvPr/>
          </p:nvSpPr>
          <p:spPr bwMode="invGray">
            <a:xfrm>
              <a:off x="3595" y="1489"/>
              <a:ext cx="1829" cy="1008"/>
            </a:xfrm>
            <a:custGeom>
              <a:avLst/>
              <a:gdLst>
                <a:gd name="G0" fmla="+- 312 0 0"/>
                <a:gd name="G1" fmla="+- 21600 0 0"/>
                <a:gd name="G2" fmla="+- 21600 0 0"/>
                <a:gd name="T0" fmla="*/ 300 w 21912"/>
                <a:gd name="T1" fmla="*/ 0 h 43200"/>
                <a:gd name="T2" fmla="*/ 0 w 21912"/>
                <a:gd name="T3" fmla="*/ 43198 h 43200"/>
                <a:gd name="T4" fmla="*/ 312 w 2191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  <a:lnTo>
                    <a:pt x="312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GB">
                <a:solidFill>
                  <a:srgbClr val="CCECFF"/>
                </a:solidFill>
              </a:endParaRPr>
            </a:p>
          </p:txBody>
        </p:sp>
        <p:sp>
          <p:nvSpPr>
            <p:cNvPr id="6" name="Arc 3"/>
            <p:cNvSpPr>
              <a:spLocks/>
            </p:cNvSpPr>
            <p:nvPr/>
          </p:nvSpPr>
          <p:spPr bwMode="invGray">
            <a:xfrm>
              <a:off x="3548" y="1593"/>
              <a:ext cx="1831" cy="800"/>
            </a:xfrm>
            <a:custGeom>
              <a:avLst/>
              <a:gdLst>
                <a:gd name="G0" fmla="+- 324 0 0"/>
                <a:gd name="G1" fmla="+- 21600 0 0"/>
                <a:gd name="G2" fmla="+- 21600 0 0"/>
                <a:gd name="T0" fmla="*/ 312 w 21924"/>
                <a:gd name="T1" fmla="*/ 0 h 43200"/>
                <a:gd name="T2" fmla="*/ 0 w 21924"/>
                <a:gd name="T3" fmla="*/ 43198 h 43200"/>
                <a:gd name="T4" fmla="*/ 324 w 2192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  <a:lnTo>
                    <a:pt x="324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GB">
                <a:solidFill>
                  <a:srgbClr val="CCECFF"/>
                </a:solidFill>
              </a:endParaRPr>
            </a:p>
          </p:txBody>
        </p:sp>
        <p:sp>
          <p:nvSpPr>
            <p:cNvPr id="7" name="Arc 4"/>
            <p:cNvSpPr>
              <a:spLocks/>
            </p:cNvSpPr>
            <p:nvPr/>
          </p:nvSpPr>
          <p:spPr bwMode="invGray">
            <a:xfrm>
              <a:off x="3521" y="1732"/>
              <a:ext cx="1830" cy="522"/>
            </a:xfrm>
            <a:custGeom>
              <a:avLst/>
              <a:gdLst>
                <a:gd name="G0" fmla="+- 325 0 0"/>
                <a:gd name="G1" fmla="+- 21600 0 0"/>
                <a:gd name="G2" fmla="+- 21600 0 0"/>
                <a:gd name="T0" fmla="*/ 313 w 21925"/>
                <a:gd name="T1" fmla="*/ 0 h 43200"/>
                <a:gd name="T2" fmla="*/ 0 w 21925"/>
                <a:gd name="T3" fmla="*/ 43198 h 43200"/>
                <a:gd name="T4" fmla="*/ 325 w 2192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  <a:lnTo>
                    <a:pt x="325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GB">
                <a:solidFill>
                  <a:srgbClr val="CCECFF"/>
                </a:solidFill>
              </a:endParaRPr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invGray">
            <a:xfrm>
              <a:off x="288" y="1940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GB">
                <a:solidFill>
                  <a:srgbClr val="CCECFF"/>
                </a:solidFill>
              </a:endParaRPr>
            </a:p>
          </p:txBody>
        </p:sp>
      </p:grpSp>
      <p:sp>
        <p:nvSpPr>
          <p:cNvPr id="30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47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2F0D5-96A2-498F-B4CB-A3DECFFDFB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0A2BE-85F4-4EBC-ADBB-0B34F7067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09D76-829D-4A4B-8E52-F8D4FF06E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219200"/>
            <a:ext cx="36195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219200"/>
            <a:ext cx="36195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17B65-E1CB-4BE7-AA11-5C47BB162E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18DD6-DC69-4E48-8F1D-DC25F242A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BEBC6-62F0-40C2-B5AA-3AB7B59670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CE0FB-EA68-4D3F-A11B-2FD0AAC32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93AA4-3EDF-4BD4-B696-C426F5BDC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8695C-E1DA-4EB4-8832-0CBC4F7D80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ED333-AE2F-4AA7-893B-FDCF5DCBA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40537-189C-4E84-8D04-63A67DCDA3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381000"/>
            <a:ext cx="203835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596265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AB927-A179-40FE-B5EF-FD9B41FB5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9A927-AABB-403B-A33D-77545126EBA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6288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9C3E6-7F52-403B-8DBB-1C3A46EBAB57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948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A55B2-4C33-4645-8662-31417A2534A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4736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DAD37-072C-49BC-A030-845A0929E9A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4720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857A0-7918-4D9B-A465-5BE23B1279B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4318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194C1-B29C-4093-887C-46A726902943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993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E947C-4F6B-4FFB-9C70-D6A81BB83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E3F4E-A817-4457-99C5-6E5CB7832EA9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5915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737CF-ECE5-4CA5-8A86-D9729881A585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46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714B7-7872-4D78-AFAE-25ED83D77BD0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552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E4AD1-A2E6-4E6E-9415-17E54FD25A7C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0261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85C77-9621-4715-926E-B0A4AD2E97E9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351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219200"/>
            <a:ext cx="36195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219200"/>
            <a:ext cx="36195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E8A73-83F3-480E-94B8-07BA5B8C6C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CFB4B-4CCF-4CE8-B205-5CD52F3F3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4E9D0-18F8-42CB-AEAE-EE382B60F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9EBC2-EA6D-4987-B9F3-CB9F87C012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8D3C2-507A-4ED7-B47D-14B73338E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0A074-3A1E-4880-A9B5-8B2332E7E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381000"/>
            <a:ext cx="815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219200"/>
            <a:ext cx="7391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770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fld id="{BBD21916-E372-49FA-A135-F05B70D4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13" descr="Background_crp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67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1447800" y="990600"/>
            <a:ext cx="7391400" cy="76200"/>
          </a:xfrm>
          <a:prstGeom prst="rect">
            <a:avLst/>
          </a:prstGeom>
          <a:gradFill rotWithShape="0">
            <a:gsLst>
              <a:gs pos="0">
                <a:schemeClr val="bg2">
                  <a:gamma/>
                  <a:shade val="0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GB"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91" r:id="rId1"/>
    <p:sldLayoutId id="2147484592" r:id="rId2"/>
    <p:sldLayoutId id="2147484593" r:id="rId3"/>
    <p:sldLayoutId id="2147484594" r:id="rId4"/>
    <p:sldLayoutId id="2147484595" r:id="rId5"/>
    <p:sldLayoutId id="2147484596" r:id="rId6"/>
    <p:sldLayoutId id="2147484597" r:id="rId7"/>
    <p:sldLayoutId id="2147484598" r:id="rId8"/>
    <p:sldLayoutId id="2147484599" r:id="rId9"/>
    <p:sldLayoutId id="2147484600" r:id="rId10"/>
    <p:sldLayoutId id="2147484601" r:id="rId11"/>
    <p:sldLayoutId id="2147484625" r:id="rId12"/>
  </p:sldLayoutIdLst>
  <p:transition spd="slow">
    <p:fade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 Narrow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 Narrow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 Narrow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 Narrow" pitchFamily="34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 Narrow" pitchFamily="34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 Narrow" pitchFamily="34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 Narrow" pitchFamily="34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381000"/>
            <a:ext cx="815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219200"/>
            <a:ext cx="7391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770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CCECFF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CCECFF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CCECFF"/>
                </a:solidFill>
                <a:cs typeface="+mn-cs"/>
              </a:defRPr>
            </a:lvl1pPr>
          </a:lstStyle>
          <a:p>
            <a:pPr>
              <a:defRPr/>
            </a:pPr>
            <a:fld id="{D9877675-B9A2-4E79-B36E-F6BAF4E908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5" name="Picture 13" descr="Background_cr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67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1447800" y="990600"/>
            <a:ext cx="7391400" cy="76200"/>
          </a:xfrm>
          <a:prstGeom prst="rect">
            <a:avLst/>
          </a:prstGeom>
          <a:gradFill rotWithShape="0">
            <a:gsLst>
              <a:gs pos="0">
                <a:schemeClr val="bg2">
                  <a:gamma/>
                  <a:shade val="0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GB">
              <a:solidFill>
                <a:srgbClr val="CCECFF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602" r:id="rId1"/>
    <p:sldLayoutId id="2147484603" r:id="rId2"/>
    <p:sldLayoutId id="2147484604" r:id="rId3"/>
    <p:sldLayoutId id="2147484605" r:id="rId4"/>
    <p:sldLayoutId id="2147484606" r:id="rId5"/>
    <p:sldLayoutId id="2147484607" r:id="rId6"/>
    <p:sldLayoutId id="2147484608" r:id="rId7"/>
    <p:sldLayoutId id="2147484609" r:id="rId8"/>
    <p:sldLayoutId id="2147484610" r:id="rId9"/>
    <p:sldLayoutId id="2147484611" r:id="rId10"/>
    <p:sldLayoutId id="2147484612" r:id="rId11"/>
  </p:sldLayoutIdLst>
  <p:transition spd="slow">
    <p:fade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 Narrow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 Narrow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 Narrow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 Narrow" pitchFamily="34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 Narrow" pitchFamily="34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 Narrow" pitchFamily="34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 Narrow" pitchFamily="34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A8486"/>
            </a:gs>
            <a:gs pos="50000">
              <a:srgbClr val="9ABEC1"/>
            </a:gs>
            <a:gs pos="100000">
              <a:srgbClr val="B8E3E6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BD0D29D-85E5-4615-B114-1402BC5A619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738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4" r:id="rId1"/>
    <p:sldLayoutId id="2147484615" r:id="rId2"/>
    <p:sldLayoutId id="2147484616" r:id="rId3"/>
    <p:sldLayoutId id="2147484617" r:id="rId4"/>
    <p:sldLayoutId id="2147484618" r:id="rId5"/>
    <p:sldLayoutId id="2147484619" r:id="rId6"/>
    <p:sldLayoutId id="2147484620" r:id="rId7"/>
    <p:sldLayoutId id="2147484621" r:id="rId8"/>
    <p:sldLayoutId id="2147484622" r:id="rId9"/>
    <p:sldLayoutId id="2147484623" r:id="rId10"/>
    <p:sldLayoutId id="21474846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6.png"/><Relationship Id="rId4" Type="http://schemas.openxmlformats.org/officeDocument/2006/relationships/image" Target="../media/image8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TN APOD"/>
          <p:cNvPicPr>
            <a:picLocks noChangeAspect="1" noChangeArrowheads="1"/>
          </p:cNvPicPr>
          <p:nvPr/>
        </p:nvPicPr>
        <p:blipFill>
          <a:blip r:embed="rId3">
            <a:lum bright="-22000" contras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869"/>
            <a:ext cx="91440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684213" y="4797425"/>
            <a:ext cx="81375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Fraser Lewis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Faulkes Telescope Project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Liverpool John Moores University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Open University</a:t>
            </a:r>
            <a:endParaRPr lang="en-US" alt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12" descr="Ice FT logo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30200"/>
            <a:ext cx="1584325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13"/>
          <p:cNvSpPr>
            <a:spLocks noChangeArrowheads="1"/>
          </p:cNvSpPr>
          <p:nvPr/>
        </p:nvSpPr>
        <p:spPr bwMode="auto">
          <a:xfrm>
            <a:off x="539750" y="1871663"/>
            <a:ext cx="80645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Linking Real Astronomy Research to the Classroom</a:t>
            </a:r>
            <a:endParaRPr lang="en-GB" altLang="en-US" sz="5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7" descr="single_logo_Discover the Cosmo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403725"/>
            <a:ext cx="1984375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5" y="4292600"/>
            <a:ext cx="1204913" cy="145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9" descr="http://www.schoolsobservatory.org.uk/sites/default/files/decor/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30200"/>
            <a:ext cx="17049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1" descr="http://www.schoolsobservatory.org.uk/sites/default/files/decor/ljmu_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798513"/>
            <a:ext cx="14287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AutoShape 13" descr="data:image/jpeg;base64,/9j/4AAQSkZJRgABAQAAAQABAAD/2wCEAAkGBxQTEhQUEBQUFRUXGBUaGBgUFRYXFBUYGBYYFxYcGBoYHDQgGBolHBgXITEhJSorLi4uFx8zODMsNygtLisBCgoKDg0OGRAQGCwkHyQ3LCwsLC8sLCwsLS4sLC4sLSwsLCwsLCwsLCwsLSwsLCwsLCwsLCwrLDcsLCw3KywsK//AABEIAKAA0gMBIgACEQEDEQH/xAAcAAABBQEBAQAAAAAAAAAAAAAAAwQFBgcBAgj/xABGEAACAQMCAwQFCAcGBQUAAAABAgMABBEFIQYSMRNBUXEiMmGBkQcUM1KhscHRI0JTcoKS4RUWQ2KT8CRUc8PxFzREdLL/xAAYAQADAQEAAAAAAAAAAAAAAAAAAQIDBP/EACIRAQADAAEEAwEBAQAAAAAAAAABAhExAxIhURMiQTKhYf/aAAwDAQACEQMRAD8A1fXtdW3wOXmc7gZwAPE1CDjOT9kv8x/KvHF0OZ8/5BUIkVdfT6VZrsuPqdW0WyFjXi2T9kv8x/Kvf965P2S/zH8qgEhpdIaqelT0n5b+0yOKZP2S/wAx/Kva8TSfsh/MfyqG51HVh8fypWC4RtlZSfDIz8KXx09H8l/aYXiKQ/4Q+J/Kvf8Ab0n7IfE/lUaBXtansr6VF7e0kmtyH/CHxP5UumrMf1B8TUUslKB6maR6VF59pYak31R8a4dUI6rt7DUaDXJD6J8vxpdkH8krJE4IBHQ16NNdM+iTyp0awnlvHCia78o3Y3L21tZ3F28eO0MIPKpO+NgTSWnfKFcSSxRtpN5GHdFLsG5UDMAWbMfQZz7qhU12TTdR1Dlsrm4SeRGDRxnAYLvvjBG9TWnfKTJLNFGdMvUDuiF2U8qczBeZvR6DOfdQbQDVL4i4iv7S4crZG5tPRIaE/pl9Ec2VwebfNXSqTxDdas9w8NjFDFCAuLiXcsSoLcq+w5HSgH3D/HtldkKkoSTp2cv6N8+GG6n2VaM1nUXyWpM/a6pcSXcpGNgI4x5Y3PvNWXhPhgWIkSOeaWJiCiStzdljOQreB/CgHOp6/HC/I6uTgH0VyN6af3uh+rL/AC1YTVZgkurku8cqxIGKgYyTjxrSvbPMItv4ktJ1kTswSNwqgek22Se7FIX+tSRyMq20jgY9IE4O2fq/7xXNJuplna3nYOQodWAxkZxvU1ImQR4gj4ilORPA8zCuQ8TyMMrayEeIO238NSeiaqZ+fMZjKnBBOTnyxtULp99PbIIXtpH5c4ZOjAnPhUjw7DIXmmlXkMhGFPUADG9XasZx/qazKcoortYtVS4lXM38I/GohIanteXM38I/Go5VrspP1hxXj7SbPhRk1JafoDygNMSi9yj1v6V3h+z7WUu3qpgAdxPd8Pxq2AVn1OpO5DXp9OM2UWnD8AGOTPmST99MNS4LtpB6IaNu4oTsfI1ZKKw7p9tu2PTMLsz6e6rdHtIGOFlHVf3qno2BAIOQdwfEVZtTsUmjaKQZVgQfz91Z7w1zQvNaSHJhPonxQ9K3pfWPUpnCfFegKAK9AVSMAokPony/GugVyf1T/vvFAT+l/RJ5U6NNNK+iTyp2a5p5dVeGa8QcW6hJNdppqQrFZg9rJLuWYIXIVfIUueNZ47TS53Eb/OZI0mPKRgOcZQA4B9m9IcScM6hDLePpvZSRXikSxyHDK5QoWU9DsajtA4M1GY2Ud/2cVtZsrKinmkkKnIyfPA8s0jadrV6YIJZVjaUopbs09Z8dw9tZNp3ygTrqN1L8zu3V44gIASWi5RuxGNuatF4v1a6t1iNnbfOC0iq4yfQU9TtUDrms3NteytbaU0zMsYadXIMgCg8p9H9UkigITiDim81BY7e1sbu3YyxkyNlVVQ2TkgDb31rKDYeVZtLxfq8pVItMaFiy5d25lC59LIIHd7a0pem9ABqk3UkUcj9jdtFliWTkJAbvxV2NU7Tr6GB5luVxIZGOSucqemK06f6zu96Pf20Ts7zmSRsAsykADwHhVp7YFOdcEYyCOh2zVUsIoppLmVYx2PJgZXqwG5XbY1LcMAraJzA7Bzg9cZJFO8RyVNQtpJM3zedpmPaShSg2UDJ22Psqc0e6Zp7lC3MqsvL7MjcVF2mgxXCrLG0kYYluUEEA57vCp/StMSBeWPO+5JOST7aLzXBWJPaK7RWTVW9c+m/hFMCNqkNbH6b+EUzUV1V/mHJb+pS/CqYgGO8t9+PuFTFQ3Dp5VaM/qnI8j/XNTNc1uXTXgUUUUlCqFrcXLqqsP14t/d/4q+GqZOO0vHlHRV5R+P41p0+WfUnweAV3FcJryWrVi90lcH0TQWpKRtjTwLLpP0KeQp2aa6V9EnlTo1zTy6a8Mqm0+51a/vI2u5ra3tXWMJCSpckZyd9+h657qRvtKuNGntJIb2e4glmSKSK4YsfTOMqeg28B3Cnmu8Mzi9nnt9VgtO2K5TChvRGBnLjJ91N7n5PdQuOyd9WWXs2Dxt2RIVx0YYfGelI2r1QrXX5RqepLJIeytoEZIzgL6nMzeO9T/COk3NvG63l186ctlW5eXlGMYxnxqratoljqmpTwzwOstsseZFk5e0VtwMDfHtoCrQXt/Fa2+rNeSMJZgGt2z2XZtIVAG/XA8B3VuCHIBqC1HhS3mght3VhFCyMiqSozH6ufEVOigBjtVXk1ZzbPIVQv2pjTK5A3AGfGrQapSm1FwWmWSJg+eVs9mT3N079qukIumNFupRK8E5UkKGBUYGCemMVNsNqZWltGZGnRuYuoXYgqAPDFO5gSpA64OPhSt5k4jIUeZYomKC9kG5yEU4BJyehxVk4bjHIzLO04Pe36uOo61C6LqlvDF2c68sgLc3MmcnJ3zUhwthnnkjUrE7DlGMZwNyK1vwzrysVFGaKwbK9rQ/Tfwj8aa4p3rH038I/Gm4FdNZ+sOW39SVhlIwy+svd9Yd4qasr5JBlT5jvHnUDikpbfJ5lJVvFfxqLV1db4tmaCaqovLhekike0b/dSMzzPtJJt4LtU/HK/khJ63rHWOH0nOxI6LUbbRBFx7z7TXmGJUHo/HvrrPWkRkMpmZnShek2ek2ekmkqsTpUyUk8lItJSLv8AePvFVhavOkfQx+QqpfK3qcsdvBDbsUe6uI4OcbFQ+c+XhVs0b6GP90VFcd8Mi/tuyD9nIjK8T4zyuvTPsrknl114hXrL5HNOVR2iySv+s7SMCx7zhdhUNqnD40S6tJrB5BBNMkU0LMWUhjjmB8cHvz0qRS+4hhAQwW0+NucNjPtO4391dseGdRvbqC41ZokjgYPHBFvlwQQWPmBn4UjaVWYce6DbrdtdTao1m8iooVAAxVRgdGy2+e7vrT6yXVXtItYvDqYTLwp82aUZj5QmCFztnNAGncNqyQ3C63cGN3AQtssjBvVGX78EVrQr5/TV4pNJsbKJue6NypCLuy4mYgn3b/8Ait/TOBnr30B57UZxkZ8O+q/O91OSqxxxx5I5pBzE+3FetQtZ0uDNbqrh1CsGOMY/2KjtEubtVcRwq36Rs5bGDtkdela1r42MZWt5yTy34V5BmOZ1k8V2X+XwqX08SrGe3YMw5vSHeB0pLSri4YsLiNUGNirZyaknXIIPfU2tPEqrWI4VKye7uF7QdjyknBdBk4NeYtTvB2v0R7H1l5cZHXbHsp1Fpt3ACsEsfZgkjnG6538KU0uxyk47ZXmk9dl3VcjArSZj/mIyUja6qHRG5fWVT8RmivNppYREQtnlVRnHXAAoqfof2M9Y+mH7opGjiVuWaM9xH3H+opMtV1/mEW5l7LV4LV4L0mz08SUZ6TZ6TaSkWkqsLSzSUk0lItJSLSU4gtLNJSTSUi0lItLVYWlmkrwJNx5j7xTZpK5E+TTwtaXoh/QR/uin1NNLj5Yox/lH3U6NcM8u2vDuaM1lmt6tqN3PfLZTrbQWQIY8vNJIwQucZ6dK9vxTcxWOkT9pzGaWJZ+YAmRXIB37j5Ujaeaz3ja4ulmbtdOjvrL0SuMdsnojm23zvn7K0ImqVxDq2qNcvb6fbRhFC/8AETMeUllBOFx3Zx39KAY8G6/o/Pi3jjtJ+hSWMRygnuyfwNaGKz2H5OGnkWbVrprmRTlURRHEns+s32VoKjAAoBheRTGWMxuFjHrgjdvKoqJbqQs0NxEV5mHqnbB6dKsbuANyB57VVRHc2/P2bQLGzsw5m8fA1pXyi3hLaVZTqzPcSh8gAKuyj2+dRWtcQSpKYlCxjukcEg7dfKpTRZZ2JMxiZceiYznfvqUkiDDDAEeBGRRuW8+Rmx4UjUrYsiu9yZiXUcq7KATvtmrdp2nRwgiJeXPXvJ86j73haB91BjPim2/lTrR7CSLmEkplG3LzD0h4533p3tEx4kq1mJ8pKiiisWiu8aW5MIcdUP2HY/h8KiLS650VvZv599XW4hDqyt0YEHyO1Zw0bW0zRP6pOx7vYff+FdHSnxjDqR+pRpKTaSkGkpFpK2xlpdpKRaSkWkpJpaeFpZpKRaSkWkpF5aeJmSzyUi8tINJSLSVWJ0u0tSOgWxklVfEj4dT9gqFTLHArQ+CtL5V7Vup2Xy7zUdSe2F9OO6VpUV00Vx2A6nFcLuZ1xTwbcieefT7pIRcqVmilHoucFSynxwfD31HcOcCzl7X5/dxPFalTDBEQcsD6PMf9k4FI2/CtvqepaidRLMYXjWJQ5UBCCQQQem321YNP+SrS4ZY5YkfnjdXX9MxHMpDDbO+46UBOcX6bdzLELK4EBWRS5Izzp3j+lQHGFpeicvHqsFrEwXljlAByFAYjJ7zvWgVk1/ptnLrd4NVMfKIoTD2r8qcpGDjJ65zQDeXTbmcolxrts0fOhKxkB2wwOBhhuelbAowBVAh4d0EMpX5pzAgriZc5B2x6XXNaAKArGp2guL0RSk8iRhuUHAJJP9PhTaw0SM3MsTczRxheRSTgc4DH76l9S4fSaTtGeRWwB6BA2HupsOEY857WbPjzDJ89q2i8Zyyms7w5oMIiuriFM8gCMB4E1YxUVpWhpAzMrOxYAHnIPT3VKis7zs+F1jIdoooqVCiiigOVEcR6KtzHjo49U/hUxXKInCmNZYXeNjHMMMPHvoeStC1jRo7hcONx0YesKoeraBPb5OO0T6y93mOorqp1IlzX6cxwZvLSLS0za8Xxx514NyPEfEVtDGTh5aSeWm5mB7x8RSbXCj9YVSfMly9cVc0WUTTNywozny2q88P8FEYe5O/1B+J7h7Ki3UrHKq9ObGHCvD5lPOwwgO/t9g8+81osaAAADAHSiKMKAFAAHQDpXuuO9+6XbSkVgVT/AJSobR4Ikv2lVGmRV7H1i7ZC59m9XCs5+W3m+a23J6/zqLlz05v1c+zOKhYHyOWH17n/AFf6U40/5KbOGWOVHuOaN0deaXIyjBhkY3Gw2pry8ReNlTjTxr3ax9ubTsudO05fW5OYc/L7cZoCz8T638zgM3YyTYZV5Ihl/S7/ACFZhq3EFlcytLcaLdSSNjLMpycDA+ythurpIxzSuqL0yxAG/Tc0z/vDa/8AMwf6ifnQGW8PT6LJcRwyae1rKzDs+2UgM2dsHOxzWyVlnyt6tbzpawW7pLcG4i5BGQzL6W5yOn9PZWop0GeuKAir3XFhl5JVZVIGJMZXJ6g+FSkMoYBlIIPQjcVG61qcMa8suGJGyAZLZ9lQenaRcMWeEm1RuiElj54PStIrExs+ETbJXHNFRek2M6MTNP2oI2HLjB8alBUT4VEu0UUUjFFFFAFFFFAFcxXaKAjNQ0C3m3liQnxxhviKr918mtm3QyL5Pn7xVzoqotMfqZrE/ihR/JXag7yTH3qPwqWseA7KPfsy5/zsTVnoo77ex2V9Ebe1RBiNVUeCgAfZSuK7RUqFFFFAFRev6BDeLGtwCRHIsi4OPSXcVKUUBzFGK7RQEdruiQ3cXY3Kc8ZIPLkjdenSq5/6WaX/AMsP5m/OrpRQFe0PgqytH57eBFfuY5Zh5E9KsGK7RQDb5hH2naFQXwBk9QB4eFOAK7RQMcxXaKKAKKKKAKKKKAjOItXW0t5J3VmWMZYLjOM7nenNzeKkTSk+gqFyf8oHNSOv2Intp4T/AIkbr7ypA+3FUmbUWn0W1jH0lz2NvjvBJCyfBVY+6gLdwrryX1utxEGVWLDlf1gVOCD7a96VrSTyXEaKw+byCNmOOVm5A55fLIFQ3DvLbXl9b9I8RXCeAVkKPj3x599NOCln/s7trdY2muZZZv0rFUAkkJBPKMnC429lAXio2y1hZLie3AYNAIyxOMHtASMfy1Brrl5b3FvFfJAUuHMaPAXBWQKWAZW6ggHceFGgNjVNSJ7ktf8A8yUBb65mqVZ69qF0jT2UVsIMt2Ymd+0mC7c3ojCAnOOvce+l34yLWcE8MWZbiQQpGzYVZeYqwZgOilW+FAW+ioHSjqAkHzoWpjOcmIyB1ONtm2YZ8qnqA8uwAydh31Ff29Fvy9ow+ssbFfiK5xMxMaRjbtJEQ+TNv9lSkUYUBVGABgAU/ERqfOvNrcLIoZDkHp3ffS1Mru+7N41K7SErzZ2BxkZHtovb7keNOUsZGwMHoB1J9gow9PaKhxqzsXEUJbkYqSXCjI8PGuQ6xJIuYoGOCQ3MyrgjqB40+2S7oTNFRLa0vYrKFY5YJy7cwbJXHxFdk1KREkeSHlVFyPTBJ9mANqXbJ7CVopleXvZwtLjOF5sZ/GnUTZAPiAfjSPXuiiigCiiigCiiigCiiigOGsv4ZhJ1M2hHoWct1P8A6/L2WPLmlFajSKWyBmcKoZsczAAM2OmT1NAUD5VbhrYx3MecyRT2px9aUAxE+TA/Gl+Lgba20+AyNDbdpHHcSIShVBGcAsN0UsACavNxbI4AkVXAIIDKGAI6Hfvr1JEGBDAEHqCAQfMGgMt1SPT1vdNFi0bS/OQXKO0jBDFIBzEk4HNirBpRH9qalGThnityoOxI5ZFJHiMnrVst9PiQYjjjQZzhUVRnx2HWlDbrzB+VeYDAbA5gPDPXFAZVwZFbpapDcahPbzQZjkiM4jCFTj0VI9UjBHnVnh07TY9PjjklV7V3LpJLJ6zs7PzK4xg82SCKtFzpkMh5pIonYd7orH4kUrLaoy8rIrL9UqCvwO1AUCzukivrWLT7uW4Vy/bxPMZ1SMKSH5myUIbAxnfNaIKQtLGKIERRpGD15EVc+fKKcUBEcSRns1dRkxOkmB1IU5P2U/trtHUOjAqe/NLkVHS6HbscmJcnrtjPuFV4zJTOuavD2sLchBI9JCN/SQ5GPhimmkS/OJjN+qiqi/vEcz/eB7qf3sqwQsVAAUeio8e4D30aNadnCqn1vWb95tz9tPcgs8mvD/8A8j/rv9y0cOepL/1pPwqUhgVc8oA5iScd5PU0Q26pkIAMkk47yeppTbk4hVR/7Zf/ALX/AHTU5xEP+Gm/cNOvmMfLy8gxzc2P82c5880uy5GDuPspzbyIriF1iUGybBGDGMb9dhUvaeov7q/dTNNEgBJESb+zbfwFP1XAwOgpTMZkCIeqKKKlQooooAooooAoooo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</p:txBody>
      </p:sp>
      <p:pic>
        <p:nvPicPr>
          <p:cNvPr id="2059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8" y="458788"/>
            <a:ext cx="1600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1660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5"/>
          <p:cNvSpPr txBox="1">
            <a:spLocks noChangeArrowheads="1"/>
          </p:cNvSpPr>
          <p:nvPr/>
        </p:nvSpPr>
        <p:spPr bwMode="auto">
          <a:xfrm>
            <a:off x="250825" y="404813"/>
            <a:ext cx="85693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Astrophysics Research Institute (ARI)</a:t>
            </a:r>
          </a:p>
        </p:txBody>
      </p:sp>
      <p:pic>
        <p:nvPicPr>
          <p:cNvPr id="34819" name="Picture 3" descr="TQH_2010-Recover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268413"/>
            <a:ext cx="5573713" cy="313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2" descr="070712_General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1268413"/>
            <a:ext cx="2716213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AutoShape 4" descr="data:image/jpeg;base64,/9j/4AAQSkZJRgABAQAAAQABAAD/2wCEAAkGBhQSEBUUEhQWFRUVGBcYGBgXFxgfGBgXHRgYGBgXFxcXHCYeFxojHBgXHy8gJCcpLCwsGh4xNTAqNSYrLCkBCQoKDgwOGg8PGiwkHiQsLSwsLCwsLCwpLCksLCkpLCwsLC0sLCksLCwsLCwsLCwsLCksKSksLCwsLCksLCwsLP/AABEIAL0BCwMBIgACEQEDEQH/xAAcAAABBQEBAQAAAAAAAAAAAAAFAgMEBgcBAAj/xABAEAACAQIEAwUFBgQFBAMBAAABAhEAAwQSITEFQVEGImFxgRORobHBByMy0eHwFEJScjNistLxFpKiwhVzgiT/xAAZAQADAQEBAAAAAAAAAAAAAAABAgMEAAX/xAAoEQACAwACAgICAgIDAQAAAAAAAQIDERIhBDETQSIyUXGR8COB0RT/2gAMAwEAAhEDEQA/AE3rQdWzS6lZidNNRHuoUptbLaHqBR2woEDlVcuJlYjoSPcYrzbZOPot48VLdFO4QeAppeKoWAE6+HrSsQJU0LKFQD0ZT9KzRjyTNj6aD6HXzFBH47cF7JlUDOFJ1mJifdRm2dR61WeL28t9j5N8AaNUU29BItpG/nSTQzi/FfZpp+JtR6/SgeD4w6NJMg8gBPPaPl41WvxZWQ5aSlcoy4mg8E/wiOjGiuG3oN2cvh0YjY5WHqKN2RrVqv1Wk7P2FYvFLbQu7BVG5PLWOVCB2yw5cKpZixAELpJMbmKe7VrOCveCg+5lNZpgAReQz/On+oVdLSLNdv4hUEuwUdTSrd0MJBmk3sOHGtLtWAo0pBhYodjOHe0uZs0d0LEdCT9aJEVHc0kkmsY0Xno7hMPkBA116flUlWqp9pcXcS4vs4MjYuVHM6ajXWq5h+19wsQQwjpcbXXbU1VUZFNCOztmnO+lD77a+hqmf9Uv/U//AH0zb7XM1wIA5JMTmXX3iu+Jncy+cLE3rY/zCrvwcfdE+BPvZz9ayzhGLvN94rlGRoEqrGZI5COVGMPx/GWoX2q5dBqi6gdNOk12KLxsDlv0aYy6r4D6rTTr9P8A1/M1QsT24xftWKC0UzHKGUyFk5ZIO8U4nbvEka4e2d9nI+c0ejuRera6fvoPzNBO1v8AhYdeTX1J8Qivd+aChFz7TFtwL1goWmPvF15ncDqKg8V7cWcS1krmC21uz+E99lCLGVjpBaux5oNTeFy4HZjDp1IJ9T/zRJU73v8AoPpVewHbLCBFU3csADvI456/yxyFE8J2iwznu37RMCBnEkmTEE+NBRwZyTJns5nxJ+cfIUI4nbzMF6kfEz9KLW8QpEKysRvDAkEDYgHTU1BVM2IXwk+4R+dLJBTCK2ANOkD3a0kWRpPh/uNPnb9864RP76mB8KpgCP7AfL/cabCqN99/frUpvn9THyFRXEmlxBMtSg3FLcXiOsEev61Nwtw5tZj4Uxx0d5GHSPUH9az3LYneM8lgi3wm4wjLH9xAoLi7UK68xPvH/FXC/wAStp7MvcVDcjKCdWJjb3iq5xbDhcRc1iTPvFc6lBai6scn2PWrwZZJJzBdP/zB0OnuoRxi2PajSe4B7tJ8KfwL/dr4ae403x4EZGHiPkaT5pyfF+v/ABYP8MY9r/e9I2Lse0vYbN+F1VT6HUes1PxfB7Nuy05QWU7nXN+JYk9dNK9gMOLthVb/ADa8wZP51MTgISFChsvNgJnrJ1rVV5EYw4v6JWUylPYhDsdZKplO+RT+/fVltrrQLs+D7Y5hHdI92tWFV1qdT1d/ydasYzj8GLtp7bEgOpWRuJ5iaF4PsThrZBKs5BkF2O4MgwsCrALdVTtJ29TDXDbtoLjKYckwoP8ASI3NV7IlqVaWFoLwHtbZxFhrrEWsn4wzDToZ5g0iz2/wbOFzsATGYowX1MaDxpcCHmSoV3eiRgiRqDrNCsQ+tBoKKj21tZmTwn5LVb9kTp8t6McSwOIx7sbeUJbdlUbExoSfUfCheN4bcwz+zuZTmWQw36Eax4VaM16BKuWcs6IlxCLgXOFHMsdB8KewGCa62jAjXXbboaJYDgodCx0HkIiJmSKi3Ly6hQyDk2WFNU5JeyfBv0XHsxayYVR4tv5n86Ii1PSh/Dsbbw+BR7p7oB15scoYBRGpM1G4b23w9xoYPakwpaCp8CV2rJZF8m0NH0GTaI5g9eo/KnLdo7EfCmH4QzFv8Ih3nRmByyZ2O5BG2kzSLWGzXLhIupOIB12OWYI6qddNRoKb4Y43oNK12yun2yquXRNiBzJ18DVWt4JhqJ9DPzij/ai6XxVwZAwUhd+ij86C2bOZwi2mzHYKddievga201twWit9j9vE3F2Lfv311OK31IIeCNZg+fMV7E4NrRAuC7bnbNMHynevI3S571HzrZGpfwK7H60L8JxTNbu3rv3hUMQNpbugCVEySx91EsB2mgqbZxCMQScl2co9p7PUNuSQTl6CpfZW1FmSRJjUerf+wonewCsQWRWI1BKqYO87TvWCxrm8Hj2j3De2mJdmW3iXbJMi7ZEaGPxQPpRax21xY/EmHueRZDz8SPhQHCcPtWmZkTKWEGCdgSYEnQSTtUpUHj8D8qnocDy/aAwH3mEceKOrDbxAqLc+0vCzr7QeBC/7qrONwBS4+J9o0BSAmoX8OVdOeutUDE4pC5JDVSNcZe2K20aGFqJxpPuQf6WB9CI/KjicKPMx5U1xThC+wuwO9lmfLX6Vkmti0NUnGSYHw3Fra20zjM6ggd2SPInbYUJ4vixcuBgI0A150zOgpu8NBWRWyeJnoOtLWJwJ0ZTsG9YOulNdoMRFpebZtPICDS8L+Nh1APzH0qRfwBe2LgI7jhSpmYYgTNdHOfZ0k3HoFcOxuIs2hdNsGyG8j4keGlW3DcUF5RdQnvmI6HTSNpFTm4jbT7t7TQRA7oI8JE6jxpFjCrdF25hyCLZUMqiNIPeUaZgNjFPu/RWMVB7pzguKBxC8swOmu8N18as2XWqpaxNvC4W5ibqZri3ALcEiWK6KPAak+FALf2l4gXAzqhXmgBE+pNWrTwy3tOXRqSrWSLwBxeuhgHy3mzEkeY36zNafhuNW7mHW+p7jLOvKJkHxBEVTbeM/iXu3EUD8AIO50MyRsYj3GnluahKUuXZX14O4vBmX7ousgajckSBuJFXe9grAsFVCyQZHWd9I8RQQYwYc5bq926O6RqVZTKnxBnWimIxkSwjUFR1mI266VGabxs2VtJySBuE7XXLOHtWhEqhBJEkDMwUbx+GKHY/idy6pzOxB17q5T+RpztGUDDLBUW1IPKNaiXb65YDAmOVaklmsyJOTyEWwt2Wxns7OZXgTqCBuT3tRtrNOcQDXGFw2/aQDBYqDBgnKseG5NDuHcMItZQRmDS46F2kA/L4VZ7VtiAugjcSNY5xFYpz4y2JuVf48JrB6FucNa4AQw7kaaHMBDDpB+NDrlzPbKlOUHUabxUDi/GXwtlgrgLeY93KDMADc+nuqRh7hZDAymDqWmTygefWqWPmlIjSuDlEXj7CphcJ7USqm5pvDaAfAEVGbheFOZFElhO20iZXx1rg7SpdwtpCPv0Z1cAd3+aXB/p186ncFQ3H9mWB2JIjQbAA+m1JZuhpX45nvSwcKsEWbazJCKJO5gRMelTBb/Lem7nAliRy56z6dKEcL4+fb3rFzdAzIx5hRJB9NvI0Fsn0Z7aPjW6UvFtmu3G171xzp4sQPpUjDdnMYji9bKKw/D3gdCIjUa6E8qncO4BnwqXyxBYmBlMCHyhi86a0cwqOVX7wwoM8p1MHbUjSvQ8u2VbUIP+xPGqjNOUlpTeIcTe+bVu4oDWZRo2JJmQOWgAjwpvFDQjSToBHPYb+dWTCcNw4xk3nUh/aOyvAUGAqxrvual8c4NhlRHsiCbixluErAlzIkjZY9a3+PcvjimmY7q8m0TuF4SLKADr/tHwAqSieMUlISFJAywNwOQHzqgv26xYutldWVnIRHQHQtCiRB6c6wvtlPSL/cOomg/FOPexuBQobSdTrqTHI8hRy4uupEjeOvP4zQniPZtLrFszBjHSNBGxApJJ50Urcd/P0CeN8e9rg2KqVlsvLXSdI8xWfm0T/P8RVq7V2hZFvDhpy5nY7STt8IHpVX9sP3FDWlgk+PJ8fRvVJuJIIOxBHv0pcV4igMZe9vKxU/ykj3GKQ40ol2isZMVcHUhv8AuE/Oah4ayzsFUFmYwANya8uS4yw9FPY6MWbJzhttCPyo/guC3LcF5Utsk6lT/M4/l1AifGrf2Q7AlCLuJAzDVU3y+Lcp8OVGuN9mGa4btogkgBkYxqBAZG5GNCDvvI56Y1Sa5Mk7Ip4UPFYshdBqNtNfKrV2Y4Q1hDmXKz6lemg186a4T2dunFrcu2wiWpIzZSWaIEAToJmrdeSV99WhXnYtlrf4me9uuFqVsZVUAXGYrGhOWNttyKF3wmQgWVDxBYATGnP1q58YwPtbTKRqDKn+kiqUllndU7wZmKkGIHWTvApLIPS1E44ymY7EXLdsYct92pL5V0Et3u91IEUrs1j2sXMy6rEMDzHL1B1q5Y/7JGfv2r5JOsXRPpmXX4VTHwb2Lty1cEMhgj5EHmCNRXoyaVWfZi5flqJvFL5vObjASAIHIAdJ+dEuF9nMRik9uzZdO7y05Ex16mhI1HmKvHDMV9ymW4QhAHIREDSee9ebJvDTSlJvTPbNshrlq4O9bMEeB2rtxSGGXc6COuwijHaIILzZdXaMzdQNtvX4VWuKYmF03J0PvpkuaKUX/wDzXcvr7JmJuNhjLSjDWDuddiAeZFWvh3tMTlFktbzd52OsAjQKOc9TWW+368+fOtR+zXFlbRdlZ5YAREhVEc40GnvoWU8Y6Wn5z8mztYsO8f7CObRY3GdhrlJmeeh5GqtjeLXQMk5IABjdj1J5ctK2HH8WW4MqIxGUS2kCRO2/OsQ7SI1rFEMZJCsY8dh5xBpa05fiMrYVSUpLr1/Q/wAIxi2rys4ldQ3MgHnFX7h/sjdU2XHdgkqdIbWDyMgbb61m+hEijXAeMLh8QVvSFcgEqNVcaDQcjMUHHfR6Pk1xznpqFpHSXLsVOymT7pP0qq3cElstfd8ty5aui2h5ZoWSN5g1YUxecd2Y6tvVX7TYRhd9pM5UhhzEayB6/CjT+6PJ8jHWwQBlWFJB3gE5SR1H6Uc4e7sIW3kI0Jnbx8qDW2BGYGQdj4dflRmzxVvZHRc+ihuum5XmR51s8lSuemGiarTQ9ZxSWL1xiCwcLbnTTLzgiDqfhTXFHtF7TWUQMJBYIF7xZVAYDfTOagO0iDyB16+NP4YKWCndiI8wQflJp+Trh79Imoqyz+2G7XAg4JaGJ1JO5J50OxvZu2l227ICFddPXQyOhg0YwjOuZQZ2iROpk/KuXUdmXOw7ne0G52A8P0rzY6pLs9W1Lg1hMIjl8iD4yNRXSOqxUHi+PNqw7oJYAQCOZI5dN6DYPtY9y3cDooyoxlSfADQzzPWvR1bh5Cg3Hl9FI7VcQ9pi3IbYxGnLzoOb/iP3617GISSxUEkkyCZ111qGQeh94o9Mmj6PivRXYrsVIsUrtzYIuoyiSyEQOqnn4QfhQjgK3muq1klWU/iSDHX8QirtxLC/fo517pUDoZmi3DzaAKgoDvAifOBWWfUujfRFSj2yDwjtTirN9LeKZbtp2CB8gVkJ0WcuhEwNudX8tWccTIfNlU6agxE85HhV9wOK9ogaCJ5Her0zbWMhfWovY+h5xSG+tKJpu4dKqZyE6yT++VRMPwq2rsco1G9TLm58aSjVRdiskJWXfafgYupfA0M229NV+E1ouNxwtqT4fGqL20x6HAMX1ZiuX+6Rr4QAaMlqwXcM8tYkki2glico6STFaFwnsuhQK4zDx2k7kDlJqh9lLYbFCRMKSPPQA/GtctjIoZTpoIjc9BWC9Y1FHpeJDVzZWuMdhlt2iUdhzykCPeNQazXHW1ZGVjluIe6Se6YkMvgTuPKtr4ljC1ssR3QCfADnOtYr7L+IxGVdrjmD0BJ19BrT+P7YnmJLMBmB4Tevf4Vtm8QNPUnStI7G4e/hUyXSBIIUTIWTOvgZNEsFh1toqIIVBA/fU706xIIOm/PmNiKvZHlFox1z4STCd3FslsgwSwAAXU6CNY5bVlHGOA3RjCMS8BySbupULyGu0DKI8q025i9MqKF6ncx9KiXsIrqVuKGVtwRI/wCanTW4ttl77VPEjN7yorZbT50EANG50n41Cw+PCXs8ZobTplneOsfOi3abgYwrEofu3ByydVaNp5jaDQLAYQ3GCjzPgBzp4RUW2zT5HkOymuC/3OjUMH2hW2qJm7zHKGOwPICdzsKqvbXjRZ/YqdAZuHq3JT5fPyoffuC5clhmjQakRroQBtUfjPDihzyTOrT+KTrJ60tbrUujNYrHHX9HOFcYNowdUPLp4j8qt63gVUgggyRHSBr6zWezRPAcRIsuk/2+AP4v341qwzIs13jllBGYs0wQokAAjntJ1pXD+OC9iES2hH4iJInRSYAHMxHrVVQaU7bBBDKSrKQQRuCNQR61zjqwolnaNI4Zxy1cuGGOYgd3Kc2b+mI2qbeuuLq5Wt7HMrjnOkHrvQPs52he6twXsobSMiwzHmWIMR1irjw7AJAJAPjXnSXxSN3d8cBGL4msZL1sgHfKZB9DFVrtNasphbgwoYtchSBmkLOsA+fKr1xLhaMNBVe43wf2Shgd9COhrRTbGzp+zHfVKpdPr+DISSDuQeh3929JLN1rQr+FV/xKD5gVBbgNr+kfGtDqf0ZlbB+0a2RXKW9D+I8Ys4dc164EHKdz/ao1NQKnuIAaZttYPQ+PhSLTpkDDwO+mvjVH4/8AaJ7UFLCQpmXeJI8F5etXHsJwFr3C7Vy22dpcFG20cwFPIgRp41KypvtGqi5R6kPG8pRgIkTt0/Oj3AO0GHe2uW/aJ1BBdQwM7FWMiovCuBXLt4C4hRLZDMCD3iNVGo1E1k/2mcNFnil9QBDFbg0/rUMf/KaNEM1s7ybVJpI303QdVIPkQflXAZBFfL1u+VMqSpHQkfKtp+yjtC2JwpS4xZ7DZSSZYodUJJ3jvD0q7RmRY7zxEzuR4fvanFNA+1PHhZxCWSCC8MrSuU6wVjcnnUtMboOppo+hZDfG7gAk7ToCdz1jpVF+0HGL/BW1zDM1xTlkZoCtr5TRbt9xBkwpdWytKqI0gFtYNZPcYsSzEknckyT5mjuC5pL7P3yuJtxuWgeZGg98VrXDsUt1NWIK/wAs6g+R51i9vkRoRqPA1uHCcFZxuGs34Ia4veymDnXuuJ65gfeKx3wbfI3+LZx/ErHa/tCEwjWg0sQUA5xzJ9Kp/Y4L/ESxAyqQoJ1JMDSd4E1N+0HDLbx72kELaCLH+bKGYk8zLVWctVqhwiQvs+SWmpq8N+/3zpy62lUvszxG6bot5swynKG3EcgfKrc6OFBdCswTqGjzy07nFPGyKrk1qRJAFIY8qYTFBjA1JOniaI/woVCXMEbnn4b/AIROmnvoSml0NCqU9ZSPtD/wLfjc09FM/SgvY6wLl0If5zHnpRT7Qz3LXgx/00P+z3EBMfaDahyV9SpA9811i2DDS8mtD/EeyfsIulWC+U69NKrnEcaLivPQ/pW42fZkFYKpm0iZED5zNYx9pN62MdcSyIACh4/qA1nx2rJXHZI9C3IxbKstPYYd6mVp7DNBNemjyl7JlvYVKRaiYcFiANTO1HrfDgBqST8KbNK8kvZZuxXDs+HuNGucCY2WJOvnVlwTPaZlz5hlmIGh5HSKhfZ3fRLb2yd22PKQNfKRR+7hrveBCN/TmWP9O9ebfF82bfGmsIOHw90kF2zSeUwfHnFVTtHxBbd97LMTkbny0B9K1LhfDsqBnADxrHzjlWFcavG5ib1w/wA1xj6SY+FU8eOPTN5liksQTS8rbEGlxVZZPP30pbzAQCY8zW7meZxNwYVg/Gcc16/cd2LHMwEnZZMKOgFbnjiRbcjcKxHnBivn1zz51CJqfsWrVr32K8eIs3rB2W4j+IVxkJHkwSf7qyOwwDKWGZQQSJiROonlpV2+zfitpeLqEQpZvhrWRmkwVkSf7h8aZ/wOi59kcn/y10PcZmX2ypmYksQ/juQkx61VvtnwpGMt3DJzq6z/AGXCB/4sK7iGazxC6Z+8s3y6nqQZ+I38zRn7ZbAuYSxfXb21wT4OgcfFaaS9MG9GQudKO9i+1rYC+zhc4e2VykwM0gqxPgZ99Abm3pTBfY+VKDcL7gOPXcXxAXr2UsVYAR3VhdAoPT6mrS9+9PdCEc+8wPyIrOOB4jLiLRB/mHx0+tX5sSRvUZScfQ6Sa7K320u3Fs2kuurs7lu6uUAAaDUkn8W+lVHNy8aP9uMSWv2xyFuYHKSfyFVx9xTx1rsR5vQ/Fav9iXFwWu4V/wD7rXnGW4B6ZT6VlANFex/Gv4TH2bxPdR+9/awKt8DRDo72vxfteIYp+t65HkGKj4LQVhTl26WJJ3JJPqZpi+2hrgBHgeKVMQntBNtpR/7W0JB6jQ1pVviuUDLc9oB1HeA8x+KslmBPStGtXNFI/mE/CajOrm9LQucFmBbE4iw6ghRmPP8AUVFuXiRuT8aHYi0N9Qeo0/59ac4RjGGItq3fVjl2ggwYbfvAcx4+FGFarQs7XYxGL+z58UwZ7htpuECycx3OphfIUa4D9nWHw8OFZ7qsIZzt5AQBVksP8KncNbVlOWTqIOpXaSORqU5ya9l64xTI+HwcDy858PCsv7XfZhcN1rmHbMzkuyOdZOpyv58j762dbAmaFYq4GYkRHL050lbcXqK25JYz5uxvDrll8l5GRuhHyOxFJw51NbN2z4FaxOHOci2UBZbh2Qj+r/Kdj+lZRwO2WJXIHSCWBmAJ0aRsdd63QnyRiceLCfBMBEuRqdvLrRUiuWthSuVaksIN69JfArjrfUIwGYwZEgjfWrvi+3T4ci2UR3CzOY7ciZH1rPsPfZGDpAImJE8omK87MzFnYsx3JOpqMqeU9fopGxRhn2H+K9tcReGUNkBkMV3IPKeQ8qrt7Dh/P5+FLrgqvBJYiTbfsGXLMHamfZUaxFqRPMVF9jU3HCT6NA4v2lRVZU75gif5Rp151izVcrl8mqfdWGI6E/OslCs7dn+DZZKtvICLLSPhUrh+MNq6lxd7bq481IP0qBZOrDxp+a0iaaZ2iZWxj3V/DcIYeTqrqf8AyiinaNfa9mySZNq8D7rhQf8Ai1VPhWP9tZXNuqhD45RA+Ee6rfYwdz/4DHW3AkS4gg6DI8mNtADHjVJ/qg/yYzeOhpkDu05eNN2Tp6VIUJ4C6R7Nh1HwNX67cJrPeHGU/tNaFbTQHSCAf0qNhSPoo/aC6HvZwZBRY90fOaFXnolxPhxtos65S6nyzEj3TUEQR1p0Iztt9KUxpgDL5U7XHCyabvPp504x0pm2JOtccOctuVX7At3EHRB/pFZ/iHAGnOrJwvtVbCxdDKYiVEiI08RRAyw3Llc4NbLY21Gy52PosD51Xb3a5B+FGPiSB8Natn2e4n24vXckZIVddTOp+lTteQZSmOzRdLZ7xjrFF7N5RlIjVZkAyACqtIjXeZ02qr4PHAM39xnzmPpVhfiUJnO0QY1jYA66a8/SBUF6LyffRO4lbYhkVwpI/EoJKzoNBt1nlQVzCnyqRbxhVD3lBaMyiToVjRjEdZ20odjcWAsDUnQetF59BTb9lN+0u4f4VLcwbjrI8BJqH9neFVLb3GGrEiI/lGkUv7Ric1k8u/8AID61I7Kj/wDmB6yanKT+P+2WhBfLn8IH8Sye3fIoVZ0A22E/GmYpN5vvH/uPzr2b3161f6o82z93/Z0nWugUhRS0NUJndqa5wN/kPzr2Iu/oKdsW64A6F7p8jUXLUi88Ax5VG9vUpPsnITmqt8Ttxdbzn31Y6C8dTvA9RSMaHsCzDnxFPio9/RgafU0CwY4DxDJmHrHzqQvbTGC3f9m5Fm4BbuKQGUAjKB3tiQNx0FBsLdg/pz05167w12LEQqkmJ+gpnriNpDZqRa3py4kMR0pv+akAT+GHVx5H51oWDRjatmd1XXkdKzjCvDx/UI+P/NXPs9xhbYNu5cCKNVJ+IHzqc11o0X3gT4hwsXFIgEiCRyPX4Vn+OtravMi7Dn6airj/ANXW7eJcyblmACVGoYTqsxI1iqRxPEi7fuONmdiJ3AJ0+FCKYZCyAaO8P7BYq9hf4i2FKFiFUtDsBoWUcwDI9PCq/gXVbim4rMgIzKrZWI5gNBjzitm4R25weJCrbtjDi3lGRmALADTKAYygAeJrptxWoaqKnLGYx7Mz3tIO3j404+gq5faTwlLd7+ItFcl4mVBEh+ZC7wd/OetUdmJ3oxfJaLOPB4xtjrNJIMTy2/KuudamWrMpHUVREmRAK077MruXBXyOT+v4RFZktaT9n1qMBcP9VwT4QQKhd+po8f8Af/otOEwwIBnWitpyEgHTTTqZESd40oTaua0SsXgdNjMz4fTnUimir1udoHhrp6cqB4u0fa25Mw8x/wDllg++jL3dNKGXUm6g/wAw+RJ+Vc/Q0P2RVPtGxALoo/kQn3so+lL7F4ibJX+liPqPnQTtFxAXb+IO4DKg6d3l76l9j8TlZlOmaGHjHdP0NCcf+JDQs/53/g5eEXbgPJj85rp1qdx3hpVmujVGifA9Y6VBtNImvQompwWGS+DhN6dQwYP6GntIpprnLcnlzqVhez9y6e93F6c4+Qp52xh+zJwqlN/igR7Sbh05QKIWzAq28N7PWrQ1UGeuvzqF2ma1as9y0uZtAQNjzPpWaPlxbzDRPxHFa2AVuqIzc6e9kh6fCgpRiO8Sek037ButPKesx8SbvQ7jVqbc9DRGmcSsow8DTCLplSxK6eVKtttVhw/YjEXEzdwKRMluXkJoHicKLVxrYYPlMSP3ypFJP0anBpa0LwtyHXaJE0cW0PSq8DqPOjuGv9/L1Bg+NFigTiFuLh8dam9l7KNi0FxA6kNo21PcUwBbVdx8ahYHhpe4FY5fxD1g9KWXoaDySZZu0vD7LXFTCIvclmKbDlBPPr6UBx+DYEAwPHcEdR1qZwV/4diPxrmkzPKdV6b0viGJa4VhYg67ePSIpUmuvoMpJvkumDsLhTDZtZ+UAelQMXhTbOux2NHlTTxqJxW3NvyI/KqYQ5NsEilEU0tccnaaA5ImaQxpJkErpoSJpq8aAT00awv4F8qCjajlkd0eQ+VMIwXeWHYeNaj2OxKW+HW1Gpul502IzMZ/7YrMscv3noKXhMdcQFVuEKSJWTvvmHIGp2Q5LC9Nig9aNitNGtTbV+LQLZgBpqI1J0jXXU7/AAqn8M7T23t5bz+zaILQSp03028qOr2nw72o9pbXYQXBIEgL5zE+Aqbg17Q6kn6CqnQehpl8Kr5i09wEiCQQY3kGRUW/xyzbQs11CBMQwJPgAOfKqz/1wv3kBgzgqg5R/Ux6+VI4Sa6KwlFP8mVfFjXXTMSYp17ptm3l0Kgn15129cAuCQDI5/GmcaZuGNgB+/CrtfRkT+zQ+GYvMgnIykCQADOlJucAs3GlfuwNwugP5elUfhuNe3+AxO4Oqn05HxFT24veOzBfIE/OsvCcX+LPR+eucfzRdbPCrFr8IHnz99du8WtWxqQIqiXcTdc964x8Nh7hTYsgnXU9f+a74W+5MV+Ul+qLPi+1oOlsT4nb9aEXbz3mzOZjYch5DlSMPZDelTlUDQVprqjHtHn3Xym8YPxbLbUk8hMdfAVWbuIZmJk6k86P9pm+6QdXHwFV62kifP51oikSXosZauTNeiuigTHLHHrtkZBBTkD06TUFsAl8szLlYme705edSq4jwwPofL/ml4pdot8smlFvoDjhIBksdOUVxSfarG+vyNEcUILA9ag4YffDwBoBfonXDIDDnQ+5OfQwZEetEV0JHLf86G4sZXB8R8K45PrSZZw2Ud4yacZacZqSTTExqo2OWbbeVSmFIvJKEeB+VAJWhS7a95RzzD502w1Bpy1+Jf7h86BQ7i/8Rv7j86ZvcqkYq3328z+dR3Sa44kWLBdlHhmbwFFslI4fgioJO5geg61KNqihGwLj1Of0qThB9zruGMRzBAmT8KRxQAOJMd0++dKXgnzW3McyfkdKGaxlJpaLNIw9zfz5Um82hrmG0FaiRJLeXup/DgATHPfnUWamFIUeVJM4UpDuJnbSKTi7EOdZkD8qFMxa6InQwIok1ws3eadBE8t6yctlhrdbjBN/YhbuQzRIPpQ29T2ExMqBXCE/D86VaEE0m0aeFAJLwY0PjUlTTFrQD9607NXXSMr7YK7S2pS2ej6+o/SgmGXuj1+dWnH2M9thzHeHmNRVYsnujyrm+ikAya5SS1dokzxNJevGuE0A4MYy9J8wJ8+dQLDfeqfGpuISZ9/791Di0MPAj50pVdoMXOVQ8SublzHzqTd291Nq0t4ATHjXMERxDpXabstI1/epp9RXCnMlcZKfCV5l0ogKrxLDZLkDbQ/pScHh2d4GykE09jbpa6/+WQPT9n30W4NhgLQbm0E+NcO3iBnF8OQ2YDQ6HwPKf3yqHhrcuoYwCQP0q13bIIINUrFXIOX+knX1rmdF/Rc1Wu5KThNUUnmqn3gGn8tEmQMVw8OQTGgIgiRr9aQmDCWyo3g++iJFNOmld9h0AXLZbypdrwpeIGrRpqa6hjXwq6OHbNqWA60S9nUXAakzyqaRU5vsBGtYBQxI5+H1prFJDjy+tTM2tRMce96D61FpIqpylibI9ymcAJI8TS7p089K7gNLkdAfnQGCwUilWXlvAb0h2pdq0FGn7NdFCyf0EUeaXnqF7Q0pnjWnJYTwaD3uEHMckZeUx7qIOZHp+deUafpRZyeH/9k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34822" name="Picture 6" descr="http://www.ljmu.ac.uk/MKG_Global_Images/ari_team_web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325" y="3500438"/>
            <a:ext cx="2717800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10" descr="C:\Users\Chris\Documents\My Dropbox\NSO\Marketing Materials\LJMU-logo-pack\ljmu-logo-colour-rgb_sma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325" y="5661025"/>
            <a:ext cx="2717800" cy="78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TextBox 8"/>
          <p:cNvSpPr txBox="1">
            <a:spLocks noChangeArrowheads="1"/>
          </p:cNvSpPr>
          <p:nvPr/>
        </p:nvSpPr>
        <p:spPr bwMode="auto">
          <a:xfrm>
            <a:off x="323850" y="4724400"/>
            <a:ext cx="5400675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dirty="0">
                <a:solidFill>
                  <a:srgbClr val="FFFFFF"/>
                </a:solidFill>
              </a:rPr>
              <a:t>Based in Liverpool Science Park, IC2</a:t>
            </a:r>
          </a:p>
          <a:p>
            <a:endParaRPr lang="en-GB" sz="1800" dirty="0">
              <a:solidFill>
                <a:srgbClr val="FFFFFF"/>
              </a:solidFill>
            </a:endParaRPr>
          </a:p>
          <a:p>
            <a:r>
              <a:rPr lang="en-GB" sz="1800" dirty="0">
                <a:solidFill>
                  <a:srgbClr val="FFFFFF"/>
                </a:solidFill>
              </a:rPr>
              <a:t>Staff Number : 64</a:t>
            </a:r>
          </a:p>
          <a:p>
            <a:endParaRPr lang="en-GB" sz="1800" dirty="0">
              <a:solidFill>
                <a:srgbClr val="FFFFFF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1800" dirty="0">
                <a:solidFill>
                  <a:srgbClr val="FFFFFF"/>
                </a:solidFill>
              </a:rPr>
              <a:t>30 research staff and lecturers, 18 PhD students</a:t>
            </a:r>
          </a:p>
          <a:p>
            <a:pPr>
              <a:spcAft>
                <a:spcPts val="600"/>
              </a:spcAft>
            </a:pPr>
            <a:r>
              <a:rPr lang="en-GB" sz="1800" dirty="0">
                <a:solidFill>
                  <a:srgbClr val="FFFFFF"/>
                </a:solidFill>
              </a:rPr>
              <a:t>10 on the LT Team and 6 support staff.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5"/>
          <p:cNvSpPr txBox="1">
            <a:spLocks noChangeArrowheads="1"/>
          </p:cNvSpPr>
          <p:nvPr/>
        </p:nvSpPr>
        <p:spPr bwMode="auto">
          <a:xfrm>
            <a:off x="395288" y="404813"/>
            <a:ext cx="84248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LT </a:t>
            </a:r>
            <a:r>
              <a:rPr lang="en-GB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(and FT) Design</a:t>
            </a:r>
            <a:endParaRPr lang="en-GB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3" name="Picture 9" descr="al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725" y="1800225"/>
            <a:ext cx="32004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ag_IMG_2462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3330352"/>
            <a:ext cx="4186237" cy="247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4427985" y="1920314"/>
            <a:ext cx="417646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Ritchey-Chrétien </a:t>
            </a:r>
            <a:r>
              <a:rPr lang="en-US" dirty="0" err="1" smtClean="0">
                <a:solidFill>
                  <a:srgbClr val="FFFFFF"/>
                </a:solidFill>
              </a:rPr>
              <a:t>Cassegrain</a:t>
            </a:r>
            <a:endParaRPr lang="en-US" dirty="0" smtClean="0">
              <a:solidFill>
                <a:srgbClr val="FFFFFF"/>
              </a:solidFill>
            </a:endParaRPr>
          </a:p>
          <a:p>
            <a:pPr algn="ctr"/>
            <a:endParaRPr lang="en-GB" dirty="0">
              <a:solidFill>
                <a:srgbClr val="FFFFFF"/>
              </a:solidFill>
            </a:endParaRPr>
          </a:p>
          <a:p>
            <a:pPr algn="ctr"/>
            <a:r>
              <a:rPr lang="en-US" dirty="0">
                <a:solidFill>
                  <a:srgbClr val="FFFFFF"/>
                </a:solidFill>
              </a:rPr>
              <a:t>f/10 </a:t>
            </a:r>
            <a:r>
              <a:rPr lang="en-US" dirty="0" smtClean="0">
                <a:solidFill>
                  <a:srgbClr val="FFFFFF"/>
                </a:solidFill>
              </a:rPr>
              <a:t>focus</a:t>
            </a:r>
            <a:endParaRPr lang="en-US" dirty="0">
              <a:solidFill>
                <a:srgbClr val="FFFFFF"/>
              </a:solidFill>
            </a:endParaRPr>
          </a:p>
          <a:p>
            <a:endParaRPr lang="en-GB" sz="1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5"/>
          <p:cNvSpPr txBox="1">
            <a:spLocks noChangeArrowheads="1"/>
          </p:cNvSpPr>
          <p:nvPr/>
        </p:nvSpPr>
        <p:spPr bwMode="auto">
          <a:xfrm>
            <a:off x="539750" y="404813"/>
            <a:ext cx="41052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LT Instruments</a:t>
            </a:r>
          </a:p>
        </p:txBody>
      </p:sp>
      <p:pic>
        <p:nvPicPr>
          <p:cNvPr id="45059" name="Picture 13" descr="http://telescope.livjm.ac.uk/pics/Instruments/IO/IOO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052736"/>
            <a:ext cx="2592015" cy="245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2" descr="http://telescope.livjm.ac.uk/pics/Instruments/RINGO3/Ringo3-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3716338"/>
            <a:ext cx="3341687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TextBox 8"/>
          <p:cNvSpPr txBox="1">
            <a:spLocks noChangeArrowheads="1"/>
          </p:cNvSpPr>
          <p:nvPr/>
        </p:nvSpPr>
        <p:spPr bwMode="auto">
          <a:xfrm>
            <a:off x="899864" y="3212976"/>
            <a:ext cx="32400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2"/>
                </a:solidFill>
              </a:rPr>
              <a:t>IO:O (4096 </a:t>
            </a:r>
            <a:r>
              <a:rPr lang="en-GB" sz="1400" b="1" dirty="0" err="1">
                <a:solidFill>
                  <a:schemeClr val="bg2"/>
                </a:solidFill>
              </a:rPr>
              <a:t>px</a:t>
            </a:r>
            <a:r>
              <a:rPr lang="en-GB" sz="1400" b="1" dirty="0">
                <a:solidFill>
                  <a:schemeClr val="bg2"/>
                </a:solidFill>
              </a:rPr>
              <a:t> : </a:t>
            </a:r>
            <a:r>
              <a:rPr lang="en-GB" sz="1400" b="1" dirty="0" smtClean="0">
                <a:solidFill>
                  <a:schemeClr val="bg2"/>
                </a:solidFill>
              </a:rPr>
              <a:t>10’ </a:t>
            </a:r>
            <a:r>
              <a:rPr lang="en-GB" sz="1400" b="1" dirty="0">
                <a:solidFill>
                  <a:schemeClr val="bg2"/>
                </a:solidFill>
              </a:rPr>
              <a:t>FOV)</a:t>
            </a:r>
          </a:p>
        </p:txBody>
      </p:sp>
      <p:sp>
        <p:nvSpPr>
          <p:cNvPr id="45063" name="TextBox 9"/>
          <p:cNvSpPr txBox="1">
            <a:spLocks noChangeArrowheads="1"/>
          </p:cNvSpPr>
          <p:nvPr/>
        </p:nvSpPr>
        <p:spPr bwMode="auto">
          <a:xfrm>
            <a:off x="4787900" y="3095625"/>
            <a:ext cx="3024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800">
                <a:solidFill>
                  <a:schemeClr val="bg2"/>
                </a:solidFill>
              </a:rPr>
              <a:t>IO:O (4096 px : 10’ FOV)</a:t>
            </a:r>
          </a:p>
        </p:txBody>
      </p:sp>
      <p:sp>
        <p:nvSpPr>
          <p:cNvPr id="45064" name="TextBox 10"/>
          <p:cNvSpPr txBox="1">
            <a:spLocks noChangeArrowheads="1"/>
          </p:cNvSpPr>
          <p:nvPr/>
        </p:nvSpPr>
        <p:spPr bwMode="auto">
          <a:xfrm>
            <a:off x="684213" y="6021388"/>
            <a:ext cx="13874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800" dirty="0">
                <a:solidFill>
                  <a:schemeClr val="bg2"/>
                </a:solidFill>
              </a:rPr>
              <a:t>RINGO 3</a:t>
            </a:r>
          </a:p>
        </p:txBody>
      </p:sp>
      <p:pic>
        <p:nvPicPr>
          <p:cNvPr id="45065" name="Picture 6" descr="http://telescope.livjm.ac.uk/Info/TelInst/Inst/FRODOspec/frodo-light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15915"/>
            <a:ext cx="3659187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6" name="TextBox 12"/>
          <p:cNvSpPr txBox="1">
            <a:spLocks noChangeArrowheads="1"/>
          </p:cNvSpPr>
          <p:nvPr/>
        </p:nvSpPr>
        <p:spPr bwMode="auto">
          <a:xfrm>
            <a:off x="6732588" y="6032500"/>
            <a:ext cx="16557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800">
                <a:solidFill>
                  <a:srgbClr val="FFFFFF"/>
                </a:solidFill>
              </a:rPr>
              <a:t>FRODOSpec</a:t>
            </a:r>
          </a:p>
        </p:txBody>
      </p:sp>
      <p:pic>
        <p:nvPicPr>
          <p:cNvPr id="45068" name="Picture 12" descr="http://telescope.astro.ljmu.ac.uk/pics/Instruments/RISE/Ris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5400000">
            <a:off x="5284204" y="540802"/>
            <a:ext cx="2232248" cy="3544148"/>
          </a:xfrm>
          <a:prstGeom prst="rect">
            <a:avLst/>
          </a:prstGeom>
          <a:noFill/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4336653" y="2975992"/>
            <a:ext cx="13874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800" dirty="0" smtClean="0">
                <a:solidFill>
                  <a:schemeClr val="bg2"/>
                </a:solidFill>
              </a:rPr>
              <a:t>RISE</a:t>
            </a:r>
            <a:endParaRPr lang="en-GB" sz="1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5"/>
          <p:cNvSpPr txBox="1">
            <a:spLocks noChangeArrowheads="1"/>
          </p:cNvSpPr>
          <p:nvPr/>
        </p:nvSpPr>
        <p:spPr bwMode="auto">
          <a:xfrm>
            <a:off x="395288" y="404813"/>
            <a:ext cx="41052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LT Filters</a:t>
            </a:r>
          </a:p>
        </p:txBody>
      </p:sp>
      <p:pic>
        <p:nvPicPr>
          <p:cNvPr id="46083" name="Picture 2" descr="http://telescope.livjm.ac.uk/Info/TelInst/Inst/IOO/io-sloan-filte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3135313"/>
            <a:ext cx="3600450" cy="346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6" descr="http://telescope.livjm.ac.uk/Info/TelInst/Inst/IOO/bessel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3140075"/>
            <a:ext cx="3457575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013" y="1125538"/>
            <a:ext cx="2743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17" descr="http://www.widescreen-centre.co.uk/Pictures/FilterWeel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725" y="333375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5"/>
          <p:cNvSpPr txBox="1">
            <a:spLocks noChangeArrowheads="1"/>
          </p:cNvSpPr>
          <p:nvPr/>
        </p:nvSpPr>
        <p:spPr bwMode="auto">
          <a:xfrm>
            <a:off x="395288" y="404813"/>
            <a:ext cx="84248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Results – IO:O</a:t>
            </a:r>
            <a:endParaRPr lang="en-GB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107" name="Picture 2" descr="https://fbcdn-sphotos-f-a.akamaihd.net/hphotos-ak-prn1/540758_473655456034573_1136243159_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79613" y="1268413"/>
            <a:ext cx="495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7924B004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0000" y="1268760"/>
            <a:ext cx="4953600" cy="4953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5"/>
          <p:cNvSpPr txBox="1">
            <a:spLocks noChangeArrowheads="1"/>
          </p:cNvSpPr>
          <p:nvPr/>
        </p:nvSpPr>
        <p:spPr bwMode="auto">
          <a:xfrm>
            <a:off x="395288" y="404813"/>
            <a:ext cx="8424862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800" dirty="0">
                <a:solidFill>
                  <a:srgbClr val="FFFFFF"/>
                </a:solidFill>
                <a:latin typeface="+mn-lt"/>
                <a:cs typeface="Times New Roman" pitchFamily="18" charset="0"/>
              </a:rPr>
              <a:t>National Schools Observatory</a:t>
            </a:r>
          </a:p>
          <a:p>
            <a:pPr eaLnBrk="0" hangingPunct="0"/>
            <a:endParaRPr lang="en-GB" dirty="0">
              <a:solidFill>
                <a:srgbClr val="FFFFFF"/>
              </a:solidFill>
              <a:latin typeface="+mn-lt"/>
              <a:cs typeface="Times New Roman" pitchFamily="18" charset="0"/>
            </a:endParaRPr>
          </a:p>
          <a:p>
            <a:pPr eaLnBrk="0" hangingPunct="0"/>
            <a:endParaRPr lang="en-GB" dirty="0">
              <a:solidFill>
                <a:srgbClr val="FFFFFF"/>
              </a:solidFill>
              <a:latin typeface="+mn-lt"/>
              <a:cs typeface="Times New Roman" pitchFamily="18" charset="0"/>
            </a:endParaRPr>
          </a:p>
          <a:p>
            <a:pPr eaLnBrk="0" hangingPunct="0"/>
            <a:endParaRPr lang="en-GB" dirty="0">
              <a:solidFill>
                <a:srgbClr val="FFFFFF"/>
              </a:solidFill>
              <a:latin typeface="+mn-lt"/>
              <a:cs typeface="Times New Roman" pitchFamily="18" charset="0"/>
            </a:endParaRPr>
          </a:p>
          <a:p>
            <a:pPr eaLnBrk="0" hangingPunct="0"/>
            <a:endParaRPr lang="en-GB" dirty="0">
              <a:solidFill>
                <a:srgbClr val="FFFFFF"/>
              </a:solidFill>
              <a:latin typeface="+mn-lt"/>
              <a:cs typeface="Times New Roman" pitchFamily="18" charset="0"/>
            </a:endParaRPr>
          </a:p>
          <a:p>
            <a:pPr eaLnBrk="0" hangingPunct="0"/>
            <a:endParaRPr lang="en-GB" dirty="0">
              <a:solidFill>
                <a:srgbClr val="FFFFFF"/>
              </a:solidFill>
              <a:latin typeface="+mn-lt"/>
              <a:cs typeface="Times New Roman" pitchFamily="18" charset="0"/>
            </a:endParaRPr>
          </a:p>
          <a:p>
            <a:pPr eaLnBrk="0" hangingPunct="0"/>
            <a:endParaRPr lang="en-GB" dirty="0">
              <a:solidFill>
                <a:srgbClr val="FFFFFF"/>
              </a:solidFill>
              <a:latin typeface="+mn-lt"/>
              <a:cs typeface="Times New Roman" pitchFamily="18" charset="0"/>
            </a:endParaRPr>
          </a:p>
          <a:p>
            <a:pPr eaLnBrk="0" hangingPunct="0"/>
            <a:endParaRPr lang="en-GB" dirty="0">
              <a:solidFill>
                <a:srgbClr val="FFFFFF"/>
              </a:solidFill>
              <a:latin typeface="+mn-lt"/>
              <a:cs typeface="Times New Roman" pitchFamily="18" charset="0"/>
            </a:endParaRPr>
          </a:p>
          <a:p>
            <a:pPr algn="ctr" eaLnBrk="0" hangingPunct="0"/>
            <a:endParaRPr lang="en-GB" dirty="0">
              <a:solidFill>
                <a:srgbClr val="FFFFFF"/>
              </a:solidFill>
              <a:latin typeface="+mn-lt"/>
            </a:endParaRPr>
          </a:p>
          <a:p>
            <a:pPr algn="ctr" eaLnBrk="0" hangingPunct="0"/>
            <a:endParaRPr lang="en-GB" dirty="0">
              <a:solidFill>
                <a:srgbClr val="FFFFFF"/>
              </a:solidFill>
              <a:latin typeface="+mn-lt"/>
            </a:endParaRPr>
          </a:p>
          <a:p>
            <a:pPr algn="ctr" eaLnBrk="0" hangingPunct="0"/>
            <a:endParaRPr lang="en-GB" dirty="0">
              <a:solidFill>
                <a:srgbClr val="FFFFFF"/>
              </a:solidFill>
              <a:latin typeface="+mn-lt"/>
            </a:endParaRPr>
          </a:p>
          <a:p>
            <a:pPr algn="ctr" eaLnBrk="0" hangingPunct="0"/>
            <a:endParaRPr lang="en-GB" dirty="0">
              <a:solidFill>
                <a:srgbClr val="FFFFFF"/>
              </a:solidFill>
              <a:latin typeface="+mn-lt"/>
            </a:endParaRPr>
          </a:p>
          <a:p>
            <a:pPr algn="ctr" eaLnBrk="0" hangingPunct="0"/>
            <a:endParaRPr lang="en-GB" dirty="0">
              <a:solidFill>
                <a:srgbClr val="FFFFFF"/>
              </a:solidFill>
              <a:latin typeface="+mn-lt"/>
            </a:endParaRPr>
          </a:p>
          <a:p>
            <a:pPr algn="ctr" eaLnBrk="0" hangingPunct="0"/>
            <a:r>
              <a:rPr lang="en-GB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en-GB" dirty="0">
                <a:solidFill>
                  <a:srgbClr val="FFFFFF"/>
                </a:solidFill>
                <a:latin typeface="+mn-lt"/>
              </a:rPr>
              <a:t>Established (2004) to provide schools in the UK and Ireland with access to the Liverpool Telescope through a guided observing system, together with astronomy related content, news and learning activities.</a:t>
            </a:r>
            <a:endParaRPr lang="en-GB" dirty="0">
              <a:solidFill>
                <a:srgbClr val="FFFFFF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50179" name="Picture 20" descr="nso_screensho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052513"/>
            <a:ext cx="7416800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5"/>
          <p:cNvSpPr txBox="1">
            <a:spLocks noChangeArrowheads="1"/>
          </p:cNvSpPr>
          <p:nvPr/>
        </p:nvSpPr>
        <p:spPr bwMode="auto">
          <a:xfrm>
            <a:off x="395288" y="404813"/>
            <a:ext cx="84248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Schools Observatory (LJMU)</a:t>
            </a:r>
            <a:endParaRPr lang="en-GB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395288" y="3213100"/>
            <a:ext cx="8424862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2800"/>
              </a:lnSpc>
            </a:pPr>
            <a:r>
              <a:rPr lang="en-GB" dirty="0">
                <a:solidFill>
                  <a:srgbClr val="FFFFFF"/>
                </a:solidFill>
              </a:rPr>
              <a:t>User Accounts</a:t>
            </a:r>
          </a:p>
          <a:p>
            <a:pPr algn="ctr" eaLnBrk="0" hangingPunct="0">
              <a:lnSpc>
                <a:spcPts val="2800"/>
              </a:lnSpc>
            </a:pPr>
            <a:r>
              <a:rPr lang="en-GB" dirty="0" smtClean="0">
                <a:solidFill>
                  <a:srgbClr val="FFFFFF"/>
                </a:solidFill>
              </a:rPr>
              <a:t>4,345 </a:t>
            </a:r>
            <a:r>
              <a:rPr lang="en-GB" dirty="0" smtClean="0">
                <a:solidFill>
                  <a:srgbClr val="FFFFFF"/>
                </a:solidFill>
              </a:rPr>
              <a:t>Teachers  </a:t>
            </a:r>
            <a:r>
              <a:rPr lang="en-GB" dirty="0">
                <a:solidFill>
                  <a:srgbClr val="FFFFFF"/>
                </a:solidFill>
              </a:rPr>
              <a:t>; </a:t>
            </a:r>
            <a:r>
              <a:rPr lang="en-GB" dirty="0" smtClean="0">
                <a:solidFill>
                  <a:srgbClr val="FFFFFF"/>
                </a:solidFill>
              </a:rPr>
              <a:t>14,863 </a:t>
            </a:r>
            <a:r>
              <a:rPr lang="en-GB" dirty="0" smtClean="0">
                <a:solidFill>
                  <a:srgbClr val="FFFFFF"/>
                </a:solidFill>
              </a:rPr>
              <a:t>Students</a:t>
            </a:r>
            <a:endParaRPr lang="en-GB" dirty="0">
              <a:solidFill>
                <a:srgbClr val="FFFFFF"/>
              </a:solidFill>
            </a:endParaRPr>
          </a:p>
          <a:p>
            <a:pPr algn="ctr" eaLnBrk="0" hangingPunct="0">
              <a:lnSpc>
                <a:spcPts val="2800"/>
              </a:lnSpc>
            </a:pPr>
            <a:endParaRPr lang="en-GB" dirty="0">
              <a:solidFill>
                <a:srgbClr val="FFFFFF"/>
              </a:solidFill>
            </a:endParaRPr>
          </a:p>
          <a:p>
            <a:pPr algn="ctr" eaLnBrk="0" hangingPunct="0">
              <a:lnSpc>
                <a:spcPts val="2800"/>
              </a:lnSpc>
            </a:pPr>
            <a:r>
              <a:rPr lang="en-GB" dirty="0">
                <a:solidFill>
                  <a:srgbClr val="FFFFFF"/>
                </a:solidFill>
              </a:rPr>
              <a:t>Observing Requests</a:t>
            </a:r>
          </a:p>
          <a:p>
            <a:pPr algn="ctr" eaLnBrk="0" hangingPunct="0">
              <a:lnSpc>
                <a:spcPts val="2800"/>
              </a:lnSpc>
            </a:pPr>
            <a:r>
              <a:rPr lang="en-GB" dirty="0">
                <a:solidFill>
                  <a:srgbClr val="FFFFFF"/>
                </a:solidFill>
              </a:rPr>
              <a:t>Total : </a:t>
            </a:r>
            <a:r>
              <a:rPr lang="en-GB" dirty="0" smtClean="0">
                <a:solidFill>
                  <a:srgbClr val="FFFFFF"/>
                </a:solidFill>
              </a:rPr>
              <a:t>91,535 </a:t>
            </a:r>
            <a:r>
              <a:rPr lang="en-GB" dirty="0">
                <a:solidFill>
                  <a:srgbClr val="FFFFFF"/>
                </a:solidFill>
              </a:rPr>
              <a:t>; average 2,000+ per month in term time.</a:t>
            </a:r>
          </a:p>
          <a:p>
            <a:pPr algn="ctr" eaLnBrk="0" hangingPunct="0">
              <a:lnSpc>
                <a:spcPts val="2800"/>
              </a:lnSpc>
            </a:pPr>
            <a:endParaRPr lang="en-GB" dirty="0">
              <a:solidFill>
                <a:srgbClr val="FFFFFF"/>
              </a:solidFill>
            </a:endParaRPr>
          </a:p>
          <a:p>
            <a:pPr algn="ctr" eaLnBrk="0" hangingPunct="0">
              <a:lnSpc>
                <a:spcPts val="2800"/>
              </a:lnSpc>
            </a:pPr>
            <a:r>
              <a:rPr lang="en-GB" dirty="0">
                <a:solidFill>
                  <a:srgbClr val="FFFFFF"/>
                </a:solidFill>
              </a:rPr>
              <a:t>Website Visits</a:t>
            </a:r>
          </a:p>
          <a:p>
            <a:pPr algn="ctr" eaLnBrk="0" hangingPunct="0">
              <a:lnSpc>
                <a:spcPts val="2800"/>
              </a:lnSpc>
            </a:pPr>
            <a:r>
              <a:rPr lang="en-GB" dirty="0" smtClean="0">
                <a:solidFill>
                  <a:srgbClr val="FFFFFF"/>
                </a:solidFill>
              </a:rPr>
              <a:t>1,387,512 </a:t>
            </a:r>
            <a:r>
              <a:rPr lang="en-GB" dirty="0">
                <a:solidFill>
                  <a:srgbClr val="FFFFFF"/>
                </a:solidFill>
              </a:rPr>
              <a:t>pages served in </a:t>
            </a:r>
            <a:r>
              <a:rPr lang="en-GB" dirty="0" smtClean="0">
                <a:solidFill>
                  <a:srgbClr val="FFFFFF"/>
                </a:solidFill>
              </a:rPr>
              <a:t>2014;</a:t>
            </a:r>
            <a:endParaRPr lang="en-GB" dirty="0">
              <a:solidFill>
                <a:srgbClr val="FFFFFF"/>
              </a:solidFill>
            </a:endParaRPr>
          </a:p>
          <a:p>
            <a:pPr algn="ctr" eaLnBrk="0" hangingPunct="0">
              <a:lnSpc>
                <a:spcPts val="2800"/>
              </a:lnSpc>
            </a:pPr>
            <a:r>
              <a:rPr lang="en-GB" dirty="0" smtClean="0">
                <a:solidFill>
                  <a:srgbClr val="FFFFFF"/>
                </a:solidFill>
              </a:rPr>
              <a:t>339,512 </a:t>
            </a:r>
            <a:r>
              <a:rPr lang="en-GB" dirty="0">
                <a:solidFill>
                  <a:srgbClr val="FFFFFF"/>
                </a:solidFill>
              </a:rPr>
              <a:t>visits ; </a:t>
            </a:r>
            <a:r>
              <a:rPr lang="en-GB" dirty="0" smtClean="0">
                <a:solidFill>
                  <a:srgbClr val="FFFFFF"/>
                </a:solidFill>
              </a:rPr>
              <a:t>50% </a:t>
            </a:r>
            <a:r>
              <a:rPr lang="en-GB" dirty="0">
                <a:solidFill>
                  <a:srgbClr val="FFFFFF"/>
                </a:solidFill>
              </a:rPr>
              <a:t>from UK </a:t>
            </a:r>
            <a:r>
              <a:rPr lang="en-GB" dirty="0" smtClean="0">
                <a:solidFill>
                  <a:srgbClr val="FFFFFF"/>
                </a:solidFill>
              </a:rPr>
              <a:t>; 28% USA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51204" name="Picture 8" descr="eve_panoram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052513"/>
            <a:ext cx="5256213" cy="20224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51205" name="Picture 9" descr="map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6338" y="1052513"/>
            <a:ext cx="1844675" cy="20161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5"/>
          <p:cNvSpPr txBox="1">
            <a:spLocks noChangeArrowheads="1"/>
          </p:cNvSpPr>
          <p:nvPr/>
        </p:nvSpPr>
        <p:spPr bwMode="auto">
          <a:xfrm>
            <a:off x="395288" y="404813"/>
            <a:ext cx="84248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800" dirty="0" smtClean="0">
                <a:solidFill>
                  <a:srgbClr val="FFFFFF"/>
                </a:solidFill>
                <a:latin typeface="+mn-lt"/>
                <a:cs typeface="Times New Roman" pitchFamily="18" charset="0"/>
              </a:rPr>
              <a:t>			Go </a:t>
            </a:r>
            <a:r>
              <a:rPr lang="en-GB" sz="2800" dirty="0">
                <a:solidFill>
                  <a:srgbClr val="FFFFFF"/>
                </a:solidFill>
                <a:latin typeface="+mn-lt"/>
                <a:cs typeface="Times New Roman" pitchFamily="18" charset="0"/>
              </a:rPr>
              <a:t>Observing</a:t>
            </a:r>
          </a:p>
        </p:txBody>
      </p:sp>
      <p:pic>
        <p:nvPicPr>
          <p:cNvPr id="52227" name="Picture 2" descr="Mo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4581525"/>
            <a:ext cx="1800225" cy="18002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52228" name="Picture 4" descr="NGC51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38" y="4581525"/>
            <a:ext cx="1800225" cy="18002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52229" name="Picture 6" descr="M5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581525"/>
            <a:ext cx="1800225" cy="18002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52230" name="Picture 8" descr="Jupit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125" y="4581525"/>
            <a:ext cx="1800225" cy="18002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52231" name="TextBox 13"/>
          <p:cNvSpPr txBox="1">
            <a:spLocks noChangeArrowheads="1"/>
          </p:cNvSpPr>
          <p:nvPr/>
        </p:nvSpPr>
        <p:spPr bwMode="auto">
          <a:xfrm>
            <a:off x="611188" y="404664"/>
            <a:ext cx="295275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dirty="0">
                <a:solidFill>
                  <a:srgbClr val="FFFFFF"/>
                </a:solidFill>
              </a:rPr>
              <a:t>Guided Observing System</a:t>
            </a:r>
          </a:p>
          <a:p>
            <a:endParaRPr lang="en-GB" sz="1800" dirty="0">
              <a:solidFill>
                <a:srgbClr val="FFFFFF"/>
              </a:solidFill>
            </a:endParaRPr>
          </a:p>
          <a:p>
            <a:r>
              <a:rPr lang="en-GB" sz="1800" dirty="0">
                <a:solidFill>
                  <a:srgbClr val="FFFFFF"/>
                </a:solidFill>
              </a:rPr>
              <a:t>Designed for ages: 7+</a:t>
            </a:r>
          </a:p>
          <a:p>
            <a:endParaRPr lang="en-GB" sz="1800" dirty="0">
              <a:solidFill>
                <a:srgbClr val="FFFFFF"/>
              </a:solidFill>
            </a:endParaRPr>
          </a:p>
          <a:p>
            <a:r>
              <a:rPr lang="en-GB" sz="1800" dirty="0">
                <a:solidFill>
                  <a:srgbClr val="FFFFFF"/>
                </a:solidFill>
              </a:rPr>
              <a:t>Moon, Planets, Galaxies, Nebulae</a:t>
            </a:r>
          </a:p>
          <a:p>
            <a:endParaRPr lang="en-GB" sz="1800" dirty="0">
              <a:solidFill>
                <a:srgbClr val="FFFFFF"/>
              </a:solidFill>
            </a:endParaRPr>
          </a:p>
          <a:p>
            <a:r>
              <a:rPr lang="en-GB" sz="1800" dirty="0">
                <a:solidFill>
                  <a:srgbClr val="FFFFFF"/>
                </a:solidFill>
              </a:rPr>
              <a:t>Single Filter or </a:t>
            </a:r>
          </a:p>
          <a:p>
            <a:r>
              <a:rPr lang="en-GB" sz="1800" dirty="0">
                <a:solidFill>
                  <a:srgbClr val="FFFFFF"/>
                </a:solidFill>
              </a:rPr>
              <a:t>Three Filter (Colour)</a:t>
            </a:r>
          </a:p>
          <a:p>
            <a:endParaRPr lang="en-GB" sz="1800" dirty="0">
              <a:solidFill>
                <a:srgbClr val="FFFFFF"/>
              </a:solidFill>
            </a:endParaRPr>
          </a:p>
          <a:p>
            <a:r>
              <a:rPr lang="en-GB" sz="1800" dirty="0">
                <a:solidFill>
                  <a:srgbClr val="FFFFFF"/>
                </a:solidFill>
              </a:rPr>
              <a:t>Projects:</a:t>
            </a:r>
          </a:p>
          <a:p>
            <a:endParaRPr lang="en-GB" sz="1800" dirty="0">
              <a:solidFill>
                <a:srgbClr val="FFFFFF"/>
              </a:solidFill>
            </a:endParaRPr>
          </a:p>
          <a:p>
            <a:r>
              <a:rPr lang="en-GB" sz="1800" dirty="0">
                <a:solidFill>
                  <a:srgbClr val="FFFFFF"/>
                </a:solidFill>
              </a:rPr>
              <a:t>Exoplanet Transits</a:t>
            </a:r>
          </a:p>
          <a:p>
            <a:r>
              <a:rPr lang="en-GB" sz="1800" dirty="0">
                <a:solidFill>
                  <a:srgbClr val="FFFFFF"/>
                </a:solidFill>
              </a:rPr>
              <a:t>NEO, Asteroids</a:t>
            </a:r>
          </a:p>
          <a:p>
            <a:r>
              <a:rPr lang="en-GB" sz="1800" dirty="0">
                <a:solidFill>
                  <a:srgbClr val="FFFFFF"/>
                </a:solidFill>
              </a:rPr>
              <a:t>Supernovae</a:t>
            </a:r>
          </a:p>
          <a:p>
            <a:endParaRPr lang="en-GB" sz="1800" dirty="0"/>
          </a:p>
          <a:p>
            <a:endParaRPr lang="en-GB" sz="1800" dirty="0"/>
          </a:p>
        </p:txBody>
      </p:sp>
      <p:pic>
        <p:nvPicPr>
          <p:cNvPr id="52232" name="Picture 14" descr="goobs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375" y="1116013"/>
            <a:ext cx="4791075" cy="328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5"/>
          <p:cNvSpPr txBox="1">
            <a:spLocks noChangeArrowheads="1"/>
          </p:cNvSpPr>
          <p:nvPr/>
        </p:nvSpPr>
        <p:spPr bwMode="auto">
          <a:xfrm>
            <a:off x="395288" y="404813"/>
            <a:ext cx="84248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800" dirty="0">
                <a:solidFill>
                  <a:srgbClr val="FFFFFF"/>
                </a:solidFill>
                <a:latin typeface="+mn-lt"/>
                <a:cs typeface="Times New Roman" pitchFamily="18" charset="0"/>
              </a:rPr>
              <a:t>NSO Projects and Activities</a:t>
            </a:r>
            <a:endParaRPr lang="en-GB" dirty="0">
              <a:solidFill>
                <a:srgbClr val="FFFFFF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53251" name="Picture 3" descr="nso_acti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341438"/>
            <a:ext cx="6913563" cy="497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2800" b="0" i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Asteroid Rotation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412875"/>
            <a:ext cx="8218487" cy="18288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collaboration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2400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Asteroid </a:t>
            </a:r>
            <a:r>
              <a:rPr lang="en-US" altLang="en-US" sz="2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brightness measured to produce light curves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160713"/>
            <a:ext cx="6480175" cy="369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1814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5"/>
          <p:cNvSpPr txBox="1">
            <a:spLocks noChangeArrowheads="1"/>
          </p:cNvSpPr>
          <p:nvPr/>
        </p:nvSpPr>
        <p:spPr bwMode="auto">
          <a:xfrm>
            <a:off x="395288" y="404813"/>
            <a:ext cx="8424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800" dirty="0" smtClean="0">
                <a:solidFill>
                  <a:srgbClr val="FFFFFF"/>
                </a:solidFill>
                <a:latin typeface="+mn-lt"/>
                <a:cs typeface="Times New Roman" pitchFamily="18" charset="0"/>
              </a:rPr>
              <a:t>Robotic Telescopes – Why ?</a:t>
            </a:r>
            <a:endParaRPr lang="en-GB" sz="2000" dirty="0">
              <a:solidFill>
                <a:srgbClr val="FFFFFF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2714625" y="5085184"/>
            <a:ext cx="578643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>
                <a:solidFill>
                  <a:srgbClr val="FFFFFF"/>
                </a:solidFill>
                <a:latin typeface="+mn-lt"/>
              </a:rPr>
              <a:t>Designed to investigate how the Universe changes</a:t>
            </a:r>
          </a:p>
          <a:p>
            <a:pPr algn="ctr">
              <a:spcBef>
                <a:spcPct val="50000"/>
              </a:spcBef>
            </a:pPr>
            <a:r>
              <a:rPr lang="en-GB" dirty="0" smtClean="0">
                <a:solidFill>
                  <a:srgbClr val="FFFFFF"/>
                </a:solidFill>
                <a:latin typeface="+mn-lt"/>
              </a:rPr>
              <a:t>Quickly reactions to </a:t>
            </a:r>
            <a:r>
              <a:rPr lang="en-GB" dirty="0">
                <a:solidFill>
                  <a:srgbClr val="FFFFFF"/>
                </a:solidFill>
                <a:latin typeface="+mn-lt"/>
              </a:rPr>
              <a:t>sudden outbursts of energy</a:t>
            </a:r>
          </a:p>
        </p:txBody>
      </p:sp>
      <p:pic>
        <p:nvPicPr>
          <p:cNvPr id="26628" name="Picture 16" descr="grb_anim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63" y="1643063"/>
            <a:ext cx="19907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17"/>
          <p:cNvSpPr txBox="1">
            <a:spLocks noChangeArrowheads="1"/>
          </p:cNvSpPr>
          <p:nvPr/>
        </p:nvSpPr>
        <p:spPr bwMode="auto">
          <a:xfrm>
            <a:off x="1285875" y="3643313"/>
            <a:ext cx="1643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200">
                <a:solidFill>
                  <a:srgbClr val="FFFF00"/>
                </a:solidFill>
              </a:rPr>
              <a:t>Gamma Ray Bursts</a:t>
            </a:r>
          </a:p>
        </p:txBody>
      </p:sp>
      <p:pic>
        <p:nvPicPr>
          <p:cNvPr id="26630" name="Picture 19" descr="sn_anim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88" y="3071813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TextBox 20"/>
          <p:cNvSpPr txBox="1">
            <a:spLocks noChangeArrowheads="1"/>
          </p:cNvSpPr>
          <p:nvPr/>
        </p:nvSpPr>
        <p:spPr bwMode="auto">
          <a:xfrm>
            <a:off x="3143250" y="2786063"/>
            <a:ext cx="1643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200" dirty="0" smtClean="0">
                <a:solidFill>
                  <a:srgbClr val="FFFF00"/>
                </a:solidFill>
              </a:rPr>
              <a:t>Supernovae</a:t>
            </a:r>
            <a:endParaRPr lang="en-GB" sz="1200" dirty="0">
              <a:solidFill>
                <a:srgbClr val="FFFF00"/>
              </a:solidFill>
            </a:endParaRPr>
          </a:p>
        </p:txBody>
      </p:sp>
      <p:pic>
        <p:nvPicPr>
          <p:cNvPr id="26632" name="Picture 11" descr="trans_ani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500" y="1214438"/>
            <a:ext cx="240030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3" name="TextBox 22"/>
          <p:cNvSpPr txBox="1">
            <a:spLocks noChangeArrowheads="1"/>
          </p:cNvSpPr>
          <p:nvPr/>
        </p:nvSpPr>
        <p:spPr bwMode="auto">
          <a:xfrm>
            <a:off x="3286125" y="1571625"/>
            <a:ext cx="1643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200">
                <a:solidFill>
                  <a:srgbClr val="FFFF00"/>
                </a:solidFill>
              </a:rPr>
              <a:t>Extra-solar planets</a:t>
            </a:r>
          </a:p>
        </p:txBody>
      </p:sp>
      <p:pic>
        <p:nvPicPr>
          <p:cNvPr id="26634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3" y="2928938"/>
            <a:ext cx="3286125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5" name="TextBox 24"/>
          <p:cNvSpPr txBox="1">
            <a:spLocks noChangeArrowheads="1"/>
          </p:cNvSpPr>
          <p:nvPr/>
        </p:nvSpPr>
        <p:spPr bwMode="auto">
          <a:xfrm>
            <a:off x="6500813" y="2643188"/>
            <a:ext cx="16430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200">
                <a:solidFill>
                  <a:srgbClr val="FFFF00"/>
                </a:solidFill>
              </a:rPr>
              <a:t>Active Galaxies</a:t>
            </a:r>
          </a:p>
        </p:txBody>
      </p:sp>
      <p:pic>
        <p:nvPicPr>
          <p:cNvPr id="26636" name="Picture 12" descr="Ast_Anim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3" y="4071938"/>
            <a:ext cx="2286000" cy="134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7" name="TextBox 17"/>
          <p:cNvSpPr txBox="1">
            <a:spLocks noChangeArrowheads="1"/>
          </p:cNvSpPr>
          <p:nvPr/>
        </p:nvSpPr>
        <p:spPr bwMode="auto">
          <a:xfrm>
            <a:off x="785813" y="5500688"/>
            <a:ext cx="16430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200">
                <a:solidFill>
                  <a:srgbClr val="FFFF00"/>
                </a:solidFill>
              </a:rPr>
              <a:t>Asteroids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oRor-2b l cur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2875"/>
            <a:ext cx="7200900" cy="44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GB" altLang="en-US" sz="2800" b="0" i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Exoplanet transits</a:t>
            </a: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0" y="5949950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CoRot 2b: David Hardy &amp; Thomas Ham (Cardiff schools</a:t>
            </a:r>
            <a:r>
              <a:rPr lang="en-GB" altLang="en-US" sz="2400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400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en-GB" altLang="en-US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July 2012</a:t>
            </a:r>
          </a:p>
        </p:txBody>
      </p:sp>
    </p:spTree>
    <p:extLst>
      <p:ext uri="{BB962C8B-B14F-4D97-AF65-F5344CB8AC3E}">
        <p14:creationId xmlns:p14="http://schemas.microsoft.com/office/powerpoint/2010/main" val="1926949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620713"/>
            <a:ext cx="3889375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620713"/>
            <a:ext cx="381635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429000"/>
            <a:ext cx="3906837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3284538"/>
            <a:ext cx="4267200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679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2" descr="C:\Users\Dave\Work-Windoze\Current Work\Talk-2009 Cardiff,MSSL,Soton\ft-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rgbClr val="FFFFFF"/>
                </a:solidFill>
                <a:cs typeface="Arial" charset="0"/>
              </a:rPr>
              <a:t>Faulkes Telescope Monitoring of GX 339-4</a:t>
            </a:r>
            <a:endParaRPr lang="en-GB" altLang="en-US" sz="2000" dirty="0">
              <a:solidFill>
                <a:srgbClr val="FFFFFF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25604" name="Picture 2" descr="C:\Users\dr124\Desktop\backup-asus-data\Work-Windoze\Current Work\Talk-2014 Aug - COSPAR, Moscow - OptX\a-b\b0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8643938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141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C.Leigh\Desktop\1118\1118_small_hyn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4763"/>
            <a:ext cx="4876801" cy="365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2314575"/>
            <a:ext cx="4486275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2" name="TextBox 1"/>
          <p:cNvSpPr txBox="1">
            <a:spLocks noChangeArrowheads="1"/>
          </p:cNvSpPr>
          <p:nvPr/>
        </p:nvSpPr>
        <p:spPr bwMode="auto">
          <a:xfrm>
            <a:off x="4865688" y="476250"/>
            <a:ext cx="3810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rgbClr val="FFFFFF"/>
                </a:solidFill>
              </a:rPr>
              <a:t>A nearby and ‘easy-to measure’ black hole 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rgbClr val="FFFFFF"/>
                </a:solidFill>
              </a:rPr>
              <a:t>Coming soon via Rosa @ NUCLIO</a:t>
            </a:r>
          </a:p>
        </p:txBody>
      </p:sp>
      <p:pic>
        <p:nvPicPr>
          <p:cNvPr id="27653" name="Picture 4" descr="C:\Users\C.Leigh\Desktop\1118\1118_find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76700"/>
            <a:ext cx="32385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1183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1291927"/>
            <a:ext cx="7610475" cy="53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476672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FFFF"/>
                </a:solidFill>
              </a:rPr>
              <a:t>Stop Press ! Neutron Star Becomes Active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352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375048"/>
            <a:ext cx="81534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GB" b="0" i="0" dirty="0" smtClean="0">
                <a:solidFill>
                  <a:srgbClr val="FFFFFF"/>
                </a:solidFill>
              </a:rPr>
              <a:t/>
            </a:r>
            <a:br>
              <a:rPr lang="en-GB" b="0" i="0" dirty="0" smtClean="0">
                <a:solidFill>
                  <a:srgbClr val="FFFFFF"/>
                </a:solidFill>
              </a:rPr>
            </a:br>
            <a:r>
              <a:rPr lang="en-GB" b="0" i="0" dirty="0">
                <a:solidFill>
                  <a:srgbClr val="FFFFFF"/>
                </a:solidFill>
              </a:rPr>
              <a:t/>
            </a:r>
            <a:br>
              <a:rPr lang="en-GB" b="0" i="0" dirty="0">
                <a:solidFill>
                  <a:srgbClr val="FFFFFF"/>
                </a:solidFill>
              </a:rPr>
            </a:br>
            <a:r>
              <a:rPr lang="en-GB" b="0" i="0" dirty="0" smtClean="0">
                <a:solidFill>
                  <a:srgbClr val="FFFFFF"/>
                </a:solidFill>
              </a:rPr>
              <a:t/>
            </a:r>
            <a:br>
              <a:rPr lang="en-GB" b="0" i="0" dirty="0" smtClean="0">
                <a:solidFill>
                  <a:srgbClr val="FFFFFF"/>
                </a:solidFill>
              </a:rPr>
            </a:br>
            <a:r>
              <a:rPr lang="en-GB" sz="3100" b="0" i="0" dirty="0" smtClean="0">
                <a:solidFill>
                  <a:srgbClr val="FFFFFF"/>
                </a:solidFill>
                <a:latin typeface="+mn-lt"/>
              </a:rPr>
              <a:t>Creating </a:t>
            </a:r>
            <a:r>
              <a:rPr lang="en-GB" sz="3100" b="0" i="0" dirty="0">
                <a:solidFill>
                  <a:srgbClr val="FFFFFF"/>
                </a:solidFill>
                <a:latin typeface="+mn-lt"/>
              </a:rPr>
              <a:t>an IBSE environment at the National </a:t>
            </a:r>
            <a:r>
              <a:rPr lang="en-GB" sz="3100" b="0" i="0" dirty="0" smtClean="0">
                <a:solidFill>
                  <a:srgbClr val="FFFFFF"/>
                </a:solidFill>
                <a:latin typeface="+mn-lt"/>
              </a:rPr>
              <a:t>Schools’ </a:t>
            </a:r>
            <a:r>
              <a:rPr lang="en-GB" sz="3100" b="0" i="0" dirty="0">
                <a:solidFill>
                  <a:srgbClr val="FFFFFF"/>
                </a:solidFill>
                <a:latin typeface="+mn-lt"/>
              </a:rPr>
              <a:t>Observatory</a:t>
            </a:r>
            <a:endParaRPr lang="en-GB" altLang="en-US" sz="3100" b="0" i="0" dirty="0" smtClean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40160"/>
            <a:ext cx="8229600" cy="5357192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endParaRPr lang="en-GB" altLang="en-US" sz="2800" dirty="0" smtClean="0"/>
          </a:p>
          <a:p>
            <a:pPr algn="ctr" eaLnBrk="1" hangingPunct="1">
              <a:buFontTx/>
              <a:buNone/>
            </a:pPr>
            <a:endParaRPr lang="en-GB" altLang="en-US" sz="2800" dirty="0"/>
          </a:p>
          <a:p>
            <a:pPr algn="ctr">
              <a:buNone/>
            </a:pPr>
            <a:r>
              <a:rPr lang="en-GB" altLang="en-US" sz="2400" dirty="0" smtClean="0">
                <a:solidFill>
                  <a:srgbClr val="FFFFFF"/>
                </a:solidFill>
              </a:rPr>
              <a:t>(what </a:t>
            </a:r>
            <a:r>
              <a:rPr lang="en-GB" altLang="en-US" sz="2400" dirty="0">
                <a:solidFill>
                  <a:srgbClr val="FFFFFF"/>
                </a:solidFill>
              </a:rPr>
              <a:t>can we learn from imaging and </a:t>
            </a:r>
          </a:p>
          <a:p>
            <a:pPr algn="ctr">
              <a:buNone/>
            </a:pPr>
            <a:r>
              <a:rPr lang="en-GB" altLang="en-US" sz="2400" dirty="0">
                <a:solidFill>
                  <a:srgbClr val="FFFFFF"/>
                </a:solidFill>
              </a:rPr>
              <a:t>photometry of star </a:t>
            </a:r>
            <a:r>
              <a:rPr lang="en-GB" altLang="en-US" sz="2400" dirty="0" smtClean="0">
                <a:solidFill>
                  <a:srgbClr val="FFFFFF"/>
                </a:solidFill>
              </a:rPr>
              <a:t>clusters)</a:t>
            </a:r>
          </a:p>
          <a:p>
            <a:pPr algn="ctr">
              <a:buNone/>
            </a:pPr>
            <a:endParaRPr lang="en-GB" altLang="en-US" sz="2800" dirty="0"/>
          </a:p>
          <a:p>
            <a:pPr algn="ctr">
              <a:buNone/>
            </a:pPr>
            <a:endParaRPr lang="en-GB" altLang="en-US" sz="2800" dirty="0" smtClean="0"/>
          </a:p>
          <a:p>
            <a:pPr algn="ctr">
              <a:buNone/>
            </a:pPr>
            <a:endParaRPr lang="en-GB" altLang="en-US" sz="2800" dirty="0"/>
          </a:p>
          <a:p>
            <a:pPr eaLnBrk="1" hangingPunct="1">
              <a:buFontTx/>
              <a:buNone/>
            </a:pPr>
            <a:endParaRPr lang="en-GB" altLang="en-US" sz="2800" dirty="0"/>
          </a:p>
          <a:p>
            <a:pPr eaLnBrk="1" hangingPunct="1">
              <a:buFontTx/>
              <a:buNone/>
            </a:pPr>
            <a:endParaRPr lang="en-GB" altLang="en-US" sz="2800" dirty="0" smtClean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786" y="3861048"/>
            <a:ext cx="3425825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9332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76672"/>
            <a:ext cx="8229600" cy="5141168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en-GB" altLang="en-US" sz="3000" dirty="0" smtClean="0">
                <a:solidFill>
                  <a:srgbClr val="FFFFFF"/>
                </a:solidFill>
              </a:rPr>
              <a:t>IBSE = Inquiry Based Science Education</a:t>
            </a:r>
          </a:p>
          <a:p>
            <a:pPr eaLnBrk="1" hangingPunct="1">
              <a:buFontTx/>
              <a:buNone/>
            </a:pPr>
            <a:endParaRPr lang="en-GB" altLang="en-US" sz="2800" dirty="0"/>
          </a:p>
          <a:p>
            <a:pPr eaLnBrk="1" hangingPunct="1">
              <a:buFontTx/>
              <a:buNone/>
            </a:pPr>
            <a:r>
              <a:rPr lang="en-GB" altLang="en-US" sz="2400" dirty="0" smtClean="0">
                <a:solidFill>
                  <a:srgbClr val="FFFFFF"/>
                </a:solidFill>
              </a:rPr>
              <a:t>Developing resources to tie-in the LT/ARI and its </a:t>
            </a:r>
          </a:p>
          <a:p>
            <a:pPr eaLnBrk="1" hangingPunct="1">
              <a:buFontTx/>
              <a:buNone/>
            </a:pPr>
            <a:r>
              <a:rPr lang="en-GB" altLang="en-US" sz="2400" dirty="0" smtClean="0">
                <a:solidFill>
                  <a:srgbClr val="FFFFFF"/>
                </a:solidFill>
              </a:rPr>
              <a:t>researchers with the National Schools’ Observatory </a:t>
            </a:r>
          </a:p>
          <a:p>
            <a:pPr eaLnBrk="1" hangingPunct="1">
              <a:buFontTx/>
              <a:buNone/>
            </a:pPr>
            <a:r>
              <a:rPr lang="en-GB" altLang="en-US" sz="2400" dirty="0" smtClean="0">
                <a:solidFill>
                  <a:srgbClr val="FFFFFF"/>
                </a:solidFill>
              </a:rPr>
              <a:t>(NSO) and its users</a:t>
            </a:r>
            <a:endParaRPr lang="en-GB" altLang="en-US" sz="2400" dirty="0">
              <a:solidFill>
                <a:srgbClr val="FFFFFF"/>
              </a:solidFill>
            </a:endParaRPr>
          </a:p>
          <a:p>
            <a:pPr eaLnBrk="1" hangingPunct="1">
              <a:buFontTx/>
              <a:buNone/>
            </a:pPr>
            <a:endParaRPr lang="en-GB" altLang="en-US" sz="2400" dirty="0" smtClean="0">
              <a:solidFill>
                <a:srgbClr val="FFFFFF"/>
              </a:solidFill>
            </a:endParaRPr>
          </a:p>
          <a:p>
            <a:pPr eaLnBrk="1" hangingPunct="1">
              <a:buFontTx/>
              <a:buNone/>
            </a:pPr>
            <a:r>
              <a:rPr lang="en-GB" altLang="en-US" sz="2400" dirty="0">
                <a:solidFill>
                  <a:srgbClr val="FFFFFF"/>
                </a:solidFill>
              </a:rPr>
              <a:t>P</a:t>
            </a:r>
            <a:r>
              <a:rPr lang="en-GB" altLang="en-US" sz="2400" dirty="0" smtClean="0">
                <a:solidFill>
                  <a:srgbClr val="FFFFFF"/>
                </a:solidFill>
              </a:rPr>
              <a:t>roviding skills and knowledge (also background </a:t>
            </a:r>
          </a:p>
          <a:p>
            <a:pPr eaLnBrk="1" hangingPunct="1">
              <a:buFontTx/>
              <a:buNone/>
            </a:pPr>
            <a:r>
              <a:rPr lang="en-GB" altLang="en-US" sz="2400" dirty="0" smtClean="0">
                <a:solidFill>
                  <a:srgbClr val="FFFFFF"/>
                </a:solidFill>
              </a:rPr>
              <a:t>material and data) to allow students and teachers to </a:t>
            </a:r>
          </a:p>
          <a:p>
            <a:pPr eaLnBrk="1" hangingPunct="1">
              <a:buFontTx/>
              <a:buNone/>
            </a:pPr>
            <a:r>
              <a:rPr lang="en-GB" altLang="en-US" sz="2400" dirty="0" smtClean="0">
                <a:solidFill>
                  <a:srgbClr val="FFFFFF"/>
                </a:solidFill>
              </a:rPr>
              <a:t>perform their own scientific inquiries</a:t>
            </a:r>
          </a:p>
          <a:p>
            <a:pPr eaLnBrk="1" hangingPunct="1">
              <a:buFontTx/>
              <a:buNone/>
            </a:pPr>
            <a:endParaRPr lang="en-GB" altLang="en-US" sz="2400" dirty="0">
              <a:solidFill>
                <a:srgbClr val="FFFFFF"/>
              </a:solidFill>
            </a:endParaRPr>
          </a:p>
          <a:p>
            <a:pPr eaLnBrk="1" hangingPunct="1">
              <a:buFontTx/>
              <a:buNone/>
            </a:pPr>
            <a:r>
              <a:rPr lang="en-GB" altLang="en-US" sz="2400" dirty="0" smtClean="0">
                <a:solidFill>
                  <a:srgbClr val="FFFFFF"/>
                </a:solidFill>
              </a:rPr>
              <a:t>(Where possible) identify links with the curricula</a:t>
            </a:r>
          </a:p>
          <a:p>
            <a:pPr eaLnBrk="1" hangingPunct="1">
              <a:buFontTx/>
              <a:buNone/>
            </a:pPr>
            <a:endParaRPr lang="en-GB" altLang="en-US" sz="2800" dirty="0"/>
          </a:p>
          <a:p>
            <a:pPr eaLnBrk="1" hangingPunct="1">
              <a:buFontTx/>
              <a:buNone/>
            </a:pPr>
            <a:endParaRPr lang="en-GB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7697430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800" b="0" i="0" dirty="0" smtClean="0">
                <a:solidFill>
                  <a:srgbClr val="FFFFFF"/>
                </a:solidFill>
                <a:latin typeface="+mn-lt"/>
              </a:rPr>
              <a:t>IBSE is non-prescriptive</a:t>
            </a:r>
            <a:endParaRPr lang="en-GB" sz="2800" b="0" i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 smtClean="0">
                <a:solidFill>
                  <a:srgbClr val="FFFFFF"/>
                </a:solidFill>
              </a:rPr>
              <a:t>Encourages independent study</a:t>
            </a:r>
          </a:p>
          <a:p>
            <a:pPr marL="0" indent="0">
              <a:buNone/>
            </a:pPr>
            <a:endParaRPr lang="en-GB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rgbClr val="FFFFFF"/>
                </a:solidFill>
              </a:rPr>
              <a:t>Doesn’t offer ‘one path’ through the activities</a:t>
            </a:r>
          </a:p>
          <a:p>
            <a:pPr marL="0" indent="0">
              <a:buNone/>
            </a:pPr>
            <a:endParaRPr lang="en-GB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rgbClr val="FFFFFF"/>
                </a:solidFill>
              </a:rPr>
              <a:t>Provides tools and instructions as suggestions rather than instructions</a:t>
            </a:r>
            <a:endParaRPr lang="en-GB" sz="24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982491"/>
            <a:ext cx="4724400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5495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0" y="-17145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GB" altLang="en-US" sz="4400" dirty="0">
                <a:solidFill>
                  <a:srgbClr val="000000"/>
                </a:solidFill>
                <a:latin typeface="+mn-lt"/>
              </a:rPr>
              <a:t>Two Main Types of Star Clusters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57200" y="765175"/>
            <a:ext cx="8229600" cy="562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defTabSz="457200" eaLnBrk="0" hangingPunct="0">
              <a:spcBef>
                <a:spcPct val="20000"/>
              </a:spcBef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GB" altLang="en-US" sz="2400" b="1" dirty="0">
                <a:solidFill>
                  <a:srgbClr val="000000"/>
                </a:solidFill>
                <a:latin typeface="+mj-lt"/>
              </a:rPr>
              <a:t>Open (or Galactic)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en-GB" altLang="en-US" sz="2400" b="1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000000"/>
              </a:buClr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  <a:latin typeface="+mj-lt"/>
              </a:rPr>
              <a:t>Loosely bound </a:t>
            </a:r>
            <a:r>
              <a:rPr lang="en-GB" altLang="en-US" sz="2400" dirty="0" smtClean="0">
                <a:solidFill>
                  <a:srgbClr val="000000"/>
                </a:solidFill>
                <a:latin typeface="+mj-lt"/>
              </a:rPr>
              <a:t>containing 10s </a:t>
            </a:r>
            <a:r>
              <a:rPr lang="en-GB" altLang="en-US" sz="2400" dirty="0">
                <a:solidFill>
                  <a:srgbClr val="000000"/>
                </a:solidFill>
                <a:latin typeface="+mj-lt"/>
              </a:rPr>
              <a:t>to </a:t>
            </a:r>
            <a:r>
              <a:rPr lang="en-GB" altLang="en-US" sz="2400" dirty="0" smtClean="0">
                <a:solidFill>
                  <a:srgbClr val="000000"/>
                </a:solidFill>
                <a:latin typeface="+mj-lt"/>
              </a:rPr>
              <a:t>100s </a:t>
            </a:r>
            <a:r>
              <a:rPr lang="en-GB" altLang="en-US" sz="2400" dirty="0">
                <a:solidFill>
                  <a:srgbClr val="000000"/>
                </a:solidFill>
                <a:latin typeface="+mj-lt"/>
              </a:rPr>
              <a:t>of </a:t>
            </a:r>
            <a:r>
              <a:rPr lang="en-GB" altLang="en-US" sz="2400" dirty="0" smtClean="0">
                <a:solidFill>
                  <a:srgbClr val="000000"/>
                </a:solidFill>
                <a:latin typeface="+mj-lt"/>
              </a:rPr>
              <a:t>young, blue stars</a:t>
            </a:r>
            <a:endParaRPr lang="en-GB" altLang="en-US" sz="240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000000"/>
              </a:buClr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  <a:latin typeface="+mj-lt"/>
              </a:rPr>
              <a:t>~1500 in our </a:t>
            </a:r>
            <a:r>
              <a:rPr lang="en-GB" altLang="en-US" sz="2400" dirty="0" smtClean="0">
                <a:solidFill>
                  <a:srgbClr val="000000"/>
                </a:solidFill>
                <a:latin typeface="+mj-lt"/>
              </a:rPr>
              <a:t>Galaxy, many associated with nebulosity</a:t>
            </a:r>
            <a:endParaRPr lang="en-GB" altLang="en-US" sz="240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000000"/>
              </a:buClr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  <a:latin typeface="+mj-lt"/>
              </a:rPr>
              <a:t>Found in Galaxy’s spiral arms 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000000"/>
              </a:buClr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  <a:latin typeface="+mj-lt"/>
              </a:rPr>
              <a:t>e.g. Pleiades, M67 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000000"/>
              </a:buClr>
              <a:buFontTx/>
              <a:buNone/>
            </a:pPr>
            <a:endParaRPr lang="en-GB" altLang="en-US" sz="240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000000"/>
              </a:buClr>
              <a:buFontTx/>
              <a:buNone/>
            </a:pPr>
            <a:endParaRPr lang="en-GB" altLang="en-US" sz="240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  <a:spcBef>
                <a:spcPts val="350"/>
              </a:spcBef>
              <a:buClr>
                <a:srgbClr val="000000"/>
              </a:buClr>
              <a:buFontTx/>
              <a:buNone/>
            </a:pPr>
            <a:endParaRPr lang="en-GB" altLang="en-US" sz="240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r>
              <a:rPr lang="en-GB" altLang="en-US" sz="2400" b="1" dirty="0">
                <a:solidFill>
                  <a:srgbClr val="000000"/>
                </a:solidFill>
                <a:latin typeface="+mj-lt"/>
              </a:rPr>
              <a:t>Globular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endParaRPr lang="en-GB" altLang="en-US" sz="240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000000"/>
              </a:buClr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  <a:latin typeface="+mj-lt"/>
              </a:rPr>
              <a:t>Tightly bound spherical concentration of </a:t>
            </a:r>
            <a:r>
              <a:rPr lang="en-GB" altLang="en-US" sz="2400" dirty="0" smtClean="0">
                <a:solidFill>
                  <a:srgbClr val="000000"/>
                </a:solidFill>
                <a:latin typeface="+mj-lt"/>
              </a:rPr>
              <a:t>100s </a:t>
            </a:r>
            <a:r>
              <a:rPr lang="en-GB" altLang="en-US" sz="2400" dirty="0">
                <a:solidFill>
                  <a:srgbClr val="000000"/>
                </a:solidFill>
                <a:latin typeface="+mj-lt"/>
              </a:rPr>
              <a:t>to </a:t>
            </a:r>
            <a:r>
              <a:rPr lang="en-GB" altLang="en-US" sz="2400" dirty="0" smtClean="0">
                <a:solidFill>
                  <a:srgbClr val="000000"/>
                </a:solidFill>
                <a:latin typeface="+mj-lt"/>
              </a:rPr>
              <a:t>1000s </a:t>
            </a:r>
            <a:r>
              <a:rPr lang="en-GB" altLang="en-US" sz="2400" dirty="0">
                <a:solidFill>
                  <a:srgbClr val="000000"/>
                </a:solidFill>
                <a:latin typeface="+mj-lt"/>
              </a:rPr>
              <a:t>of stars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000000"/>
              </a:buClr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  <a:latin typeface="+mj-lt"/>
              </a:rPr>
              <a:t>~ 160 in our Galaxy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000000"/>
              </a:buClr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  <a:latin typeface="+mj-lt"/>
              </a:rPr>
              <a:t>Typically old stars (smaller, redder)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000000"/>
              </a:buClr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  <a:latin typeface="+mj-lt"/>
              </a:rPr>
              <a:t>Found in Galactic halo (where you find old stars)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000000"/>
              </a:buClr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  <a:latin typeface="+mj-lt"/>
              </a:rPr>
              <a:t>e.g. M3, M13, 47 Tuc 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000000"/>
              </a:buClr>
              <a:buFontTx/>
              <a:buNone/>
            </a:pPr>
            <a:endParaRPr lang="en-GB" altLang="en-US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1351508"/>
            <a:ext cx="86409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dirty="0">
                <a:solidFill>
                  <a:srgbClr val="FFFFFF"/>
                </a:solidFill>
              </a:rPr>
              <a:t>How do stars live their lives ?</a:t>
            </a:r>
          </a:p>
          <a:p>
            <a:pPr algn="ctr"/>
            <a:endParaRPr lang="en-GB" altLang="en-US" dirty="0">
              <a:solidFill>
                <a:srgbClr val="FFFFFF"/>
              </a:solidFill>
            </a:endParaRPr>
          </a:p>
          <a:p>
            <a:pPr algn="ctr"/>
            <a:r>
              <a:rPr lang="en-GB" altLang="en-US" dirty="0">
                <a:solidFill>
                  <a:srgbClr val="FFFFFF"/>
                </a:solidFill>
              </a:rPr>
              <a:t>What factors determine this ?</a:t>
            </a:r>
          </a:p>
          <a:p>
            <a:pPr algn="ctr"/>
            <a:endParaRPr lang="en-GB" altLang="en-US" dirty="0">
              <a:solidFill>
                <a:srgbClr val="FFFFFF"/>
              </a:solidFill>
            </a:endParaRPr>
          </a:p>
          <a:p>
            <a:pPr algn="ctr"/>
            <a:r>
              <a:rPr lang="en-GB" altLang="en-US" dirty="0">
                <a:solidFill>
                  <a:srgbClr val="FFFFFF"/>
                </a:solidFill>
              </a:rPr>
              <a:t>Are there groups of stars that can allow us to study populations (and how they evolve) ?</a:t>
            </a:r>
          </a:p>
          <a:p>
            <a:pPr algn="ctr"/>
            <a:endParaRPr lang="en-GB" altLang="en-US" dirty="0">
              <a:solidFill>
                <a:srgbClr val="FFFFFF"/>
              </a:solidFill>
            </a:endParaRPr>
          </a:p>
          <a:p>
            <a:pPr algn="ctr"/>
            <a:r>
              <a:rPr lang="en-GB" altLang="en-US" dirty="0">
                <a:solidFill>
                  <a:srgbClr val="FFFFFF"/>
                </a:solidFill>
              </a:rPr>
              <a:t>How do stars die and what do they leave behind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260648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FFFF"/>
                </a:solidFill>
              </a:rPr>
              <a:t>Hypotheses based on …</a:t>
            </a:r>
            <a:endParaRPr lang="en-GB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289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R diagram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640" y="1484784"/>
            <a:ext cx="6480175" cy="5183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71400"/>
            <a:ext cx="91440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GB" altLang="en-US" sz="2800" b="0" i="0" dirty="0" smtClean="0">
                <a:solidFill>
                  <a:srgbClr val="FFFFFF"/>
                </a:solidFill>
                <a:latin typeface="+mn-lt"/>
              </a:rPr>
              <a:t>Hertzsprung-Russell Diagram (HRD)</a:t>
            </a:r>
          </a:p>
        </p:txBody>
      </p:sp>
    </p:spTree>
    <p:extLst>
      <p:ext uri="{BB962C8B-B14F-4D97-AF65-F5344CB8AC3E}">
        <p14:creationId xmlns:p14="http://schemas.microsoft.com/office/powerpoint/2010/main" val="134705493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Ear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11438"/>
            <a:ext cx="8713788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3"/>
          <p:cNvSpPr>
            <a:spLocks noChangeArrowheads="1"/>
          </p:cNvSpPr>
          <p:nvPr/>
        </p:nvSpPr>
        <p:spPr bwMode="auto">
          <a:xfrm>
            <a:off x="395288" y="5516563"/>
            <a:ext cx="1368425" cy="7921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altLang="en-US" sz="4800" b="1" dirty="0" smtClean="0">
                <a:latin typeface="Calibri" pitchFamily="34" charset="0"/>
              </a:rPr>
              <a:t/>
            </a:r>
            <a:br>
              <a:rPr lang="en-GB" altLang="en-US" sz="4800" b="1" dirty="0" smtClean="0">
                <a:latin typeface="Calibri" pitchFamily="34" charset="0"/>
              </a:rPr>
            </a:br>
            <a:r>
              <a:rPr lang="en-GB" altLang="en-US" sz="4800" b="1" dirty="0" smtClean="0">
                <a:latin typeface="Calibri" pitchFamily="34" charset="0"/>
              </a:rPr>
              <a:t/>
            </a:r>
            <a:br>
              <a:rPr lang="en-GB" altLang="en-US" sz="4800" b="1" dirty="0" smtClean="0">
                <a:latin typeface="Calibri" pitchFamily="34" charset="0"/>
              </a:rPr>
            </a:br>
            <a:r>
              <a:rPr lang="en-GB" altLang="en-US" sz="4800" dirty="0">
                <a:latin typeface="Calibri" pitchFamily="34" charset="0"/>
              </a:rPr>
              <a:t/>
            </a:r>
            <a:br>
              <a:rPr lang="en-GB" altLang="en-US" sz="4800" dirty="0">
                <a:latin typeface="Calibri" pitchFamily="34" charset="0"/>
              </a:rPr>
            </a:br>
            <a:r>
              <a:rPr lang="en-GB" altLang="en-US" sz="4800" dirty="0" smtClean="0">
                <a:latin typeface="Calibri" pitchFamily="34" charset="0"/>
              </a:rPr>
              <a:t/>
            </a:r>
            <a:br>
              <a:rPr lang="en-GB" altLang="en-US" sz="4800" dirty="0" smtClean="0">
                <a:latin typeface="Calibri" pitchFamily="34" charset="0"/>
              </a:rPr>
            </a:br>
            <a:r>
              <a:rPr lang="en-GB" altLang="en-US" sz="4800" dirty="0">
                <a:latin typeface="Calibri" pitchFamily="34" charset="0"/>
              </a:rPr>
              <a:t/>
            </a:r>
            <a:br>
              <a:rPr lang="en-GB" altLang="en-US" sz="4800" dirty="0">
                <a:latin typeface="Calibri" pitchFamily="34" charset="0"/>
              </a:rPr>
            </a:br>
            <a:r>
              <a:rPr lang="en-GB" altLang="en-US" sz="2800" b="0" i="0" dirty="0" smtClean="0">
                <a:solidFill>
                  <a:srgbClr val="FFFFFF"/>
                </a:solidFill>
                <a:latin typeface="Calibri" pitchFamily="34" charset="0"/>
              </a:rPr>
              <a:t>Robotic </a:t>
            </a:r>
            <a:r>
              <a:rPr lang="en-GB" altLang="en-US" sz="2800" b="0" i="0" dirty="0" smtClean="0">
                <a:solidFill>
                  <a:srgbClr val="FFFFFF"/>
                </a:solidFill>
                <a:latin typeface="Calibri" pitchFamily="34" charset="0"/>
              </a:rPr>
              <a:t>telescopes allow us to obtain images from distant good quality </a:t>
            </a:r>
            <a:r>
              <a:rPr lang="en-GB" altLang="en-US" sz="2800" b="0" i="0" dirty="0" smtClean="0">
                <a:solidFill>
                  <a:srgbClr val="FFFFFF"/>
                </a:solidFill>
                <a:latin typeface="Calibri" pitchFamily="34" charset="0"/>
              </a:rPr>
              <a:t>sites</a:t>
            </a:r>
            <a:endParaRPr lang="en-US" altLang="en-US" sz="2800" b="0" i="0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07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412875"/>
            <a:ext cx="9144000" cy="1685925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GB" altLang="en-US" sz="2400" dirty="0" smtClean="0">
                <a:solidFill>
                  <a:srgbClr val="FFFFFF"/>
                </a:solidFill>
                <a:latin typeface="Calibri" pitchFamily="34" charset="0"/>
              </a:rPr>
              <a:t>There are ONLY 3 * 2-metre telescopes that do this for education (and only 1 person … !)</a:t>
            </a:r>
            <a:endParaRPr lang="en-US" altLang="en-US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078" name="Oval 6"/>
          <p:cNvSpPr>
            <a:spLocks noChangeArrowheads="1"/>
          </p:cNvSpPr>
          <p:nvPr/>
        </p:nvSpPr>
        <p:spPr bwMode="auto">
          <a:xfrm>
            <a:off x="684213" y="4149725"/>
            <a:ext cx="142875" cy="14287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</p:txBody>
      </p:sp>
      <p:sp>
        <p:nvSpPr>
          <p:cNvPr id="3079" name="Oval 7"/>
          <p:cNvSpPr>
            <a:spLocks noChangeArrowheads="1"/>
          </p:cNvSpPr>
          <p:nvPr/>
        </p:nvSpPr>
        <p:spPr bwMode="auto">
          <a:xfrm>
            <a:off x="4140200" y="3860800"/>
            <a:ext cx="142875" cy="1428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</p:txBody>
      </p:sp>
      <p:sp>
        <p:nvSpPr>
          <p:cNvPr id="3080" name="Oval 8"/>
          <p:cNvSpPr>
            <a:spLocks noChangeArrowheads="1"/>
          </p:cNvSpPr>
          <p:nvPr/>
        </p:nvSpPr>
        <p:spPr bwMode="auto">
          <a:xfrm>
            <a:off x="8172450" y="5445125"/>
            <a:ext cx="142875" cy="14287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</p:txBody>
      </p:sp>
      <p:sp>
        <p:nvSpPr>
          <p:cNvPr id="3081" name="Oval 9"/>
          <p:cNvSpPr>
            <a:spLocks noChangeArrowheads="1"/>
          </p:cNvSpPr>
          <p:nvPr/>
        </p:nvSpPr>
        <p:spPr bwMode="auto">
          <a:xfrm>
            <a:off x="468313" y="5661025"/>
            <a:ext cx="142875" cy="14287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</p:txBody>
      </p:sp>
      <p:sp>
        <p:nvSpPr>
          <p:cNvPr id="3082" name="Oval 10"/>
          <p:cNvSpPr>
            <a:spLocks noChangeArrowheads="1"/>
          </p:cNvSpPr>
          <p:nvPr/>
        </p:nvSpPr>
        <p:spPr bwMode="auto">
          <a:xfrm>
            <a:off x="468313" y="6021388"/>
            <a:ext cx="142875" cy="1428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755650" y="5589588"/>
            <a:ext cx="143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400" b="1">
                <a:solidFill>
                  <a:schemeClr val="bg1"/>
                </a:solidFill>
              </a:rPr>
              <a:t>FT</a:t>
            </a:r>
            <a:endParaRPr lang="en-US" altLang="en-US" sz="1400" b="1">
              <a:solidFill>
                <a:schemeClr val="bg1"/>
              </a:solidFill>
            </a:endParaRP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755650" y="5949950"/>
            <a:ext cx="143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400" b="1">
                <a:solidFill>
                  <a:schemeClr val="bg1"/>
                </a:solidFill>
              </a:rPr>
              <a:t>LT</a:t>
            </a:r>
            <a:endParaRPr lang="en-US" altLang="en-US" sz="1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0999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23056" y="654968"/>
            <a:ext cx="8153400" cy="685800"/>
          </a:xfrm>
        </p:spPr>
        <p:txBody>
          <a:bodyPr/>
          <a:lstStyle/>
          <a:p>
            <a:pPr algn="ctr" eaLnBrk="1" hangingPunct="1"/>
            <a:r>
              <a:rPr lang="en-GB" altLang="en-US" sz="2800" b="0" i="0" dirty="0" smtClean="0">
                <a:solidFill>
                  <a:srgbClr val="FFFFFF"/>
                </a:solidFill>
                <a:latin typeface="+mn-lt"/>
              </a:rPr>
              <a:t>The Hertzsprung-Russell Diagram (HRD; sometimes CMD)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924000"/>
            <a:ext cx="8640960" cy="5105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sz="2400" dirty="0" smtClean="0">
                <a:solidFill>
                  <a:srgbClr val="FFFFFF"/>
                </a:solidFill>
              </a:rPr>
              <a:t>A theoretical diagram showing the properties of a population </a:t>
            </a:r>
          </a:p>
          <a:p>
            <a:pPr eaLnBrk="1" hangingPunct="1">
              <a:buFontTx/>
              <a:buNone/>
            </a:pPr>
            <a:r>
              <a:rPr lang="en-GB" altLang="en-US" sz="2400" dirty="0" smtClean="0">
                <a:solidFill>
                  <a:srgbClr val="FFFFFF"/>
                </a:solidFill>
              </a:rPr>
              <a:t>of stars </a:t>
            </a:r>
          </a:p>
          <a:p>
            <a:pPr eaLnBrk="1" hangingPunct="1">
              <a:buFontTx/>
              <a:buNone/>
            </a:pPr>
            <a:endParaRPr lang="en-GB" altLang="en-US" sz="2400" dirty="0" smtClean="0">
              <a:solidFill>
                <a:srgbClr val="FFFFFF"/>
              </a:solidFill>
            </a:endParaRPr>
          </a:p>
          <a:p>
            <a:pPr eaLnBrk="1" hangingPunct="1">
              <a:buFontTx/>
              <a:buNone/>
            </a:pPr>
            <a:r>
              <a:rPr lang="en-GB" altLang="en-US" sz="2400" dirty="0" smtClean="0">
                <a:solidFill>
                  <a:srgbClr val="FFFFFF"/>
                </a:solidFill>
              </a:rPr>
              <a:t>Developed independently between 1911 and 1913 plotting </a:t>
            </a:r>
          </a:p>
          <a:p>
            <a:pPr eaLnBrk="1" hangingPunct="1">
              <a:buFontTx/>
              <a:buNone/>
            </a:pPr>
            <a:r>
              <a:rPr lang="en-GB" altLang="en-US" sz="2400" dirty="0" smtClean="0">
                <a:solidFill>
                  <a:srgbClr val="FFFFFF"/>
                </a:solidFill>
              </a:rPr>
              <a:t>brightness/luminosity (y-axis) against colour (i.e. temperature) </a:t>
            </a:r>
          </a:p>
          <a:p>
            <a:pPr eaLnBrk="1" hangingPunct="1">
              <a:buFontTx/>
              <a:buNone/>
            </a:pPr>
            <a:r>
              <a:rPr lang="en-GB" altLang="en-US" sz="2400" dirty="0" smtClean="0">
                <a:solidFill>
                  <a:srgbClr val="FFFFFF"/>
                </a:solidFill>
              </a:rPr>
              <a:t>or against spectral type (x-axis) </a:t>
            </a:r>
          </a:p>
        </p:txBody>
      </p:sp>
    </p:spTree>
    <p:extLst>
      <p:ext uri="{BB962C8B-B14F-4D97-AF65-F5344CB8AC3E}">
        <p14:creationId xmlns:p14="http://schemas.microsoft.com/office/powerpoint/2010/main" val="1887030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/>
            <a:r>
              <a:rPr lang="en-GB" altLang="en-US" sz="2800" b="0" i="0" dirty="0" smtClean="0">
                <a:solidFill>
                  <a:srgbClr val="FFFFFF"/>
                </a:solidFill>
                <a:latin typeface="+mn-lt"/>
              </a:rPr>
              <a:t>Conclusions we might be able to </a:t>
            </a:r>
            <a:br>
              <a:rPr lang="en-GB" altLang="en-US" sz="2800" b="0" i="0" dirty="0" smtClean="0">
                <a:solidFill>
                  <a:srgbClr val="FFFFFF"/>
                </a:solidFill>
                <a:latin typeface="+mn-lt"/>
              </a:rPr>
            </a:br>
            <a:r>
              <a:rPr lang="en-GB" altLang="en-US" sz="2800" b="0" i="0" dirty="0" smtClean="0">
                <a:solidFill>
                  <a:srgbClr val="FFFFFF"/>
                </a:solidFill>
                <a:latin typeface="+mn-lt"/>
              </a:rPr>
              <a:t>make (eventually) from the HRD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853008" y="1419944"/>
            <a:ext cx="7391400" cy="51054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buFontTx/>
              <a:buNone/>
            </a:pPr>
            <a:r>
              <a:rPr lang="en-GB" altLang="en-US" sz="2800" dirty="0" smtClean="0">
                <a:solidFill>
                  <a:srgbClr val="FFFFFF"/>
                </a:solidFill>
              </a:rPr>
              <a:t>Stars do not appear randomly all over the HRD; </a:t>
            </a:r>
          </a:p>
          <a:p>
            <a:pPr eaLnBrk="1" hangingPunct="1">
              <a:buFontTx/>
              <a:buNone/>
            </a:pPr>
            <a:r>
              <a:rPr lang="en-GB" altLang="en-US" sz="2800" dirty="0" smtClean="0">
                <a:solidFill>
                  <a:srgbClr val="FFFFFF"/>
                </a:solidFill>
              </a:rPr>
              <a:t>rather, they form distinct groups </a:t>
            </a:r>
          </a:p>
          <a:p>
            <a:pPr eaLnBrk="1" hangingPunct="1">
              <a:buFontTx/>
              <a:buNone/>
            </a:pPr>
            <a:endParaRPr lang="en-GB" altLang="en-US" sz="2800" dirty="0" smtClean="0">
              <a:solidFill>
                <a:srgbClr val="FFFFFF"/>
              </a:solidFill>
            </a:endParaRPr>
          </a:p>
          <a:p>
            <a:pPr eaLnBrk="1" hangingPunct="1">
              <a:buFontTx/>
              <a:buNone/>
            </a:pPr>
            <a:r>
              <a:rPr lang="en-GB" altLang="en-US" sz="2800" dirty="0" smtClean="0">
                <a:solidFill>
                  <a:srgbClr val="FFFFFF"/>
                </a:solidFill>
              </a:rPr>
              <a:t>The biggest group shows a correlation between how </a:t>
            </a:r>
          </a:p>
          <a:p>
            <a:pPr eaLnBrk="1" hangingPunct="1">
              <a:buFontTx/>
              <a:buNone/>
            </a:pPr>
            <a:r>
              <a:rPr lang="en-GB" altLang="en-US" sz="2800" dirty="0" smtClean="0">
                <a:solidFill>
                  <a:srgbClr val="FFFFFF"/>
                </a:solidFill>
              </a:rPr>
              <a:t>bright they are and how blue they are (luminosity and </a:t>
            </a:r>
          </a:p>
          <a:p>
            <a:pPr eaLnBrk="1" hangingPunct="1">
              <a:buFontTx/>
              <a:buNone/>
            </a:pPr>
            <a:r>
              <a:rPr lang="en-GB" altLang="en-US" sz="2800" dirty="0">
                <a:solidFill>
                  <a:srgbClr val="FFFFFF"/>
                </a:solidFill>
              </a:rPr>
              <a:t>t</a:t>
            </a:r>
            <a:r>
              <a:rPr lang="en-GB" altLang="en-US" sz="2800" dirty="0" smtClean="0">
                <a:solidFill>
                  <a:srgbClr val="FFFFFF"/>
                </a:solidFill>
              </a:rPr>
              <a:t>emperature) but we may have had to invoke logs </a:t>
            </a:r>
          </a:p>
          <a:p>
            <a:pPr eaLnBrk="1" hangingPunct="1">
              <a:buFontTx/>
              <a:buNone/>
            </a:pPr>
            <a:r>
              <a:rPr lang="en-GB" altLang="en-US" sz="2800" dirty="0" smtClean="0">
                <a:solidFill>
                  <a:srgbClr val="FFFFFF"/>
                </a:solidFill>
              </a:rPr>
              <a:t>and ratios to get here …</a:t>
            </a:r>
          </a:p>
          <a:p>
            <a:pPr eaLnBrk="1" hangingPunct="1">
              <a:buFontTx/>
              <a:buNone/>
            </a:pPr>
            <a:endParaRPr lang="en-GB" altLang="en-US" sz="2800" dirty="0">
              <a:solidFill>
                <a:srgbClr val="FFFFFF"/>
              </a:solidFill>
            </a:endParaRPr>
          </a:p>
          <a:p>
            <a:pPr eaLnBrk="1" hangingPunct="1">
              <a:buFontTx/>
              <a:buNone/>
            </a:pPr>
            <a:r>
              <a:rPr lang="en-GB" altLang="en-US" sz="2800" dirty="0" smtClean="0">
                <a:solidFill>
                  <a:srgbClr val="FFFFFF"/>
                </a:solidFill>
              </a:rPr>
              <a:t>Establishing the existence of the ‘Main Sequence’ </a:t>
            </a:r>
          </a:p>
          <a:p>
            <a:pPr eaLnBrk="1" hangingPunct="1">
              <a:buFontTx/>
              <a:buNone/>
            </a:pPr>
            <a:r>
              <a:rPr lang="en-GB" altLang="en-US" sz="2800" dirty="0" smtClean="0">
                <a:solidFill>
                  <a:srgbClr val="FFFFFF"/>
                </a:solidFill>
              </a:rPr>
              <a:t>(representing hydrogen-fusing stars) </a:t>
            </a:r>
          </a:p>
        </p:txBody>
      </p:sp>
    </p:spTree>
    <p:extLst>
      <p:ext uri="{BB962C8B-B14F-4D97-AF65-F5344CB8AC3E}">
        <p14:creationId xmlns:p14="http://schemas.microsoft.com/office/powerpoint/2010/main" val="2699107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971550" y="260648"/>
            <a:ext cx="7200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rgbClr val="FFFFFF"/>
                </a:solidFill>
                <a:latin typeface="+mn-lt"/>
              </a:rPr>
              <a:t>Background Materials</a:t>
            </a:r>
          </a:p>
        </p:txBody>
      </p:sp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251520" y="980728"/>
            <a:ext cx="8640960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rgbClr val="FFFFFF"/>
                </a:solidFill>
                <a:latin typeface="+mn-lt"/>
              </a:rPr>
              <a:t>General guidance (non-package specific) on photometry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 smtClean="0">
              <a:solidFill>
                <a:srgbClr val="FFFFFF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 smtClean="0">
                <a:solidFill>
                  <a:srgbClr val="FFFFFF"/>
                </a:solidFill>
                <a:latin typeface="+mn-lt"/>
              </a:rPr>
              <a:t>Package </a:t>
            </a:r>
            <a:r>
              <a:rPr lang="en-GB" altLang="en-US" sz="2400" dirty="0">
                <a:solidFill>
                  <a:srgbClr val="FFFFFF"/>
                </a:solidFill>
                <a:latin typeface="+mn-lt"/>
              </a:rPr>
              <a:t>specific guides </a:t>
            </a:r>
            <a:r>
              <a:rPr lang="en-GB" altLang="en-US" sz="2400" dirty="0" smtClean="0">
                <a:solidFill>
                  <a:srgbClr val="FFFFFF"/>
                </a:solidFill>
                <a:latin typeface="+mn-lt"/>
              </a:rPr>
              <a:t>and spreadsheet </a:t>
            </a:r>
            <a:r>
              <a:rPr lang="en-GB" altLang="en-US" sz="2400" dirty="0">
                <a:solidFill>
                  <a:srgbClr val="FFFFFF"/>
                </a:solidFill>
                <a:latin typeface="+mn-lt"/>
              </a:rPr>
              <a:t>(Excel ?) instructions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 smtClean="0">
              <a:solidFill>
                <a:srgbClr val="FFFFFF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 smtClean="0">
                <a:solidFill>
                  <a:srgbClr val="FFFFFF"/>
                </a:solidFill>
                <a:latin typeface="+mn-lt"/>
              </a:rPr>
              <a:t>Data </a:t>
            </a:r>
            <a:r>
              <a:rPr lang="en-GB" altLang="en-US" sz="2400" dirty="0">
                <a:solidFill>
                  <a:srgbClr val="FFFFFF"/>
                </a:solidFill>
                <a:latin typeface="+mn-lt"/>
              </a:rPr>
              <a:t>-</a:t>
            </a:r>
            <a:r>
              <a:rPr lang="en-GB" altLang="en-US" sz="2400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en-GB" altLang="en-US" sz="2400" dirty="0">
                <a:solidFill>
                  <a:srgbClr val="FFFFFF"/>
                </a:solidFill>
                <a:latin typeface="+mn-lt"/>
              </a:rPr>
              <a:t>an archive of our own data </a:t>
            </a:r>
            <a:r>
              <a:rPr lang="en-GB" altLang="en-US" sz="2400" dirty="0" smtClean="0">
                <a:solidFill>
                  <a:srgbClr val="FFFFFF"/>
                </a:solidFill>
                <a:latin typeface="+mn-lt"/>
              </a:rPr>
              <a:t>- or </a:t>
            </a:r>
            <a:r>
              <a:rPr lang="en-GB" altLang="en-US" sz="2400" dirty="0">
                <a:solidFill>
                  <a:srgbClr val="FFFFFF"/>
                </a:solidFill>
                <a:latin typeface="+mn-lt"/>
              </a:rPr>
              <a:t>instructions on how </a:t>
            </a:r>
            <a:r>
              <a:rPr lang="en-GB" altLang="en-US" sz="2400" dirty="0" smtClean="0">
                <a:solidFill>
                  <a:srgbClr val="FFFFFF"/>
                </a:solidFill>
                <a:latin typeface="+mn-lt"/>
              </a:rPr>
              <a:t>to </a:t>
            </a:r>
            <a:r>
              <a:rPr lang="en-GB" altLang="en-US" sz="2400" dirty="0">
                <a:solidFill>
                  <a:srgbClr val="FFFFFF"/>
                </a:solidFill>
                <a:latin typeface="+mn-lt"/>
              </a:rPr>
              <a:t>download suitable data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>
              <a:solidFill>
                <a:srgbClr val="FFFFFF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rgbClr val="FFFFFF"/>
                </a:solidFill>
                <a:latin typeface="+mn-lt"/>
              </a:rPr>
              <a:t>How do telescopes and CCDs work ? Optics, images (</a:t>
            </a:r>
            <a:r>
              <a:rPr lang="en-GB" altLang="en-US" sz="2400" dirty="0" smtClean="0">
                <a:solidFill>
                  <a:srgbClr val="FFFFFF"/>
                </a:solidFill>
                <a:latin typeface="+mn-lt"/>
              </a:rPr>
              <a:t>or movies</a:t>
            </a:r>
            <a:r>
              <a:rPr lang="en-GB" altLang="en-US" sz="2400" dirty="0">
                <a:solidFill>
                  <a:srgbClr val="FFFFFF"/>
                </a:solidFill>
                <a:latin typeface="+mn-lt"/>
              </a:rPr>
              <a:t>) on how the LT </a:t>
            </a:r>
            <a:r>
              <a:rPr lang="en-GB" altLang="en-US" sz="2400" dirty="0" smtClean="0">
                <a:solidFill>
                  <a:srgbClr val="FFFFFF"/>
                </a:solidFill>
                <a:latin typeface="+mn-lt"/>
              </a:rPr>
              <a:t>works</a:t>
            </a:r>
            <a:endParaRPr lang="en-GB" altLang="en-US" sz="2400" dirty="0">
              <a:solidFill>
                <a:srgbClr val="FFFFFF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>
              <a:solidFill>
                <a:srgbClr val="FFFFFF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rgbClr val="FFFFFF"/>
                </a:solidFill>
                <a:latin typeface="+mn-lt"/>
              </a:rPr>
              <a:t>What do ‘real’ scientists do with </a:t>
            </a:r>
            <a:r>
              <a:rPr lang="en-GB" altLang="en-US" sz="2400" dirty="0" smtClean="0">
                <a:solidFill>
                  <a:srgbClr val="FFFFFF"/>
                </a:solidFill>
                <a:latin typeface="+mn-lt"/>
              </a:rPr>
              <a:t>data </a:t>
            </a:r>
            <a:r>
              <a:rPr lang="en-GB" altLang="en-US" sz="2400" dirty="0">
                <a:solidFill>
                  <a:srgbClr val="FFFFFF"/>
                </a:solidFill>
                <a:latin typeface="+mn-lt"/>
              </a:rPr>
              <a:t>? How do their methods and data differ from what we are </a:t>
            </a:r>
            <a:r>
              <a:rPr lang="en-GB" altLang="en-US" sz="2400" dirty="0" smtClean="0">
                <a:solidFill>
                  <a:srgbClr val="FFFFFF"/>
                </a:solidFill>
                <a:latin typeface="+mn-lt"/>
              </a:rPr>
              <a:t>producing </a:t>
            </a:r>
            <a:r>
              <a:rPr lang="en-GB" altLang="en-US" sz="2800" dirty="0"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8494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altLang="en-US" sz="2800" b="0" i="0" dirty="0" smtClean="0">
                <a:solidFill>
                  <a:srgbClr val="FFFFFF"/>
                </a:solidFill>
                <a:latin typeface="+mn-lt"/>
              </a:rPr>
              <a:t>Photometry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2400" dirty="0" smtClean="0">
                <a:solidFill>
                  <a:srgbClr val="FFFFFF"/>
                </a:solidFill>
              </a:rPr>
              <a:t>The science (or art) of measuring an object’s brightness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2400" dirty="0" smtClean="0">
              <a:solidFill>
                <a:srgbClr val="FFFFFF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2400" dirty="0" smtClean="0">
                <a:solidFill>
                  <a:srgbClr val="FFFFFF"/>
                </a:solidFill>
              </a:rPr>
              <a:t>Several photometry packages available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2400" dirty="0" smtClean="0">
              <a:solidFill>
                <a:srgbClr val="FFFFFF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2400" dirty="0" smtClean="0">
                <a:solidFill>
                  <a:srgbClr val="FFFFFF"/>
                </a:solidFill>
              </a:rPr>
              <a:t>e.g. AIP4WIN, Maxim DL (both cost £s)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2400" dirty="0" smtClean="0">
              <a:solidFill>
                <a:srgbClr val="FFFFFF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2400" dirty="0" smtClean="0">
                <a:solidFill>
                  <a:srgbClr val="FFFFFF"/>
                </a:solidFill>
              </a:rPr>
              <a:t>or Salsa J (also used for basic image processing), APT, Makali’i,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2400" dirty="0" smtClean="0">
                <a:solidFill>
                  <a:srgbClr val="FFFFFF"/>
                </a:solidFill>
              </a:rPr>
              <a:t>LT Image (all free) but with varying degrees of complexity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2400" dirty="0" smtClean="0">
                <a:solidFill>
                  <a:srgbClr val="FFFFFF"/>
                </a:solidFill>
              </a:rPr>
              <a:t>(both actual and perceived)</a:t>
            </a:r>
          </a:p>
        </p:txBody>
      </p:sp>
    </p:spTree>
    <p:extLst>
      <p:ext uri="{BB962C8B-B14F-4D97-AF65-F5344CB8AC3E}">
        <p14:creationId xmlns:p14="http://schemas.microsoft.com/office/powerpoint/2010/main" val="2156643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457200" y="274638"/>
            <a:ext cx="3035300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en-GB" altLang="en-US" dirty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en-GB" altLang="en-US" sz="2400" dirty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en-GB" altLang="en-US" sz="2400" dirty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GB" altLang="en-US" sz="2400" dirty="0">
                <a:solidFill>
                  <a:srgbClr val="FFFFFF"/>
                </a:solidFill>
              </a:rPr>
              <a:t>CMD of the open cluster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GB" altLang="en-US" sz="2400" dirty="0">
                <a:solidFill>
                  <a:srgbClr val="FFFFFF"/>
                </a:solidFill>
              </a:rPr>
              <a:t>NGC 957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GB" altLang="en-US" sz="2400" dirty="0">
                <a:solidFill>
                  <a:srgbClr val="FFFFFF"/>
                </a:solidFill>
              </a:rPr>
              <a:t>(using Salsa J)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GB" altLang="en-US" dirty="0">
                <a:solidFill>
                  <a:srgbClr val="FFFFFF"/>
                </a:solidFill>
              </a:rPr>
              <a:t/>
            </a:r>
            <a:br>
              <a:rPr lang="en-GB" altLang="en-US" dirty="0">
                <a:solidFill>
                  <a:srgbClr val="FFFFFF"/>
                </a:solidFill>
              </a:rPr>
            </a:br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31"/>
          <a:stretch>
            <a:fillRect/>
          </a:stretch>
        </p:blipFill>
        <p:spPr bwMode="auto">
          <a:xfrm>
            <a:off x="3832225" y="260350"/>
            <a:ext cx="4303713" cy="563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2943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4398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/>
            <a:r>
              <a:rPr lang="en-GB" altLang="en-US" sz="2800" b="0" i="0" dirty="0" smtClean="0">
                <a:solidFill>
                  <a:srgbClr val="FFFFFF"/>
                </a:solidFill>
                <a:latin typeface="+mn-lt"/>
              </a:rPr>
              <a:t>IBSE is open-ended</a:t>
            </a:r>
            <a:br>
              <a:rPr lang="en-GB" altLang="en-US" sz="2800" b="0" i="0" dirty="0" smtClean="0">
                <a:solidFill>
                  <a:srgbClr val="FFFFFF"/>
                </a:solidFill>
                <a:latin typeface="+mn-lt"/>
              </a:rPr>
            </a:br>
            <a:endParaRPr lang="en-GB" altLang="en-US" sz="2800" b="0" i="0" dirty="0" smtClean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74840" cy="45259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GB" altLang="en-US" sz="2400" dirty="0" smtClean="0">
                <a:solidFill>
                  <a:srgbClr val="FFFFFF"/>
                </a:solidFill>
              </a:rPr>
              <a:t>A ‘clusters’ project should provoke more questions than it answers</a:t>
            </a:r>
          </a:p>
          <a:p>
            <a:pPr marL="0" indent="0" eaLnBrk="1" hangingPunct="1">
              <a:buFontTx/>
              <a:buNone/>
            </a:pPr>
            <a:endParaRPr lang="en-GB" altLang="en-US" sz="2400" dirty="0" smtClean="0">
              <a:solidFill>
                <a:srgbClr val="FFFFFF"/>
              </a:solidFill>
            </a:endParaRPr>
          </a:p>
          <a:p>
            <a:pPr marL="0" indent="0" eaLnBrk="1" hangingPunct="1">
              <a:buFontTx/>
              <a:buNone/>
            </a:pPr>
            <a:r>
              <a:rPr lang="en-GB" altLang="en-US" sz="2400" dirty="0" smtClean="0">
                <a:solidFill>
                  <a:srgbClr val="FFFFFF"/>
                </a:solidFill>
              </a:rPr>
              <a:t>So further projects might include some or all of the following 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3333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400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2800" dirty="0" smtClean="0">
                <a:solidFill>
                  <a:srgbClr val="FFFFFF"/>
                </a:solidFill>
              </a:rPr>
              <a:t>Exoplanets</a:t>
            </a:r>
          </a:p>
        </p:txBody>
      </p:sp>
      <p:pic>
        <p:nvPicPr>
          <p:cNvPr id="153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8163" y="1600200"/>
            <a:ext cx="8067675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92263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altLang="en-US" sz="2800" b="0" i="0" dirty="0" smtClean="0">
                <a:solidFill>
                  <a:srgbClr val="FFFFFF"/>
                </a:solidFill>
                <a:latin typeface="+mn-lt"/>
              </a:rPr>
              <a:t>Where do stars </a:t>
            </a:r>
            <a:r>
              <a:rPr lang="en-GB" altLang="en-US" sz="2800" b="0" i="0" dirty="0">
                <a:solidFill>
                  <a:srgbClr val="FFFFFF"/>
                </a:solidFill>
                <a:latin typeface="+mn-lt"/>
              </a:rPr>
              <a:t>f</a:t>
            </a:r>
            <a:r>
              <a:rPr lang="en-GB" altLang="en-US" sz="2800" b="0" i="0" dirty="0" smtClean="0">
                <a:solidFill>
                  <a:srgbClr val="FFFFFF"/>
                </a:solidFill>
                <a:latin typeface="+mn-lt"/>
              </a:rPr>
              <a:t>orm ?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1700213"/>
            <a:ext cx="7521575" cy="47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248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203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392488"/>
            <a:ext cx="34925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203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3573463"/>
            <a:ext cx="3656013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2031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5175"/>
            <a:ext cx="4535488" cy="3536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3" name="Picture 5" descr="2030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3600" y="4221088"/>
            <a:ext cx="2933700" cy="2970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71450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2800" b="0" i="0" dirty="0" smtClean="0">
                <a:solidFill>
                  <a:srgbClr val="FFFFFF"/>
                </a:solidFill>
                <a:latin typeface="+mn-lt"/>
              </a:rPr>
              <a:t>What are planetary </a:t>
            </a:r>
            <a:r>
              <a:rPr lang="en-GB" altLang="en-US" sz="2800" b="0" i="0" dirty="0">
                <a:solidFill>
                  <a:srgbClr val="FFFFFF"/>
                </a:solidFill>
                <a:latin typeface="+mn-lt"/>
              </a:rPr>
              <a:t>n</a:t>
            </a:r>
            <a:r>
              <a:rPr lang="en-GB" altLang="en-US" sz="2800" b="0" i="0" dirty="0" smtClean="0">
                <a:solidFill>
                  <a:srgbClr val="FFFFFF"/>
                </a:solidFill>
                <a:latin typeface="+mn-lt"/>
              </a:rPr>
              <a:t>ebulae ?</a:t>
            </a:r>
          </a:p>
        </p:txBody>
      </p:sp>
      <p:sp>
        <p:nvSpPr>
          <p:cNvPr id="27655" name="TextBox 1"/>
          <p:cNvSpPr txBox="1">
            <a:spLocks noChangeArrowheads="1"/>
          </p:cNvSpPr>
          <p:nvPr/>
        </p:nvSpPr>
        <p:spPr bwMode="auto">
          <a:xfrm>
            <a:off x="179388" y="714832"/>
            <a:ext cx="158432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rgbClr val="FFFFFF"/>
                </a:solidFill>
                <a:latin typeface="+mn-lt"/>
              </a:rPr>
              <a:t>How </a:t>
            </a:r>
            <a:r>
              <a:rPr lang="en-GB" altLang="en-US" sz="2400" dirty="0" smtClean="0">
                <a:solidFill>
                  <a:srgbClr val="FFFFFF"/>
                </a:solidFill>
                <a:latin typeface="+mn-lt"/>
              </a:rPr>
              <a:t>do low-mass </a:t>
            </a:r>
            <a:r>
              <a:rPr lang="en-GB" altLang="en-US" sz="2400" dirty="0">
                <a:solidFill>
                  <a:srgbClr val="FFFFFF"/>
                </a:solidFill>
                <a:latin typeface="+mn-lt"/>
              </a:rPr>
              <a:t>stars </a:t>
            </a:r>
            <a:r>
              <a:rPr lang="en-GB" altLang="en-US" sz="2400" dirty="0" smtClean="0">
                <a:solidFill>
                  <a:srgbClr val="FFFFFF"/>
                </a:solidFill>
                <a:latin typeface="+mn-lt"/>
              </a:rPr>
              <a:t>die and what do they leave behind ?</a:t>
            </a:r>
            <a:endParaRPr lang="en-GB" altLang="en-US" sz="24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72309"/>
            <a:ext cx="4819650" cy="26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27984" y="3573463"/>
            <a:ext cx="1583879" cy="6476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11256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GB" altLang="en-US" sz="2800" b="0" i="0" dirty="0" smtClean="0">
                <a:solidFill>
                  <a:srgbClr val="FFFFFF"/>
                </a:solidFill>
              </a:rPr>
              <a:t>How massive can a star become ? </a:t>
            </a:r>
            <a:br>
              <a:rPr lang="en-GB" altLang="en-US" sz="2800" b="0" i="0" dirty="0" smtClean="0">
                <a:solidFill>
                  <a:srgbClr val="FFFFFF"/>
                </a:solidFill>
              </a:rPr>
            </a:br>
            <a:r>
              <a:rPr lang="en-GB" altLang="en-US" sz="2800" b="0" i="0" dirty="0" smtClean="0">
                <a:solidFill>
                  <a:srgbClr val="FFFFFF"/>
                </a:solidFill>
              </a:rPr>
              <a:t>What limits this ?</a:t>
            </a:r>
            <a:br>
              <a:rPr lang="en-GB" altLang="en-US" sz="2800" b="0" i="0" dirty="0" smtClean="0">
                <a:solidFill>
                  <a:srgbClr val="FFFFFF"/>
                </a:solidFill>
              </a:rPr>
            </a:br>
            <a:endParaRPr lang="en-GB" altLang="en-US" sz="2800" b="0" i="0" dirty="0" smtClean="0">
              <a:solidFill>
                <a:srgbClr val="FFFFFF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eaLnBrk="1" hangingPunct="1"/>
            <a:endParaRPr lang="en-GB" altLang="en-US" dirty="0" smtClean="0"/>
          </a:p>
          <a:p>
            <a:pPr eaLnBrk="1" hangingPunct="1"/>
            <a:endParaRPr lang="en-GB" altLang="en-US" dirty="0" smtClean="0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250825" y="1268413"/>
            <a:ext cx="7921625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GB" altLang="en-US" dirty="0"/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GB" altLang="en-US" dirty="0"/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GB" altLang="en-US" sz="2400" dirty="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 dirty="0"/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260" y="1484784"/>
            <a:ext cx="6515100" cy="439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539739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5"/>
          <p:cNvSpPr txBox="1">
            <a:spLocks noChangeArrowheads="1"/>
          </p:cNvSpPr>
          <p:nvPr/>
        </p:nvSpPr>
        <p:spPr bwMode="auto">
          <a:xfrm>
            <a:off x="395288" y="404813"/>
            <a:ext cx="8424862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800" dirty="0" smtClean="0">
                <a:solidFill>
                  <a:srgbClr val="FFFFFF"/>
                </a:solidFill>
                <a:latin typeface="+mn-lt"/>
                <a:cs typeface="Times New Roman" pitchFamily="18" charset="0"/>
              </a:rPr>
              <a:t>The </a:t>
            </a:r>
            <a:r>
              <a:rPr lang="en-GB" sz="2800" dirty="0">
                <a:solidFill>
                  <a:srgbClr val="FFFFFF"/>
                </a:solidFill>
                <a:latin typeface="+mn-lt"/>
                <a:cs typeface="Times New Roman" pitchFamily="18" charset="0"/>
              </a:rPr>
              <a:t>Liverpool Telescope</a:t>
            </a:r>
          </a:p>
          <a:p>
            <a:pPr eaLnBrk="0" hangingPunct="0"/>
            <a:endParaRPr lang="en-GB" dirty="0">
              <a:solidFill>
                <a:srgbClr val="FFFFFF"/>
              </a:solidFill>
              <a:latin typeface="+mn-lt"/>
              <a:cs typeface="Times New Roman" pitchFamily="18" charset="0"/>
            </a:endParaRPr>
          </a:p>
          <a:p>
            <a:pPr eaLnBrk="0" hangingPunct="0"/>
            <a:endParaRPr lang="en-GB" dirty="0">
              <a:solidFill>
                <a:srgbClr val="FFFFFF"/>
              </a:solidFill>
              <a:latin typeface="+mn-lt"/>
              <a:cs typeface="Times New Roman" pitchFamily="18" charset="0"/>
            </a:endParaRPr>
          </a:p>
          <a:p>
            <a:pPr eaLnBrk="0" hangingPunct="0"/>
            <a:endParaRPr lang="en-GB" dirty="0">
              <a:solidFill>
                <a:srgbClr val="FFFFFF"/>
              </a:solidFill>
              <a:latin typeface="+mn-lt"/>
              <a:cs typeface="Times New Roman" pitchFamily="18" charset="0"/>
            </a:endParaRPr>
          </a:p>
          <a:p>
            <a:pPr eaLnBrk="0" hangingPunct="0"/>
            <a:endParaRPr lang="en-GB" dirty="0">
              <a:solidFill>
                <a:srgbClr val="FFFFFF"/>
              </a:solidFill>
              <a:latin typeface="+mn-lt"/>
              <a:cs typeface="Times New Roman" pitchFamily="18" charset="0"/>
            </a:endParaRPr>
          </a:p>
          <a:p>
            <a:pPr eaLnBrk="0" hangingPunct="0"/>
            <a:endParaRPr lang="en-GB" dirty="0">
              <a:solidFill>
                <a:srgbClr val="FFFFFF"/>
              </a:solidFill>
              <a:latin typeface="+mn-lt"/>
              <a:cs typeface="Times New Roman" pitchFamily="18" charset="0"/>
            </a:endParaRPr>
          </a:p>
          <a:p>
            <a:pPr eaLnBrk="0" hangingPunct="0"/>
            <a:endParaRPr lang="en-GB" dirty="0">
              <a:solidFill>
                <a:srgbClr val="FFFFFF"/>
              </a:solidFill>
              <a:latin typeface="+mn-lt"/>
              <a:cs typeface="Times New Roman" pitchFamily="18" charset="0"/>
            </a:endParaRPr>
          </a:p>
          <a:p>
            <a:pPr eaLnBrk="0" hangingPunct="0"/>
            <a:endParaRPr lang="en-GB" dirty="0">
              <a:solidFill>
                <a:srgbClr val="FFFFFF"/>
              </a:solidFill>
              <a:latin typeface="+mn-lt"/>
              <a:cs typeface="Times New Roman" pitchFamily="18" charset="0"/>
            </a:endParaRPr>
          </a:p>
          <a:p>
            <a:pPr algn="ctr" eaLnBrk="0" hangingPunct="0"/>
            <a:endParaRPr lang="en-GB" dirty="0">
              <a:solidFill>
                <a:srgbClr val="FFFFFF"/>
              </a:solidFill>
              <a:latin typeface="+mn-lt"/>
            </a:endParaRPr>
          </a:p>
          <a:p>
            <a:pPr algn="ctr" eaLnBrk="0" hangingPunct="0"/>
            <a:endParaRPr lang="en-GB" dirty="0">
              <a:solidFill>
                <a:srgbClr val="FFFFFF"/>
              </a:solidFill>
              <a:latin typeface="+mn-lt"/>
            </a:endParaRPr>
          </a:p>
          <a:p>
            <a:pPr algn="ctr" eaLnBrk="0" hangingPunct="0"/>
            <a:endParaRPr lang="en-GB" dirty="0">
              <a:solidFill>
                <a:srgbClr val="FFFFFF"/>
              </a:solidFill>
              <a:latin typeface="+mn-lt"/>
            </a:endParaRPr>
          </a:p>
          <a:p>
            <a:pPr algn="ctr" eaLnBrk="0" hangingPunct="0"/>
            <a:endParaRPr lang="en-GB" dirty="0">
              <a:solidFill>
                <a:srgbClr val="FFFFFF"/>
              </a:solidFill>
              <a:latin typeface="+mn-lt"/>
            </a:endParaRPr>
          </a:p>
          <a:p>
            <a:pPr algn="ctr" eaLnBrk="0" hangingPunct="0"/>
            <a:r>
              <a:rPr lang="en-GB" dirty="0">
                <a:solidFill>
                  <a:srgbClr val="FFFFFF"/>
                </a:solidFill>
                <a:latin typeface="+mn-lt"/>
              </a:rPr>
              <a:t> O</a:t>
            </a:r>
            <a:r>
              <a:rPr lang="en-GB" dirty="0" smtClean="0">
                <a:solidFill>
                  <a:srgbClr val="FFFFFF"/>
                </a:solidFill>
                <a:latin typeface="+mn-lt"/>
              </a:rPr>
              <a:t>n </a:t>
            </a:r>
            <a:r>
              <a:rPr lang="en-GB" dirty="0">
                <a:solidFill>
                  <a:srgbClr val="FFFFFF"/>
                </a:solidFill>
                <a:latin typeface="+mn-lt"/>
              </a:rPr>
              <a:t>the Spanish island of La Palma.</a:t>
            </a:r>
          </a:p>
          <a:p>
            <a:pPr algn="ctr" eaLnBrk="0" hangingPunct="0"/>
            <a:endParaRPr lang="en-GB" dirty="0">
              <a:solidFill>
                <a:srgbClr val="FFFFFF"/>
              </a:solidFill>
              <a:latin typeface="+mn-lt"/>
            </a:endParaRPr>
          </a:p>
          <a:p>
            <a:pPr algn="ctr" eaLnBrk="0" hangingPunct="0"/>
            <a:r>
              <a:rPr lang="en-GB" dirty="0" smtClean="0">
                <a:solidFill>
                  <a:srgbClr val="FFFFFF"/>
                </a:solidFill>
                <a:latin typeface="+mn-lt"/>
              </a:rPr>
              <a:t>At the summit of </a:t>
            </a:r>
            <a:r>
              <a:rPr lang="en-GB" dirty="0">
                <a:solidFill>
                  <a:srgbClr val="FFFFFF"/>
                </a:solidFill>
                <a:latin typeface="+mn-lt"/>
              </a:rPr>
              <a:t>a 2400m extinct volcano, the </a:t>
            </a:r>
            <a:r>
              <a:rPr lang="es-ES" dirty="0">
                <a:solidFill>
                  <a:srgbClr val="FFFFFF"/>
                </a:solidFill>
                <a:latin typeface="+mn-lt"/>
              </a:rPr>
              <a:t>Roque de los Muchachos </a:t>
            </a:r>
            <a:r>
              <a:rPr lang="es-ES" dirty="0" err="1">
                <a:solidFill>
                  <a:srgbClr val="FFFFFF"/>
                </a:solidFill>
                <a:latin typeface="+mn-lt"/>
              </a:rPr>
              <a:t>observatory</a:t>
            </a:r>
            <a:r>
              <a:rPr lang="en-GB" dirty="0">
                <a:solidFill>
                  <a:srgbClr val="FFFFFF"/>
                </a:solidFill>
                <a:latin typeface="+mn-lt"/>
              </a:rPr>
              <a:t> hosts 14 telescopes from a number of EU </a:t>
            </a:r>
            <a:r>
              <a:rPr lang="en-GB" dirty="0" smtClean="0">
                <a:solidFill>
                  <a:srgbClr val="FFFFFF"/>
                </a:solidFill>
                <a:latin typeface="+mn-lt"/>
              </a:rPr>
              <a:t>nations</a:t>
            </a:r>
            <a:endParaRPr lang="en-GB" dirty="0">
              <a:solidFill>
                <a:srgbClr val="FFFFFF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27651" name="Picture 2" descr="Island of La Pal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268413"/>
            <a:ext cx="666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N1987A in LM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9219"/>
            <a:ext cx="9144000" cy="39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50825" y="549275"/>
            <a:ext cx="86423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400" dirty="0" smtClean="0">
                <a:latin typeface="+mj-lt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60648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FFFF"/>
                </a:solidFill>
                <a:cs typeface="Arial" panose="020B0604020202020204" pitchFamily="34" charset="0"/>
              </a:rPr>
              <a:t>What types of supernovae are there ?</a:t>
            </a:r>
          </a:p>
          <a:p>
            <a:pPr algn="ctr"/>
            <a:r>
              <a:rPr lang="en-GB" sz="2800" dirty="0" smtClean="0">
                <a:solidFill>
                  <a:srgbClr val="FFFFFF"/>
                </a:solidFill>
                <a:cs typeface="Arial" panose="020B0604020202020204" pitchFamily="34" charset="0"/>
              </a:rPr>
              <a:t>Can we measure their changes in brightness ? </a:t>
            </a:r>
          </a:p>
          <a:p>
            <a:pPr algn="ctr"/>
            <a:r>
              <a:rPr lang="en-GB" sz="2800" dirty="0" smtClean="0">
                <a:solidFill>
                  <a:srgbClr val="FFFFFF"/>
                </a:solidFill>
                <a:cs typeface="Arial" panose="020B0604020202020204" pitchFamily="34" charset="0"/>
              </a:rPr>
              <a:t>What might these changes tell us ? </a:t>
            </a:r>
            <a:endParaRPr lang="en-GB" sz="28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76748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204864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1766714"/>
            <a:ext cx="38100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9398" y="210720"/>
            <a:ext cx="8642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FFFF"/>
                </a:solidFill>
                <a:cs typeface="Arial" panose="020B0604020202020204" pitchFamily="34" charset="0"/>
              </a:rPr>
              <a:t>What do supernovae leave behind in terms of remnants ?</a:t>
            </a:r>
            <a:endParaRPr lang="en-GB" sz="28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966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0" y="549275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 smtClean="0">
                <a:solidFill>
                  <a:srgbClr val="FFFFFF"/>
                </a:solidFill>
              </a:rPr>
              <a:t>In Production</a:t>
            </a:r>
            <a:endParaRPr lang="en-GB" altLang="en-US" sz="2800" dirty="0">
              <a:solidFill>
                <a:srgbClr val="FFFFFF"/>
              </a:solidFill>
            </a:endParaRPr>
          </a:p>
        </p:txBody>
      </p:sp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250825" y="1484313"/>
            <a:ext cx="8642350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rgbClr val="FFFFFF"/>
                </a:solidFill>
              </a:rPr>
              <a:t>Screencasts to provide instruction through Makali’i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rgbClr val="FFFFFF"/>
                </a:solidFill>
              </a:rPr>
              <a:t>Screencasts to provide instruction through Excel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rgbClr val="FFFFFF"/>
                </a:solidFill>
              </a:rPr>
              <a:t>Some ‘Talking Heads’ of ARI scientists talking about their work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rgbClr val="FFFFFF"/>
                </a:solidFill>
              </a:rPr>
              <a:t>A way of uploading your data in .csv format – this will generate an artifical CMD which morphs into the image allowing you to track where particular objects lie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rgbClr val="FFFFFF"/>
                </a:solidFill>
              </a:rPr>
              <a:t>A forum to contact ‘us’ and discuss results with other students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rgbClr val="FFFFFF"/>
                </a:solidFill>
              </a:rPr>
              <a:t>A Wiki-style hover-over glossary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892231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altLang="en-US" sz="2800" b="0" i="0" dirty="0" smtClean="0">
                <a:solidFill>
                  <a:srgbClr val="FFFFFF"/>
                </a:solidFill>
                <a:latin typeface="+mn-lt"/>
              </a:rPr>
              <a:t>Summary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2400" dirty="0" smtClean="0">
                <a:solidFill>
                  <a:srgbClr val="FFFFFF"/>
                </a:solidFill>
              </a:rPr>
              <a:t>Designing IBSE type activities for students and teachers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2400" dirty="0">
              <a:solidFill>
                <a:srgbClr val="FFFFFF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2400" dirty="0" smtClean="0">
                <a:solidFill>
                  <a:srgbClr val="FFFFFF"/>
                </a:solidFill>
              </a:rPr>
              <a:t>Based on existing resources and ARI expertise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2400" dirty="0">
              <a:solidFill>
                <a:srgbClr val="FFFFFF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2400" dirty="0" smtClean="0">
                <a:solidFill>
                  <a:srgbClr val="FFFFFF"/>
                </a:solidFill>
              </a:rPr>
              <a:t>Using data on a range of clusters and variable stars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24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en-GB" altLang="en-US" sz="2400" dirty="0" smtClean="0">
                <a:solidFill>
                  <a:srgbClr val="FFFFFF"/>
                </a:solidFill>
              </a:rPr>
              <a:t>Contact: fraser@schoolsobservatory.org.uk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28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-27384"/>
            <a:ext cx="1706563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3" y="-27384"/>
            <a:ext cx="2859087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3888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2" descr="Space and Planets_000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113" y="548829"/>
            <a:ext cx="5789612" cy="1007963"/>
          </a:xfrm>
        </p:spPr>
        <p:txBody>
          <a:bodyPr/>
          <a:lstStyle/>
          <a:p>
            <a:pPr algn="ctr"/>
            <a:r>
              <a:rPr lang="en-GB" sz="2800" b="0" i="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Any Questions ?</a:t>
            </a:r>
            <a:endParaRPr lang="en-US" sz="1800" b="0" i="0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4211960" y="5737225"/>
            <a:ext cx="4779640" cy="7571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cs typeface="+mn-cs"/>
              </a:rPr>
              <a:t>Astrophysics Research Institute</a:t>
            </a:r>
          </a:p>
          <a:p>
            <a:pPr eaLnBrk="0" hangingPunct="0">
              <a:lnSpc>
                <a:spcPct val="3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cs typeface="+mn-cs"/>
              </a:rPr>
              <a:t>Liverpool John </a:t>
            </a:r>
            <a:r>
              <a:rPr lang="en-US" dirty="0" err="1">
                <a:solidFill>
                  <a:srgbClr val="FFFFFF"/>
                </a:solidFill>
                <a:cs typeface="+mn-cs"/>
              </a:rPr>
              <a:t>Moores</a:t>
            </a:r>
            <a:r>
              <a:rPr lang="en-US" dirty="0">
                <a:solidFill>
                  <a:srgbClr val="FFFFFF"/>
                </a:solidFill>
                <a:cs typeface="+mn-cs"/>
              </a:rPr>
              <a:t> University</a:t>
            </a:r>
            <a:endParaRPr lang="en-GB" dirty="0">
              <a:solidFill>
                <a:srgbClr val="FFFFFF"/>
              </a:solidFill>
              <a:cs typeface="+mn-cs"/>
            </a:endParaRPr>
          </a:p>
        </p:txBody>
      </p:sp>
      <p:pic>
        <p:nvPicPr>
          <p:cNvPr id="563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2060575"/>
            <a:ext cx="5410200" cy="2643188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56327" name="Picture 11" descr="http://www.schoolsobservatory.org.uk/sites/default/files/decor/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620713"/>
            <a:ext cx="170497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8" name="Rectangle 9"/>
          <p:cNvSpPr>
            <a:spLocks noChangeArrowheads="1"/>
          </p:cNvSpPr>
          <p:nvPr/>
        </p:nvSpPr>
        <p:spPr bwMode="auto">
          <a:xfrm>
            <a:off x="0" y="5516563"/>
            <a:ext cx="1116013" cy="1341437"/>
          </a:xfrm>
          <a:prstGeom prst="rect">
            <a:avLst/>
          </a:prstGeom>
          <a:solidFill>
            <a:schemeClr val="bg2"/>
          </a:solidFill>
          <a:ln w="12700" algn="ctr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GB"/>
          </a:p>
        </p:txBody>
      </p:sp>
      <p:pic>
        <p:nvPicPr>
          <p:cNvPr id="56329" name="Picture 10" descr="C:\Users\Chris\Documents\My Dropbox\NSO\Marketing Materials\LJMU-logo-pack\ljmu-logo-colour-rgb_sma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5661025"/>
            <a:ext cx="3344863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0" name="Picture 2" descr="023_N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3663" y="2060575"/>
            <a:ext cx="1741487" cy="2643188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la-palma-tourismus.com/Jacomo/upload/galerien/la-palma_wandern-caldera-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57738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4" descr="https://upload.wikimedia.org/wikipedia/commons/2/27/Ing_telescopes_sunset_la_palma_july_2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68650"/>
            <a:ext cx="5538788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6" descr="http://www.canaryislandsholidayblog.co.uk/wp-content/uploads/2008/09/la-palma-canary-island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500" y="0"/>
            <a:ext cx="47625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8" descr="http://www.spanien-urlaub.org/Jacomo/upload/website_la-palma/la-palma_caldera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81500" y="3168650"/>
            <a:ext cx="4762500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 descr="http://newsimg.bbc.co.uk/media/images/46147000/jpg/_46147721_canaries_fire_4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260350"/>
            <a:ext cx="5635625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200025"/>
            <a:ext cx="9753600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200025"/>
            <a:ext cx="9753600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724" name="Straight Arrow Connector 8"/>
          <p:cNvCxnSpPr>
            <a:cxnSpLocks noChangeShapeType="1"/>
          </p:cNvCxnSpPr>
          <p:nvPr/>
        </p:nvCxnSpPr>
        <p:spPr bwMode="auto">
          <a:xfrm flipH="1">
            <a:off x="4140200" y="1268413"/>
            <a:ext cx="215900" cy="576262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round/>
            <a:headEnd type="none" w="sm" len="sm"/>
            <a:tailEnd type="arrow" w="med" len="med"/>
          </a:ln>
        </p:spPr>
      </p:cxnSp>
      <p:sp>
        <p:nvSpPr>
          <p:cNvPr id="30725" name="TextBox 9"/>
          <p:cNvSpPr txBox="1">
            <a:spLocks noChangeArrowheads="1"/>
          </p:cNvSpPr>
          <p:nvPr/>
        </p:nvSpPr>
        <p:spPr bwMode="auto">
          <a:xfrm>
            <a:off x="3851275" y="765175"/>
            <a:ext cx="2376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C00000"/>
                </a:solidFill>
              </a:rPr>
              <a:t>Observatory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5"/>
          <p:cNvSpPr txBox="1">
            <a:spLocks noChangeArrowheads="1"/>
          </p:cNvSpPr>
          <p:nvPr/>
        </p:nvSpPr>
        <p:spPr bwMode="auto">
          <a:xfrm>
            <a:off x="395288" y="404813"/>
            <a:ext cx="84248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800" dirty="0">
                <a:solidFill>
                  <a:srgbClr val="FFFFFF"/>
                </a:solidFill>
                <a:latin typeface="+mn-lt"/>
                <a:cs typeface="Times New Roman" pitchFamily="18" charset="0"/>
              </a:rPr>
              <a:t>The Liverpool Telescope</a:t>
            </a:r>
            <a:endParaRPr lang="en-GB" dirty="0">
              <a:solidFill>
                <a:srgbClr val="FFFFFF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32771" name="Picture 4" descr="LT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125538"/>
            <a:ext cx="3814763" cy="251936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32772" name="Picture 5" descr="LT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1125538"/>
            <a:ext cx="3355975" cy="251936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32773" name="TextBox 6"/>
          <p:cNvSpPr txBox="1">
            <a:spLocks noChangeArrowheads="1"/>
          </p:cNvSpPr>
          <p:nvPr/>
        </p:nvSpPr>
        <p:spPr bwMode="auto">
          <a:xfrm>
            <a:off x="900113" y="4076700"/>
            <a:ext cx="65516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7" name="Picture 6" descr="supernova_before_after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9338" y="1127125"/>
            <a:ext cx="335597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95288" y="4076700"/>
            <a:ext cx="842486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2800"/>
              </a:lnSpc>
            </a:pPr>
            <a:r>
              <a:rPr lang="en-GB" sz="2000" dirty="0">
                <a:solidFill>
                  <a:srgbClr val="FFFFFF"/>
                </a:solidFill>
              </a:rPr>
              <a:t>Fully robotic 2 metre mirror telescope – Clamshell Enclosure</a:t>
            </a:r>
          </a:p>
          <a:p>
            <a:pPr algn="ctr" eaLnBrk="0" hangingPunct="0">
              <a:lnSpc>
                <a:spcPts val="2800"/>
              </a:lnSpc>
            </a:pPr>
            <a:r>
              <a:rPr lang="en-GB" sz="2000" dirty="0">
                <a:solidFill>
                  <a:srgbClr val="FFFFFF"/>
                </a:solidFill>
              </a:rPr>
              <a:t>8.5 m high, 6.5 m wide and weighs 24 tonnes</a:t>
            </a:r>
          </a:p>
          <a:p>
            <a:pPr algn="ctr" eaLnBrk="0" hangingPunct="0">
              <a:lnSpc>
                <a:spcPts val="2800"/>
              </a:lnSpc>
            </a:pPr>
            <a:r>
              <a:rPr lang="en-GB" sz="2000" dirty="0">
                <a:solidFill>
                  <a:srgbClr val="FFFFFF"/>
                </a:solidFill>
              </a:rPr>
              <a:t>Designed for rapid response – Supernovae, GRBs, NEOs</a:t>
            </a:r>
          </a:p>
          <a:p>
            <a:pPr algn="ctr" eaLnBrk="0" hangingPunct="0">
              <a:lnSpc>
                <a:spcPts val="2800"/>
              </a:lnSpc>
            </a:pPr>
            <a:r>
              <a:rPr lang="en-GB" sz="2000" dirty="0">
                <a:solidFill>
                  <a:srgbClr val="FFFFFF"/>
                </a:solidFill>
              </a:rPr>
              <a:t>Six instruments </a:t>
            </a:r>
            <a:r>
              <a:rPr lang="en-GB" sz="2000" dirty="0" smtClean="0">
                <a:solidFill>
                  <a:srgbClr val="FFFFFF"/>
                </a:solidFill>
              </a:rPr>
              <a:t>– IO:O, </a:t>
            </a:r>
            <a:r>
              <a:rPr lang="en-GB" sz="2000" dirty="0">
                <a:solidFill>
                  <a:srgbClr val="FFFFFF"/>
                </a:solidFill>
              </a:rPr>
              <a:t>RISE, </a:t>
            </a:r>
            <a:r>
              <a:rPr lang="en-GB" sz="2000" dirty="0" smtClean="0">
                <a:solidFill>
                  <a:srgbClr val="FFFFFF"/>
                </a:solidFill>
              </a:rPr>
              <a:t>RINGO3, </a:t>
            </a:r>
            <a:r>
              <a:rPr lang="en-GB" sz="2000" dirty="0" err="1">
                <a:solidFill>
                  <a:srgbClr val="FFFFFF"/>
                </a:solidFill>
              </a:rPr>
              <a:t>FRODOspec</a:t>
            </a:r>
            <a:r>
              <a:rPr lang="en-GB" sz="2000" dirty="0">
                <a:solidFill>
                  <a:srgbClr val="FFFFFF"/>
                </a:solidFill>
              </a:rPr>
              <a:t>, </a:t>
            </a:r>
            <a:r>
              <a:rPr lang="en-GB" sz="2000" dirty="0" smtClean="0">
                <a:solidFill>
                  <a:srgbClr val="FFFFFF"/>
                </a:solidFill>
              </a:rPr>
              <a:t>SPRAT, </a:t>
            </a:r>
            <a:r>
              <a:rPr lang="en-GB" sz="2000" dirty="0" err="1">
                <a:solidFill>
                  <a:srgbClr val="FFFFFF"/>
                </a:solidFill>
              </a:rPr>
              <a:t>SkyCam</a:t>
            </a:r>
            <a:endParaRPr lang="en-GB" sz="2000" dirty="0">
              <a:solidFill>
                <a:srgbClr val="FFFFFF"/>
              </a:solidFill>
            </a:endParaRPr>
          </a:p>
          <a:p>
            <a:pPr algn="ctr" eaLnBrk="0" hangingPunct="0">
              <a:lnSpc>
                <a:spcPts val="2800"/>
              </a:lnSpc>
            </a:pPr>
            <a:r>
              <a:rPr lang="en-GB" sz="2000" dirty="0">
                <a:solidFill>
                  <a:srgbClr val="FFFFFF"/>
                </a:solidFill>
              </a:rPr>
              <a:t>Sophisticated scheduling system – no human intervention </a:t>
            </a:r>
          </a:p>
          <a:p>
            <a:pPr algn="ctr" eaLnBrk="0" hangingPunct="0">
              <a:lnSpc>
                <a:spcPts val="2800"/>
              </a:lnSpc>
            </a:pPr>
            <a:r>
              <a:rPr lang="en-GB" sz="2000" dirty="0">
                <a:solidFill>
                  <a:srgbClr val="FFFFFF"/>
                </a:solidFill>
              </a:rPr>
              <a:t>85% used by professional astronomers, 15% UK &amp; Spanish schools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5"/>
          <p:cNvSpPr txBox="1">
            <a:spLocks noChangeArrowheads="1"/>
          </p:cNvSpPr>
          <p:nvPr/>
        </p:nvSpPr>
        <p:spPr bwMode="auto">
          <a:xfrm>
            <a:off x="395288" y="404813"/>
            <a:ext cx="8424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280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 Liverpool Telescope</a:t>
            </a:r>
            <a:endParaRPr lang="en-GB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lt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6800" y="1628800"/>
            <a:ext cx="7010400" cy="3695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1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AMN_Astro_red">
  <a:themeElements>
    <a:clrScheme name="">
      <a:dk1>
        <a:srgbClr val="006699"/>
      </a:dk1>
      <a:lt1>
        <a:srgbClr val="CCECFF"/>
      </a:lt1>
      <a:dk2>
        <a:srgbClr val="000000"/>
      </a:dk2>
      <a:lt2>
        <a:srgbClr val="33CCFF"/>
      </a:lt2>
      <a:accent1>
        <a:srgbClr val="6666FF"/>
      </a:accent1>
      <a:accent2>
        <a:srgbClr val="CC0066"/>
      </a:accent2>
      <a:accent3>
        <a:srgbClr val="AAAAAA"/>
      </a:accent3>
      <a:accent4>
        <a:srgbClr val="AEC9DA"/>
      </a:accent4>
      <a:accent5>
        <a:srgbClr val="B8B8FF"/>
      </a:accent5>
      <a:accent6>
        <a:srgbClr val="B9005C"/>
      </a:accent6>
      <a:hlink>
        <a:srgbClr val="CC00CC"/>
      </a:hlink>
      <a:folHlink>
        <a:srgbClr val="990099"/>
      </a:folHlink>
    </a:clrScheme>
    <a:fontScheme name="AMN_Astro_red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MN_Astro_red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MN_Astro_red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MN_Astro_red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AMN_Astro_red">
  <a:themeElements>
    <a:clrScheme name="">
      <a:dk1>
        <a:srgbClr val="006699"/>
      </a:dk1>
      <a:lt1>
        <a:srgbClr val="CCECFF"/>
      </a:lt1>
      <a:dk2>
        <a:srgbClr val="000000"/>
      </a:dk2>
      <a:lt2>
        <a:srgbClr val="33CCFF"/>
      </a:lt2>
      <a:accent1>
        <a:srgbClr val="6666FF"/>
      </a:accent1>
      <a:accent2>
        <a:srgbClr val="CC0066"/>
      </a:accent2>
      <a:accent3>
        <a:srgbClr val="AAAAAA"/>
      </a:accent3>
      <a:accent4>
        <a:srgbClr val="AEC9DA"/>
      </a:accent4>
      <a:accent5>
        <a:srgbClr val="B8B8FF"/>
      </a:accent5>
      <a:accent6>
        <a:srgbClr val="B9005C"/>
      </a:accent6>
      <a:hlink>
        <a:srgbClr val="CC00CC"/>
      </a:hlink>
      <a:folHlink>
        <a:srgbClr val="990099"/>
      </a:folHlink>
    </a:clrScheme>
    <a:fontScheme name="AMN_Astro_red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MN_Astro_red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MN_Astro_red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MN_Astro_red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Designs\AMN_Astro_red.pot</Template>
  <TotalTime>6465</TotalTime>
  <Words>1143</Words>
  <Application>Microsoft Office PowerPoint</Application>
  <PresentationFormat>On-screen Show (4:3)</PresentationFormat>
  <Paragraphs>261</Paragraphs>
  <Slides>44</Slides>
  <Notes>24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AMN_Astro_red</vt:lpstr>
      <vt:lpstr>2_AMN_Astro_red</vt:lpstr>
      <vt:lpstr>Default Design</vt:lpstr>
      <vt:lpstr>PowerPoint Presentation</vt:lpstr>
      <vt:lpstr>PowerPoint Presentation</vt:lpstr>
      <vt:lpstr>     Robotic telescopes allow us to obtain images from distant good quality sites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Asteroid Rotation</vt:lpstr>
      <vt:lpstr>Exoplanet transits</vt:lpstr>
      <vt:lpstr>PowerPoint Presentation</vt:lpstr>
      <vt:lpstr>PowerPoint Presentation</vt:lpstr>
      <vt:lpstr>PowerPoint Presentation</vt:lpstr>
      <vt:lpstr>PowerPoint Presentation</vt:lpstr>
      <vt:lpstr>   Creating an IBSE environment at the National Schools’ Observatory</vt:lpstr>
      <vt:lpstr>PowerPoint Presentation</vt:lpstr>
      <vt:lpstr>IBSE is non-prescriptive</vt:lpstr>
      <vt:lpstr>PowerPoint Presentation</vt:lpstr>
      <vt:lpstr>Hertzsprung-Russell Diagram (HRD)</vt:lpstr>
      <vt:lpstr>The Hertzsprung-Russell Diagram (HRD; sometimes CMD)</vt:lpstr>
      <vt:lpstr>Conclusions we might be able to  make (eventually) from the HRD</vt:lpstr>
      <vt:lpstr>PowerPoint Presentation</vt:lpstr>
      <vt:lpstr>Photometry</vt:lpstr>
      <vt:lpstr>PowerPoint Presentation</vt:lpstr>
      <vt:lpstr>IBSE is open-ended </vt:lpstr>
      <vt:lpstr>Exoplanets</vt:lpstr>
      <vt:lpstr>Where do stars form ?</vt:lpstr>
      <vt:lpstr>What are planetary nebulae ?</vt:lpstr>
      <vt:lpstr>How massive can a star become ?  What limits this ? </vt:lpstr>
      <vt:lpstr>PowerPoint Presentation</vt:lpstr>
      <vt:lpstr>PowerPoint Presentation</vt:lpstr>
      <vt:lpstr>PowerPoint Presentation</vt:lpstr>
      <vt:lpstr>Summary</vt:lpstr>
      <vt:lpstr>Any Questions ?</vt:lpstr>
    </vt:vector>
  </TitlesOfParts>
  <Company>ARI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Liverpool Telescope</dc:title>
  <dc:creator>Andy Newsam</dc:creator>
  <cp:lastModifiedBy>Fraser Lewis</cp:lastModifiedBy>
  <cp:revision>645</cp:revision>
  <dcterms:created xsi:type="dcterms:W3CDTF">2002-10-21T14:00:54Z</dcterms:created>
  <dcterms:modified xsi:type="dcterms:W3CDTF">2015-04-16T15:04:04Z</dcterms:modified>
</cp:coreProperties>
</file>