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6"/>
  </p:notesMasterIdLst>
  <p:handoutMasterIdLst>
    <p:handoutMasterId r:id="rId37"/>
  </p:handoutMasterIdLst>
  <p:sldIdLst>
    <p:sldId id="286" r:id="rId2"/>
    <p:sldId id="287" r:id="rId3"/>
    <p:sldId id="288" r:id="rId4"/>
    <p:sldId id="289" r:id="rId5"/>
    <p:sldId id="290" r:id="rId6"/>
    <p:sldId id="291" r:id="rId7"/>
    <p:sldId id="292" r:id="rId8"/>
    <p:sldId id="293" r:id="rId9"/>
    <p:sldId id="294" r:id="rId10"/>
    <p:sldId id="295" r:id="rId11"/>
    <p:sldId id="308" r:id="rId12"/>
    <p:sldId id="296" r:id="rId13"/>
    <p:sldId id="321" r:id="rId14"/>
    <p:sldId id="297" r:id="rId15"/>
    <p:sldId id="299" r:id="rId16"/>
    <p:sldId id="300" r:id="rId17"/>
    <p:sldId id="301" r:id="rId18"/>
    <p:sldId id="302" r:id="rId19"/>
    <p:sldId id="303" r:id="rId20"/>
    <p:sldId id="304" r:id="rId21"/>
    <p:sldId id="305" r:id="rId22"/>
    <p:sldId id="309" r:id="rId23"/>
    <p:sldId id="306" r:id="rId24"/>
    <p:sldId id="307" r:id="rId25"/>
    <p:sldId id="311" r:id="rId26"/>
    <p:sldId id="313" r:id="rId27"/>
    <p:sldId id="314" r:id="rId28"/>
    <p:sldId id="315" r:id="rId29"/>
    <p:sldId id="316" r:id="rId30"/>
    <p:sldId id="317" r:id="rId31"/>
    <p:sldId id="318" r:id="rId32"/>
    <p:sldId id="319" r:id="rId33"/>
    <p:sldId id="320" r:id="rId34"/>
    <p:sldId id="322" r:id="rId35"/>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elioti Eleni" initials="CE"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A729"/>
    <a:srgbClr val="376091"/>
    <a:srgbClr val="4C7FBC"/>
    <a:srgbClr val="99FF33"/>
    <a:srgbClr val="4B9B35"/>
    <a:srgbClr val="FF3300"/>
    <a:srgbClr val="7FA3CF"/>
    <a:srgbClr val="EFF9FF"/>
    <a:srgbClr val="FC0014"/>
    <a:srgbClr val="E1EC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12" d="100"/>
          <a:sy n="112" d="100"/>
        </p:scale>
        <p:origin x="320" y="3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handoutMaster" Target="handoutMasters/handoutMaster1.xml"/><Relationship Id="rId38" Type="http://schemas.openxmlformats.org/officeDocument/2006/relationships/printerSettings" Target="printerSettings/printerSettings1.bin"/><Relationship Id="rId39" Type="http://schemas.openxmlformats.org/officeDocument/2006/relationships/commentAuthors" Target="commentAuthors.xml"/><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A8232FD2-AC12-AB44-95C3-08B67E5F797F}" type="datetimeFigureOut">
              <a:rPr lang="en-US" smtClean="0"/>
              <a:t>9/29/13</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4A0D3AD9-53C4-DF4A-B8E3-E678F6F5AFD2}" type="slidenum">
              <a:rPr lang="en-US" smtClean="0"/>
              <a:t>‹#›</a:t>
            </a:fld>
            <a:endParaRPr lang="en-US"/>
          </a:p>
        </p:txBody>
      </p:sp>
    </p:spTree>
    <p:extLst>
      <p:ext uri="{BB962C8B-B14F-4D97-AF65-F5344CB8AC3E}">
        <p14:creationId xmlns:p14="http://schemas.microsoft.com/office/powerpoint/2010/main" val="11106464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616AE4CA-BD3C-954E-BBD0-FF5264AE30C2}" type="datetimeFigureOut">
              <a:rPr lang="en-US" smtClean="0"/>
              <a:t>9/29/13</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EFBFB885-8CDE-2545-9892-B4E9FFE703B1}" type="slidenum">
              <a:rPr lang="en-US" smtClean="0"/>
              <a:t>‹#›</a:t>
            </a:fld>
            <a:endParaRPr lang="en-US"/>
          </a:p>
        </p:txBody>
      </p:sp>
    </p:spTree>
    <p:extLst>
      <p:ext uri="{BB962C8B-B14F-4D97-AF65-F5344CB8AC3E}">
        <p14:creationId xmlns:p14="http://schemas.microsoft.com/office/powerpoint/2010/main" val="288128298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171543F8-90C8-4356-8E4B-CBB6ABEE8335}" type="slidenum">
              <a:rPr lang="el-GR" smtClean="0"/>
              <a:t>4</a:t>
            </a:fld>
            <a:endParaRPr lang="el-GR"/>
          </a:p>
        </p:txBody>
      </p:sp>
    </p:spTree>
    <p:extLst>
      <p:ext uri="{BB962C8B-B14F-4D97-AF65-F5344CB8AC3E}">
        <p14:creationId xmlns:p14="http://schemas.microsoft.com/office/powerpoint/2010/main" val="15162144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overall</a:t>
            </a:r>
            <a:r>
              <a:rPr lang="en-US" baseline="0" dirty="0" smtClean="0"/>
              <a:t> number of schools is the updated one, but the numbers or q/res, action plans, and school profiles reflect in reality phase 1 only- so it is expected that these numbers are currently lower. But there was missing info, even during phase 1 from many schools. Some remarks: Not all the schools have completed the q/re- and vice versa, in some countries there were schools that only filled it in, but did not submit an action plan. As a result, we could not produce the school profile. 2) the quality of the action plans was sometimes poor- lots of missing </a:t>
            </a:r>
            <a:r>
              <a:rPr lang="en-US" baseline="0" dirty="0" err="1" smtClean="0"/>
              <a:t>inf</a:t>
            </a:r>
            <a:r>
              <a:rPr lang="en-US" baseline="0" dirty="0" smtClean="0"/>
              <a:t>, so the NCs should make sure that all the fields are covered and make sense. 3) Some action plans from the same country were identical</a:t>
            </a:r>
            <a:endParaRPr lang="el-GR" dirty="0"/>
          </a:p>
        </p:txBody>
      </p:sp>
      <p:sp>
        <p:nvSpPr>
          <p:cNvPr id="4" name="Slide Number Placeholder 3"/>
          <p:cNvSpPr>
            <a:spLocks noGrp="1"/>
          </p:cNvSpPr>
          <p:nvPr>
            <p:ph type="sldNum" sz="quarter" idx="10"/>
          </p:nvPr>
        </p:nvSpPr>
        <p:spPr/>
        <p:txBody>
          <a:bodyPr/>
          <a:lstStyle/>
          <a:p>
            <a:fld id="{171543F8-90C8-4356-8E4B-CBB6ABEE8335}" type="slidenum">
              <a:rPr lang="el-GR" smtClean="0"/>
              <a:t>5</a:t>
            </a:fld>
            <a:endParaRPr lang="el-GR"/>
          </a:p>
        </p:txBody>
      </p:sp>
    </p:spTree>
    <p:extLst>
      <p:ext uri="{BB962C8B-B14F-4D97-AF65-F5344CB8AC3E}">
        <p14:creationId xmlns:p14="http://schemas.microsoft.com/office/powerpoint/2010/main" val="2911306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6 more languages </a:t>
            </a:r>
            <a:r>
              <a:rPr lang="en-US" smtClean="0"/>
              <a:t>to do- The</a:t>
            </a:r>
            <a:r>
              <a:rPr lang="en-US" baseline="0" smtClean="0"/>
              <a:t> </a:t>
            </a:r>
            <a:r>
              <a:rPr lang="en-US" baseline="0" dirty="0" smtClean="0"/>
              <a:t>translation in Finnish is missing! </a:t>
            </a:r>
            <a:endParaRPr lang="el-GR" dirty="0"/>
          </a:p>
        </p:txBody>
      </p:sp>
      <p:sp>
        <p:nvSpPr>
          <p:cNvPr id="4" name="Slide Number Placeholder 3"/>
          <p:cNvSpPr>
            <a:spLocks noGrp="1"/>
          </p:cNvSpPr>
          <p:nvPr>
            <p:ph type="sldNum" sz="quarter" idx="10"/>
          </p:nvPr>
        </p:nvSpPr>
        <p:spPr/>
        <p:txBody>
          <a:bodyPr/>
          <a:lstStyle/>
          <a:p>
            <a:fld id="{171543F8-90C8-4356-8E4B-CBB6ABEE8335}" type="slidenum">
              <a:rPr lang="el-GR" smtClean="0"/>
              <a:t>6</a:t>
            </a:fld>
            <a:endParaRPr lang="el-GR"/>
          </a:p>
        </p:txBody>
      </p:sp>
    </p:spTree>
    <p:extLst>
      <p:ext uri="{BB962C8B-B14F-4D97-AF65-F5344CB8AC3E}">
        <p14:creationId xmlns:p14="http://schemas.microsoft.com/office/powerpoint/2010/main" val="737633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719187"/>
            <a:ext cx="7772400" cy="1470025"/>
          </a:xfrm>
        </p:spPr>
        <p:txBody>
          <a:bodyPr>
            <a:normAutofit/>
          </a:bodyPr>
          <a:lstStyle>
            <a:lvl1pPr>
              <a:defRPr sz="2400" baseline="0">
                <a:solidFill>
                  <a:srgbClr val="042441"/>
                </a:solidFill>
              </a:defRPr>
            </a:lvl1pPr>
          </a:lstStyle>
          <a:p>
            <a:r>
              <a:rPr lang="en-US" dirty="0" smtClean="0">
                <a:solidFill>
                  <a:srgbClr val="042441"/>
                </a:solidFill>
              </a:rPr>
              <a:t>Presentation Title</a:t>
            </a:r>
            <a:endParaRPr lang="en-US" dirty="0"/>
          </a:p>
        </p:txBody>
      </p:sp>
      <p:sp>
        <p:nvSpPr>
          <p:cNvPr id="3" name="Subtitle 2"/>
          <p:cNvSpPr>
            <a:spLocks noGrp="1"/>
          </p:cNvSpPr>
          <p:nvPr>
            <p:ph type="subTitle" idx="1" hasCustomPrompt="1"/>
          </p:nvPr>
        </p:nvSpPr>
        <p:spPr>
          <a:xfrm>
            <a:off x="4269618" y="3511248"/>
            <a:ext cx="4188581" cy="1752600"/>
          </a:xfrm>
        </p:spPr>
        <p:txBody>
          <a:bodyPr anchor="ctr"/>
          <a:lstStyle>
            <a:lvl1pPr marL="0" indent="0" algn="ctr">
              <a:lnSpc>
                <a:spcPct val="100000"/>
              </a:lnSpc>
              <a:buNone/>
              <a:defRPr sz="1800">
                <a:solidFill>
                  <a:srgbClr val="04244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Partner Name</a:t>
            </a:r>
          </a:p>
          <a:p>
            <a:r>
              <a:rPr lang="en-US" dirty="0" smtClean="0"/>
              <a:t>email</a:t>
            </a:r>
            <a:endParaRPr lang="en-US" dirty="0"/>
          </a:p>
        </p:txBody>
      </p:sp>
      <p:sp>
        <p:nvSpPr>
          <p:cNvPr id="14" name="Picture Placeholder 13"/>
          <p:cNvSpPr>
            <a:spLocks noGrp="1"/>
          </p:cNvSpPr>
          <p:nvPr>
            <p:ph type="pic" sz="quarter" idx="12" hasCustomPrompt="1"/>
          </p:nvPr>
        </p:nvSpPr>
        <p:spPr>
          <a:xfrm>
            <a:off x="685800" y="6018969"/>
            <a:ext cx="1657350" cy="839032"/>
          </a:xfrm>
        </p:spPr>
        <p:txBody>
          <a:bodyPr anchor="ctr">
            <a:normAutofit/>
          </a:bodyPr>
          <a:lstStyle>
            <a:lvl1pPr marL="0" indent="0" algn="ctr">
              <a:buNone/>
              <a:defRPr sz="1200" baseline="0">
                <a:solidFill>
                  <a:srgbClr val="042441"/>
                </a:solidFill>
              </a:defRPr>
            </a:lvl1pPr>
          </a:lstStyle>
          <a:p>
            <a:r>
              <a:rPr lang="en-US" sz="1200" dirty="0" smtClean="0"/>
              <a:t>Logo Partner</a:t>
            </a:r>
            <a:endParaRPr lang="en-US" dirty="0"/>
          </a:p>
        </p:txBody>
      </p:sp>
      <p:sp>
        <p:nvSpPr>
          <p:cNvPr id="16" name="Text Placeholder 15"/>
          <p:cNvSpPr>
            <a:spLocks noGrp="1"/>
          </p:cNvSpPr>
          <p:nvPr>
            <p:ph type="body" sz="quarter" idx="13" hasCustomPrompt="1"/>
          </p:nvPr>
        </p:nvSpPr>
        <p:spPr>
          <a:xfrm>
            <a:off x="685799" y="5517393"/>
            <a:ext cx="6753225" cy="428851"/>
          </a:xfrm>
        </p:spPr>
        <p:txBody>
          <a:bodyPr anchor="ctr">
            <a:normAutofit/>
          </a:bodyPr>
          <a:lstStyle>
            <a:lvl1pPr marL="0" indent="0">
              <a:buNone/>
              <a:defRPr sz="1400" b="0" baseline="0"/>
            </a:lvl1pPr>
          </a:lstStyle>
          <a:p>
            <a:pPr lvl="0"/>
            <a:r>
              <a:rPr lang="en-US" smtClean="0"/>
              <a:t>First review meeting</a:t>
            </a:r>
            <a:endParaRPr lang="en-US" dirty="0"/>
          </a:p>
        </p:txBody>
      </p:sp>
      <p:sp>
        <p:nvSpPr>
          <p:cNvPr id="18" name="Text Placeholder 17"/>
          <p:cNvSpPr>
            <a:spLocks noGrp="1"/>
          </p:cNvSpPr>
          <p:nvPr>
            <p:ph type="body" sz="quarter" idx="14" hasCustomPrompt="1"/>
          </p:nvPr>
        </p:nvSpPr>
        <p:spPr>
          <a:xfrm>
            <a:off x="7439025" y="5518150"/>
            <a:ext cx="1116013" cy="428094"/>
          </a:xfrm>
        </p:spPr>
        <p:txBody>
          <a:bodyPr anchor="ctr">
            <a:normAutofit/>
          </a:bodyPr>
          <a:lstStyle>
            <a:lvl1pPr marL="0" indent="0" algn="ctr">
              <a:buNone/>
              <a:defRPr sz="1400"/>
            </a:lvl1pPr>
            <a:lvl2pPr marL="457200" indent="0" algn="ctr">
              <a:buNone/>
              <a:defRPr sz="1400"/>
            </a:lvl2pPr>
          </a:lstStyle>
          <a:p>
            <a:pPr lvl="0"/>
            <a:r>
              <a:rPr lang="en-US" sz="1400" smtClean="0"/>
              <a:t>06/21/2013</a:t>
            </a:r>
            <a:endParaRPr lang="en-US" dirty="0"/>
          </a:p>
        </p:txBody>
      </p:sp>
    </p:spTree>
    <p:extLst>
      <p:ext uri="{BB962C8B-B14F-4D97-AF65-F5344CB8AC3E}">
        <p14:creationId xmlns:p14="http://schemas.microsoft.com/office/powerpoint/2010/main" val="518097593"/>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719187"/>
            <a:ext cx="7772400" cy="1470025"/>
          </a:xfrm>
        </p:spPr>
        <p:txBody>
          <a:bodyPr>
            <a:normAutofit/>
          </a:bodyPr>
          <a:lstStyle>
            <a:lvl1pPr>
              <a:defRPr sz="2400" baseline="0">
                <a:solidFill>
                  <a:srgbClr val="042441"/>
                </a:solidFill>
              </a:defRPr>
            </a:lvl1pPr>
          </a:lstStyle>
          <a:p>
            <a:r>
              <a:rPr lang="en-US" dirty="0" smtClean="0">
                <a:solidFill>
                  <a:srgbClr val="042441"/>
                </a:solidFill>
              </a:rPr>
              <a:t>Presentation Title</a:t>
            </a:r>
            <a:endParaRPr lang="en-US" dirty="0"/>
          </a:p>
        </p:txBody>
      </p:sp>
      <p:sp>
        <p:nvSpPr>
          <p:cNvPr id="3" name="Subtitle 2"/>
          <p:cNvSpPr>
            <a:spLocks noGrp="1"/>
          </p:cNvSpPr>
          <p:nvPr>
            <p:ph type="subTitle" idx="1" hasCustomPrompt="1"/>
          </p:nvPr>
        </p:nvSpPr>
        <p:spPr>
          <a:xfrm>
            <a:off x="4269618" y="3511248"/>
            <a:ext cx="4188581" cy="1752600"/>
          </a:xfrm>
        </p:spPr>
        <p:txBody>
          <a:bodyPr anchor="ctr"/>
          <a:lstStyle>
            <a:lvl1pPr marL="0" indent="0" algn="ctr">
              <a:lnSpc>
                <a:spcPct val="100000"/>
              </a:lnSpc>
              <a:buNone/>
              <a:defRPr sz="1800">
                <a:solidFill>
                  <a:srgbClr val="04244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Partner Name</a:t>
            </a:r>
          </a:p>
          <a:p>
            <a:r>
              <a:rPr lang="en-US" dirty="0" smtClean="0"/>
              <a:t>email</a:t>
            </a:r>
            <a:endParaRPr lang="en-US" dirty="0"/>
          </a:p>
        </p:txBody>
      </p:sp>
      <p:sp>
        <p:nvSpPr>
          <p:cNvPr id="14" name="Picture Placeholder 13"/>
          <p:cNvSpPr>
            <a:spLocks noGrp="1"/>
          </p:cNvSpPr>
          <p:nvPr>
            <p:ph type="pic" sz="quarter" idx="12" hasCustomPrompt="1"/>
          </p:nvPr>
        </p:nvSpPr>
        <p:spPr>
          <a:xfrm>
            <a:off x="685800" y="6018969"/>
            <a:ext cx="1657350" cy="839032"/>
          </a:xfrm>
        </p:spPr>
        <p:txBody>
          <a:bodyPr anchor="ctr">
            <a:normAutofit/>
          </a:bodyPr>
          <a:lstStyle>
            <a:lvl1pPr marL="0" indent="0" algn="ctr">
              <a:buNone/>
              <a:defRPr sz="1200" baseline="0">
                <a:solidFill>
                  <a:srgbClr val="042441"/>
                </a:solidFill>
              </a:defRPr>
            </a:lvl1pPr>
          </a:lstStyle>
          <a:p>
            <a:r>
              <a:rPr lang="en-US" sz="1200" dirty="0" smtClean="0"/>
              <a:t>Logo Partner</a:t>
            </a:r>
            <a:endParaRPr lang="en-US" dirty="0"/>
          </a:p>
        </p:txBody>
      </p:sp>
      <p:sp>
        <p:nvSpPr>
          <p:cNvPr id="16" name="Text Placeholder 15"/>
          <p:cNvSpPr>
            <a:spLocks noGrp="1"/>
          </p:cNvSpPr>
          <p:nvPr>
            <p:ph type="body" sz="quarter" idx="13" hasCustomPrompt="1"/>
          </p:nvPr>
        </p:nvSpPr>
        <p:spPr>
          <a:xfrm>
            <a:off x="685799" y="5517393"/>
            <a:ext cx="6753225" cy="428851"/>
          </a:xfrm>
        </p:spPr>
        <p:txBody>
          <a:bodyPr anchor="ctr">
            <a:normAutofit/>
          </a:bodyPr>
          <a:lstStyle>
            <a:lvl1pPr marL="0" indent="0">
              <a:buNone/>
              <a:defRPr sz="1400" b="0" baseline="0"/>
            </a:lvl1pPr>
          </a:lstStyle>
          <a:p>
            <a:pPr lvl="0"/>
            <a:r>
              <a:rPr lang="en-US" smtClean="0"/>
              <a:t>First review meeting</a:t>
            </a:r>
            <a:endParaRPr lang="en-US" dirty="0"/>
          </a:p>
        </p:txBody>
      </p:sp>
      <p:sp>
        <p:nvSpPr>
          <p:cNvPr id="18" name="Text Placeholder 17"/>
          <p:cNvSpPr>
            <a:spLocks noGrp="1"/>
          </p:cNvSpPr>
          <p:nvPr>
            <p:ph type="body" sz="quarter" idx="14" hasCustomPrompt="1"/>
          </p:nvPr>
        </p:nvSpPr>
        <p:spPr>
          <a:xfrm>
            <a:off x="7439025" y="5518150"/>
            <a:ext cx="1116013" cy="428094"/>
          </a:xfrm>
        </p:spPr>
        <p:txBody>
          <a:bodyPr anchor="ctr">
            <a:normAutofit/>
          </a:bodyPr>
          <a:lstStyle>
            <a:lvl1pPr marL="0" indent="0" algn="ctr">
              <a:buNone/>
              <a:defRPr sz="1400"/>
            </a:lvl1pPr>
            <a:lvl2pPr marL="457200" indent="0" algn="ctr">
              <a:buNone/>
              <a:defRPr sz="1400"/>
            </a:lvl2pPr>
          </a:lstStyle>
          <a:p>
            <a:pPr lvl="0"/>
            <a:r>
              <a:rPr lang="en-US" sz="1400" smtClean="0"/>
              <a:t>06/21/2013</a:t>
            </a:r>
            <a:endParaRPr lang="en-US" dirty="0"/>
          </a:p>
        </p:txBody>
      </p:sp>
    </p:spTree>
    <p:extLst>
      <p:ext uri="{BB962C8B-B14F-4D97-AF65-F5344CB8AC3E}">
        <p14:creationId xmlns:p14="http://schemas.microsoft.com/office/powerpoint/2010/main" val="1465380468"/>
      </p:ext>
    </p:extLst>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2F6D8D30-FBF8-4D8C-A846-F086B5BBF9AC}" type="datetimeFigureOut">
              <a:rPr lang="el-GR" smtClean="0"/>
              <a:t>9/29/13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E760CE5-496E-4626-806E-2E08A395841C}" type="slidenum">
              <a:rPr lang="el-GR" smtClean="0"/>
              <a:t>‹#›</a:t>
            </a:fld>
            <a:endParaRPr lang="el-GR"/>
          </a:p>
        </p:txBody>
      </p:sp>
    </p:spTree>
    <p:extLst>
      <p:ext uri="{BB962C8B-B14F-4D97-AF65-F5344CB8AC3E}">
        <p14:creationId xmlns:p14="http://schemas.microsoft.com/office/powerpoint/2010/main" val="2524354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400"/>
            </a:lvl1p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2400" b="1">
                <a:solidFill>
                  <a:srgbClr val="042441"/>
                </a:solidFill>
              </a:defRPr>
            </a:lvl1pPr>
            <a:lvl2pPr>
              <a:defRPr sz="2000">
                <a:solidFill>
                  <a:srgbClr val="042441"/>
                </a:solidFill>
              </a:defRPr>
            </a:lvl2pPr>
            <a:lvl3pPr>
              <a:defRPr sz="1800">
                <a:solidFill>
                  <a:srgbClr val="042441"/>
                </a:solidFill>
              </a:defRPr>
            </a:lvl3pPr>
            <a:lvl4pPr>
              <a:defRPr sz="1600">
                <a:solidFill>
                  <a:srgbClr val="042441"/>
                </a:solidFill>
              </a:defRPr>
            </a:lvl4pPr>
            <a:lvl5pPr>
              <a:defRPr sz="1400">
                <a:solidFill>
                  <a:srgbClr val="04244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r>
              <a:rPr lang="en-US" smtClean="0"/>
              <a:t>06/21/2013</a:t>
            </a:r>
            <a:endParaRPr lang="en-US" dirty="0"/>
          </a:p>
        </p:txBody>
      </p:sp>
      <p:sp>
        <p:nvSpPr>
          <p:cNvPr id="5" name="Footer Placeholder 4"/>
          <p:cNvSpPr>
            <a:spLocks noGrp="1"/>
          </p:cNvSpPr>
          <p:nvPr>
            <p:ph type="ftr" sz="quarter" idx="11"/>
          </p:nvPr>
        </p:nvSpPr>
        <p:spPr/>
        <p:txBody>
          <a:bodyPr/>
          <a:lstStyle/>
          <a:p>
            <a:r>
              <a:rPr lang="en-US" smtClean="0"/>
              <a:t>First review meeting</a:t>
            </a:r>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a:t>
            </a:fld>
            <a:endParaRPr lang="en-US" dirty="0"/>
          </a:p>
        </p:txBody>
      </p:sp>
    </p:spTree>
    <p:extLst>
      <p:ext uri="{BB962C8B-B14F-4D97-AF65-F5344CB8AC3E}">
        <p14:creationId xmlns:p14="http://schemas.microsoft.com/office/powerpoint/2010/main" val="1715053"/>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normAutofit/>
          </a:bodyPr>
          <a:lstStyle>
            <a:lvl1pPr algn="l">
              <a:defRPr sz="1800" b="1" cap="all">
                <a:solidFill>
                  <a:srgbClr val="04244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normAutofit/>
          </a:bodyPr>
          <a:lstStyle>
            <a:lvl1pPr marL="0" indent="0">
              <a:buNone/>
              <a:defRPr sz="2400" b="1">
                <a:solidFill>
                  <a:srgbClr val="04244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2260346964"/>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Slide Number Placeholder 5"/>
          <p:cNvSpPr>
            <a:spLocks noGrp="1"/>
          </p:cNvSpPr>
          <p:nvPr>
            <p:ph type="sldNum" sz="quarter" idx="4"/>
          </p:nvPr>
        </p:nvSpPr>
        <p:spPr>
          <a:xfrm>
            <a:off x="8649022" y="6440253"/>
            <a:ext cx="494976" cy="365125"/>
          </a:xfrm>
          <a:prstGeom prst="rect">
            <a:avLst/>
          </a:prstGeom>
        </p:spPr>
        <p:txBody>
          <a:bodyPr vert="horz" lIns="91440" tIns="45720" rIns="91440" bIns="45720" rtlCol="0" anchor="ctr"/>
          <a:lstStyle>
            <a:lvl1pPr algn="ctr">
              <a:defRPr sz="1100" b="1">
                <a:solidFill>
                  <a:srgbClr val="042441"/>
                </a:solidFill>
              </a:defRPr>
            </a:lvl1pPr>
          </a:lstStyle>
          <a:p>
            <a:fld id="{7A02C347-4F61-2748-932D-DBBEA1FCAD8D}" type="slidenum">
              <a:rPr lang="en-US" smtClean="0"/>
              <a:pPr/>
              <a:t>‹#›</a:t>
            </a:fld>
            <a:endParaRPr lang="en-US" dirty="0"/>
          </a:p>
        </p:txBody>
      </p:sp>
      <p:sp>
        <p:nvSpPr>
          <p:cNvPr id="14" name="Date Placeholder 3"/>
          <p:cNvSpPr>
            <a:spLocks noGrp="1"/>
          </p:cNvSpPr>
          <p:nvPr>
            <p:ph type="dt" sz="half" idx="10"/>
          </p:nvPr>
        </p:nvSpPr>
        <p:spPr>
          <a:xfrm>
            <a:off x="5019524" y="6440253"/>
            <a:ext cx="1019629" cy="365125"/>
          </a:xfrm>
          <a:prstGeom prst="rect">
            <a:avLst/>
          </a:prstGeom>
        </p:spPr>
        <p:txBody>
          <a:bodyPr anchor="ctr"/>
          <a:lstStyle>
            <a:lvl1pPr algn="ctr">
              <a:defRPr sz="1400">
                <a:solidFill>
                  <a:srgbClr val="042441"/>
                </a:solidFill>
              </a:defRPr>
            </a:lvl1pPr>
          </a:lstStyle>
          <a:p>
            <a:fld id="{496516C2-AD6B-5549-AE62-2D2B449F55BA}" type="datetime1">
              <a:rPr lang="en-US" smtClean="0"/>
              <a:t>9/29/13</a:t>
            </a:fld>
            <a:endParaRPr lang="en-US" dirty="0"/>
          </a:p>
        </p:txBody>
      </p:sp>
      <p:sp>
        <p:nvSpPr>
          <p:cNvPr id="15" name="Footer Placeholder 25"/>
          <p:cNvSpPr>
            <a:spLocks noGrp="1"/>
          </p:cNvSpPr>
          <p:nvPr>
            <p:ph type="ftr" sz="quarter" idx="3"/>
          </p:nvPr>
        </p:nvSpPr>
        <p:spPr>
          <a:xfrm>
            <a:off x="457199" y="6440253"/>
            <a:ext cx="4562325" cy="365125"/>
          </a:xfrm>
          <a:prstGeom prst="rect">
            <a:avLst/>
          </a:prstGeom>
        </p:spPr>
        <p:txBody>
          <a:bodyPr vert="horz" lIns="91440" tIns="45720" rIns="91440" bIns="45720" rtlCol="0" anchor="ctr"/>
          <a:lstStyle>
            <a:lvl1pPr algn="l">
              <a:defRPr sz="1400">
                <a:solidFill>
                  <a:srgbClr val="042441"/>
                </a:solidFill>
              </a:defRPr>
            </a:lvl1pPr>
          </a:lstStyle>
          <a:p>
            <a:r>
              <a:rPr lang="en-US" dirty="0" smtClean="0"/>
              <a:t>Name of the event</a:t>
            </a:r>
            <a:endParaRPr lang="en-US" dirty="0"/>
          </a:p>
        </p:txBody>
      </p:sp>
    </p:spTree>
    <p:extLst>
      <p:ext uri="{BB962C8B-B14F-4D97-AF65-F5344CB8AC3E}">
        <p14:creationId xmlns:p14="http://schemas.microsoft.com/office/powerpoint/2010/main" val="2388342348"/>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Slide Number Placeholder 8"/>
          <p:cNvSpPr>
            <a:spLocks noGrp="1"/>
          </p:cNvSpPr>
          <p:nvPr>
            <p:ph type="sldNum" sz="quarter" idx="12"/>
          </p:nvPr>
        </p:nvSpPr>
        <p:spPr/>
        <p:txBody>
          <a:bodyPr/>
          <a:lstStyle/>
          <a:p>
            <a:fld id="{7A02C347-4F61-2748-932D-DBBEA1FCAD8D}" type="slidenum">
              <a:rPr lang="en-US" smtClean="0"/>
              <a:t>‹#›</a:t>
            </a:fld>
            <a:endParaRPr lang="en-US"/>
          </a:p>
        </p:txBody>
      </p:sp>
      <p:sp>
        <p:nvSpPr>
          <p:cNvPr id="12" name="Date Placeholder 3"/>
          <p:cNvSpPr>
            <a:spLocks noGrp="1"/>
          </p:cNvSpPr>
          <p:nvPr>
            <p:ph type="dt" sz="half" idx="13"/>
          </p:nvPr>
        </p:nvSpPr>
        <p:spPr>
          <a:xfrm>
            <a:off x="5019524" y="6440253"/>
            <a:ext cx="1019629" cy="365125"/>
          </a:xfrm>
          <a:prstGeom prst="rect">
            <a:avLst/>
          </a:prstGeom>
        </p:spPr>
        <p:txBody>
          <a:bodyPr anchor="ctr"/>
          <a:lstStyle>
            <a:lvl1pPr algn="ctr">
              <a:defRPr sz="1400">
                <a:solidFill>
                  <a:srgbClr val="042441"/>
                </a:solidFill>
              </a:defRPr>
            </a:lvl1pPr>
          </a:lstStyle>
          <a:p>
            <a:fld id="{496516C2-AD6B-5549-AE62-2D2B449F55BA}" type="datetime1">
              <a:rPr lang="en-US" smtClean="0"/>
              <a:t>9/29/13</a:t>
            </a:fld>
            <a:endParaRPr lang="en-US" dirty="0"/>
          </a:p>
        </p:txBody>
      </p:sp>
      <p:sp>
        <p:nvSpPr>
          <p:cNvPr id="13" name="Footer Placeholder 25"/>
          <p:cNvSpPr>
            <a:spLocks noGrp="1"/>
          </p:cNvSpPr>
          <p:nvPr>
            <p:ph type="ftr" sz="quarter" idx="14"/>
          </p:nvPr>
        </p:nvSpPr>
        <p:spPr>
          <a:xfrm>
            <a:off x="457199" y="6440253"/>
            <a:ext cx="4562325" cy="365125"/>
          </a:xfrm>
          <a:prstGeom prst="rect">
            <a:avLst/>
          </a:prstGeom>
        </p:spPr>
        <p:txBody>
          <a:bodyPr vert="horz" lIns="91440" tIns="45720" rIns="91440" bIns="45720" rtlCol="0" anchor="ctr"/>
          <a:lstStyle>
            <a:lvl1pPr algn="l">
              <a:defRPr sz="1400">
                <a:solidFill>
                  <a:srgbClr val="042441"/>
                </a:solidFill>
              </a:defRPr>
            </a:lvl1pPr>
          </a:lstStyle>
          <a:p>
            <a:r>
              <a:rPr lang="en-US" dirty="0" smtClean="0"/>
              <a:t>Name of the event</a:t>
            </a:r>
            <a:endParaRPr lang="en-US" dirty="0"/>
          </a:p>
        </p:txBody>
      </p:sp>
    </p:spTree>
    <p:extLst>
      <p:ext uri="{BB962C8B-B14F-4D97-AF65-F5344CB8AC3E}">
        <p14:creationId xmlns:p14="http://schemas.microsoft.com/office/powerpoint/2010/main" val="3423399632"/>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9524" y="91622"/>
            <a:ext cx="4003524" cy="1009045"/>
          </a:xfrm>
        </p:spPr>
        <p:txBody>
          <a:bodyPr anchor="ctr">
            <a:normAutofit/>
          </a:bodyPr>
          <a:lstStyle>
            <a:lvl1pPr algn="ctr">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1435100"/>
            <a:ext cx="5111750" cy="4691063"/>
          </a:xfrm>
        </p:spPr>
        <p:txBody>
          <a:bodyPr/>
          <a:lstStyle>
            <a:lvl1pPr>
              <a:defRPr sz="24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217714" y="1435100"/>
            <a:ext cx="3247799" cy="4691063"/>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0" name="Slide Number Placeholder 5"/>
          <p:cNvSpPr>
            <a:spLocks noGrp="1"/>
          </p:cNvSpPr>
          <p:nvPr>
            <p:ph type="sldNum" sz="quarter" idx="4"/>
          </p:nvPr>
        </p:nvSpPr>
        <p:spPr>
          <a:xfrm>
            <a:off x="8649022" y="6440253"/>
            <a:ext cx="494976" cy="365125"/>
          </a:xfrm>
          <a:prstGeom prst="rect">
            <a:avLst/>
          </a:prstGeom>
        </p:spPr>
        <p:txBody>
          <a:bodyPr vert="horz" lIns="91440" tIns="45720" rIns="91440" bIns="45720" rtlCol="0" anchor="ctr"/>
          <a:lstStyle>
            <a:lvl1pPr algn="ctr">
              <a:defRPr sz="1100" b="1">
                <a:solidFill>
                  <a:srgbClr val="042441"/>
                </a:solidFill>
              </a:defRPr>
            </a:lvl1pPr>
          </a:lstStyle>
          <a:p>
            <a:fld id="{7A02C347-4F61-2748-932D-DBBEA1FCAD8D}" type="slidenum">
              <a:rPr lang="en-US" smtClean="0"/>
              <a:pPr/>
              <a:t>‹#›</a:t>
            </a:fld>
            <a:endParaRPr lang="en-US" dirty="0"/>
          </a:p>
        </p:txBody>
      </p:sp>
      <p:sp>
        <p:nvSpPr>
          <p:cNvPr id="13" name="Date Placeholder 3"/>
          <p:cNvSpPr>
            <a:spLocks noGrp="1"/>
          </p:cNvSpPr>
          <p:nvPr>
            <p:ph type="dt" sz="half" idx="10"/>
          </p:nvPr>
        </p:nvSpPr>
        <p:spPr>
          <a:xfrm>
            <a:off x="5019524" y="6440253"/>
            <a:ext cx="1019629" cy="365125"/>
          </a:xfrm>
          <a:prstGeom prst="rect">
            <a:avLst/>
          </a:prstGeom>
        </p:spPr>
        <p:txBody>
          <a:bodyPr anchor="ctr"/>
          <a:lstStyle>
            <a:lvl1pPr algn="ctr">
              <a:defRPr sz="1400">
                <a:solidFill>
                  <a:srgbClr val="042441"/>
                </a:solidFill>
              </a:defRPr>
            </a:lvl1pPr>
          </a:lstStyle>
          <a:p>
            <a:fld id="{496516C2-AD6B-5549-AE62-2D2B449F55BA}" type="datetime1">
              <a:rPr lang="en-US" smtClean="0"/>
              <a:t>9/29/13</a:t>
            </a:fld>
            <a:endParaRPr lang="en-US" dirty="0"/>
          </a:p>
        </p:txBody>
      </p:sp>
      <p:sp>
        <p:nvSpPr>
          <p:cNvPr id="14" name="Footer Placeholder 25"/>
          <p:cNvSpPr>
            <a:spLocks noGrp="1"/>
          </p:cNvSpPr>
          <p:nvPr>
            <p:ph type="ftr" sz="quarter" idx="3"/>
          </p:nvPr>
        </p:nvSpPr>
        <p:spPr>
          <a:xfrm>
            <a:off x="457199" y="6440253"/>
            <a:ext cx="4562325" cy="365125"/>
          </a:xfrm>
          <a:prstGeom prst="rect">
            <a:avLst/>
          </a:prstGeom>
        </p:spPr>
        <p:txBody>
          <a:bodyPr vert="horz" lIns="91440" tIns="45720" rIns="91440" bIns="45720" rtlCol="0" anchor="ctr"/>
          <a:lstStyle>
            <a:lvl1pPr algn="l">
              <a:defRPr sz="1400">
                <a:solidFill>
                  <a:srgbClr val="042441"/>
                </a:solidFill>
              </a:defRPr>
            </a:lvl1pPr>
          </a:lstStyle>
          <a:p>
            <a:r>
              <a:rPr lang="en-US" dirty="0" smtClean="0"/>
              <a:t>Name of the event</a:t>
            </a:r>
            <a:endParaRPr lang="en-US" dirty="0"/>
          </a:p>
        </p:txBody>
      </p:sp>
    </p:spTree>
    <p:extLst>
      <p:ext uri="{BB962C8B-B14F-4D97-AF65-F5344CB8AC3E}">
        <p14:creationId xmlns:p14="http://schemas.microsoft.com/office/powerpoint/2010/main" val="1715909574"/>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366761"/>
            <a:ext cx="5486400" cy="33608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0" name="Slide Number Placeholder 5"/>
          <p:cNvSpPr>
            <a:spLocks noGrp="1"/>
          </p:cNvSpPr>
          <p:nvPr>
            <p:ph type="sldNum" sz="quarter" idx="4"/>
          </p:nvPr>
        </p:nvSpPr>
        <p:spPr>
          <a:xfrm>
            <a:off x="8649022" y="6440253"/>
            <a:ext cx="494976" cy="365125"/>
          </a:xfrm>
          <a:prstGeom prst="rect">
            <a:avLst/>
          </a:prstGeom>
        </p:spPr>
        <p:txBody>
          <a:bodyPr vert="horz" lIns="91440" tIns="45720" rIns="91440" bIns="45720" rtlCol="0" anchor="ctr"/>
          <a:lstStyle>
            <a:lvl1pPr algn="ctr">
              <a:defRPr sz="1100" b="1">
                <a:solidFill>
                  <a:srgbClr val="042441"/>
                </a:solidFill>
              </a:defRPr>
            </a:lvl1pPr>
          </a:lstStyle>
          <a:p>
            <a:fld id="{7A02C347-4F61-2748-932D-DBBEA1FCAD8D}" type="slidenum">
              <a:rPr lang="en-US" smtClean="0"/>
              <a:pPr/>
              <a:t>‹#›</a:t>
            </a:fld>
            <a:endParaRPr lang="en-US" dirty="0"/>
          </a:p>
        </p:txBody>
      </p:sp>
      <p:sp>
        <p:nvSpPr>
          <p:cNvPr id="13" name="Date Placeholder 3"/>
          <p:cNvSpPr>
            <a:spLocks noGrp="1"/>
          </p:cNvSpPr>
          <p:nvPr>
            <p:ph type="dt" sz="half" idx="10"/>
          </p:nvPr>
        </p:nvSpPr>
        <p:spPr>
          <a:xfrm>
            <a:off x="5019524" y="6440253"/>
            <a:ext cx="1019629" cy="365125"/>
          </a:xfrm>
          <a:prstGeom prst="rect">
            <a:avLst/>
          </a:prstGeom>
        </p:spPr>
        <p:txBody>
          <a:bodyPr anchor="ctr"/>
          <a:lstStyle>
            <a:lvl1pPr algn="ctr">
              <a:defRPr sz="1400">
                <a:solidFill>
                  <a:srgbClr val="042441"/>
                </a:solidFill>
              </a:defRPr>
            </a:lvl1pPr>
          </a:lstStyle>
          <a:p>
            <a:fld id="{496516C2-AD6B-5549-AE62-2D2B449F55BA}" type="datetime1">
              <a:rPr lang="en-US" smtClean="0"/>
              <a:t>9/29/13</a:t>
            </a:fld>
            <a:endParaRPr lang="en-US" dirty="0"/>
          </a:p>
        </p:txBody>
      </p:sp>
      <p:sp>
        <p:nvSpPr>
          <p:cNvPr id="14" name="Footer Placeholder 25"/>
          <p:cNvSpPr>
            <a:spLocks noGrp="1"/>
          </p:cNvSpPr>
          <p:nvPr>
            <p:ph type="ftr" sz="quarter" idx="3"/>
          </p:nvPr>
        </p:nvSpPr>
        <p:spPr>
          <a:xfrm>
            <a:off x="457199" y="6440253"/>
            <a:ext cx="4562325" cy="365125"/>
          </a:xfrm>
          <a:prstGeom prst="rect">
            <a:avLst/>
          </a:prstGeom>
        </p:spPr>
        <p:txBody>
          <a:bodyPr vert="horz" lIns="91440" tIns="45720" rIns="91440" bIns="45720" rtlCol="0" anchor="ctr"/>
          <a:lstStyle>
            <a:lvl1pPr algn="l">
              <a:defRPr sz="1400">
                <a:solidFill>
                  <a:srgbClr val="042441"/>
                </a:solidFill>
              </a:defRPr>
            </a:lvl1pPr>
          </a:lstStyle>
          <a:p>
            <a:r>
              <a:rPr lang="en-US" dirty="0" smtClean="0"/>
              <a:t>Name of the event</a:t>
            </a:r>
            <a:endParaRPr lang="en-US" dirty="0"/>
          </a:p>
        </p:txBody>
      </p:sp>
      <p:sp>
        <p:nvSpPr>
          <p:cNvPr id="15" name="Title 1"/>
          <p:cNvSpPr txBox="1">
            <a:spLocks/>
          </p:cNvSpPr>
          <p:nvPr userDrawn="1"/>
        </p:nvSpPr>
        <p:spPr>
          <a:xfrm>
            <a:off x="5019524" y="91622"/>
            <a:ext cx="4003524" cy="100904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2000" b="1" kern="1200">
                <a:solidFill>
                  <a:schemeClr val="bg1"/>
                </a:solidFill>
                <a:latin typeface="+mj-lt"/>
                <a:ea typeface="+mj-ea"/>
                <a:cs typeface="+mj-cs"/>
              </a:defRPr>
            </a:lvl1pPr>
          </a:lstStyle>
          <a:p>
            <a:r>
              <a:rPr lang="en-US" smtClean="0"/>
              <a:t>Click to edit Master title style</a:t>
            </a:r>
            <a:endParaRPr lang="en-US" dirty="0"/>
          </a:p>
        </p:txBody>
      </p:sp>
    </p:spTree>
    <p:extLst>
      <p:ext uri="{BB962C8B-B14F-4D97-AF65-F5344CB8AC3E}">
        <p14:creationId xmlns:p14="http://schemas.microsoft.com/office/powerpoint/2010/main" val="4112099638"/>
      </p:ext>
    </p:extLst>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5"/>
          <p:cNvSpPr>
            <a:spLocks noGrp="1"/>
          </p:cNvSpPr>
          <p:nvPr>
            <p:ph type="sldNum" sz="quarter" idx="4"/>
          </p:nvPr>
        </p:nvSpPr>
        <p:spPr>
          <a:xfrm>
            <a:off x="8649022" y="6440253"/>
            <a:ext cx="494976" cy="365125"/>
          </a:xfrm>
          <a:prstGeom prst="rect">
            <a:avLst/>
          </a:prstGeom>
        </p:spPr>
        <p:txBody>
          <a:bodyPr vert="horz" lIns="91440" tIns="45720" rIns="91440" bIns="45720" rtlCol="0" anchor="ctr"/>
          <a:lstStyle>
            <a:lvl1pPr algn="ctr">
              <a:defRPr sz="1100" b="1">
                <a:solidFill>
                  <a:srgbClr val="042441"/>
                </a:solidFill>
              </a:defRPr>
            </a:lvl1pPr>
          </a:lstStyle>
          <a:p>
            <a:fld id="{7A02C347-4F61-2748-932D-DBBEA1FCAD8D}" type="slidenum">
              <a:rPr lang="en-US" smtClean="0"/>
              <a:pPr/>
              <a:t>‹#›</a:t>
            </a:fld>
            <a:endParaRPr lang="en-US" dirty="0"/>
          </a:p>
        </p:txBody>
      </p:sp>
      <p:sp>
        <p:nvSpPr>
          <p:cNvPr id="12" name="Date Placeholder 3"/>
          <p:cNvSpPr>
            <a:spLocks noGrp="1"/>
          </p:cNvSpPr>
          <p:nvPr>
            <p:ph type="dt" sz="half" idx="2"/>
          </p:nvPr>
        </p:nvSpPr>
        <p:spPr>
          <a:xfrm>
            <a:off x="5019524" y="6440253"/>
            <a:ext cx="1019629" cy="365125"/>
          </a:xfrm>
          <a:prstGeom prst="rect">
            <a:avLst/>
          </a:prstGeom>
        </p:spPr>
        <p:txBody>
          <a:bodyPr anchor="ctr"/>
          <a:lstStyle>
            <a:lvl1pPr algn="ctr">
              <a:defRPr sz="1400">
                <a:solidFill>
                  <a:srgbClr val="042441"/>
                </a:solidFill>
              </a:defRPr>
            </a:lvl1pPr>
          </a:lstStyle>
          <a:p>
            <a:fld id="{496516C2-AD6B-5549-AE62-2D2B449F55BA}" type="datetime1">
              <a:rPr lang="en-US" smtClean="0"/>
              <a:t>9/29/13</a:t>
            </a:fld>
            <a:endParaRPr lang="en-US" dirty="0"/>
          </a:p>
        </p:txBody>
      </p:sp>
      <p:sp>
        <p:nvSpPr>
          <p:cNvPr id="13" name="Footer Placeholder 25"/>
          <p:cNvSpPr>
            <a:spLocks noGrp="1"/>
          </p:cNvSpPr>
          <p:nvPr>
            <p:ph type="ftr" sz="quarter" idx="3"/>
          </p:nvPr>
        </p:nvSpPr>
        <p:spPr>
          <a:xfrm>
            <a:off x="457199" y="6440253"/>
            <a:ext cx="4562325" cy="365125"/>
          </a:xfrm>
          <a:prstGeom prst="rect">
            <a:avLst/>
          </a:prstGeom>
        </p:spPr>
        <p:txBody>
          <a:bodyPr vert="horz" lIns="91440" tIns="45720" rIns="91440" bIns="45720" rtlCol="0" anchor="ctr"/>
          <a:lstStyle>
            <a:lvl1pPr algn="l">
              <a:defRPr sz="1400">
                <a:solidFill>
                  <a:srgbClr val="042441"/>
                </a:solidFill>
              </a:defRPr>
            </a:lvl1pPr>
          </a:lstStyle>
          <a:p>
            <a:r>
              <a:rPr lang="en-US" dirty="0" smtClean="0"/>
              <a:t>Name of the event</a:t>
            </a:r>
            <a:endParaRPr lang="en-US" dirty="0"/>
          </a:p>
        </p:txBody>
      </p:sp>
    </p:spTree>
    <p:extLst>
      <p:ext uri="{BB962C8B-B14F-4D97-AF65-F5344CB8AC3E}">
        <p14:creationId xmlns:p14="http://schemas.microsoft.com/office/powerpoint/2010/main" val="3859949191"/>
      </p:ext>
    </p:extLst>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403048"/>
            <a:ext cx="2057400" cy="472311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03048"/>
            <a:ext cx="6019800" cy="472311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5"/>
          <p:cNvSpPr>
            <a:spLocks noGrp="1"/>
          </p:cNvSpPr>
          <p:nvPr>
            <p:ph type="sldNum" sz="quarter" idx="4"/>
          </p:nvPr>
        </p:nvSpPr>
        <p:spPr>
          <a:xfrm>
            <a:off x="8649022" y="6440253"/>
            <a:ext cx="494976" cy="365125"/>
          </a:xfrm>
          <a:prstGeom prst="rect">
            <a:avLst/>
          </a:prstGeom>
        </p:spPr>
        <p:txBody>
          <a:bodyPr vert="horz" lIns="91440" tIns="45720" rIns="91440" bIns="45720" rtlCol="0" anchor="ctr"/>
          <a:lstStyle>
            <a:lvl1pPr algn="ctr">
              <a:defRPr sz="1100" b="1">
                <a:solidFill>
                  <a:srgbClr val="042441"/>
                </a:solidFill>
              </a:defRPr>
            </a:lvl1pPr>
          </a:lstStyle>
          <a:p>
            <a:fld id="{7A02C347-4F61-2748-932D-DBBEA1FCAD8D}" type="slidenum">
              <a:rPr lang="en-US" smtClean="0"/>
              <a:pPr/>
              <a:t>‹#›</a:t>
            </a:fld>
            <a:endParaRPr lang="en-US" dirty="0"/>
          </a:p>
        </p:txBody>
      </p:sp>
      <p:sp>
        <p:nvSpPr>
          <p:cNvPr id="12" name="Date Placeholder 3"/>
          <p:cNvSpPr>
            <a:spLocks noGrp="1"/>
          </p:cNvSpPr>
          <p:nvPr>
            <p:ph type="dt" sz="half" idx="2"/>
          </p:nvPr>
        </p:nvSpPr>
        <p:spPr>
          <a:xfrm>
            <a:off x="5019524" y="6440253"/>
            <a:ext cx="1019629" cy="365125"/>
          </a:xfrm>
          <a:prstGeom prst="rect">
            <a:avLst/>
          </a:prstGeom>
        </p:spPr>
        <p:txBody>
          <a:bodyPr anchor="ctr"/>
          <a:lstStyle>
            <a:lvl1pPr algn="ctr">
              <a:defRPr sz="1400">
                <a:solidFill>
                  <a:srgbClr val="042441"/>
                </a:solidFill>
              </a:defRPr>
            </a:lvl1pPr>
          </a:lstStyle>
          <a:p>
            <a:fld id="{496516C2-AD6B-5549-AE62-2D2B449F55BA}" type="datetime1">
              <a:rPr lang="en-US" smtClean="0"/>
              <a:t>9/29/13</a:t>
            </a:fld>
            <a:endParaRPr lang="en-US" dirty="0"/>
          </a:p>
        </p:txBody>
      </p:sp>
      <p:sp>
        <p:nvSpPr>
          <p:cNvPr id="13" name="Footer Placeholder 25"/>
          <p:cNvSpPr>
            <a:spLocks noGrp="1"/>
          </p:cNvSpPr>
          <p:nvPr>
            <p:ph type="ftr" sz="quarter" idx="3"/>
          </p:nvPr>
        </p:nvSpPr>
        <p:spPr>
          <a:xfrm>
            <a:off x="457199" y="6440253"/>
            <a:ext cx="4562325" cy="365125"/>
          </a:xfrm>
          <a:prstGeom prst="rect">
            <a:avLst/>
          </a:prstGeom>
        </p:spPr>
        <p:txBody>
          <a:bodyPr vert="horz" lIns="91440" tIns="45720" rIns="91440" bIns="45720" rtlCol="0" anchor="ctr"/>
          <a:lstStyle>
            <a:lvl1pPr algn="l">
              <a:defRPr sz="1400">
                <a:solidFill>
                  <a:srgbClr val="042441"/>
                </a:solidFill>
              </a:defRPr>
            </a:lvl1pPr>
          </a:lstStyle>
          <a:p>
            <a:r>
              <a:rPr lang="en-US" dirty="0" smtClean="0"/>
              <a:t>Name of the event</a:t>
            </a:r>
            <a:endParaRPr lang="en-US" dirty="0"/>
          </a:p>
        </p:txBody>
      </p:sp>
    </p:spTree>
    <p:extLst>
      <p:ext uri="{BB962C8B-B14F-4D97-AF65-F5344CB8AC3E}">
        <p14:creationId xmlns:p14="http://schemas.microsoft.com/office/powerpoint/2010/main" val="2665087289"/>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5" Type="http://schemas.openxmlformats.org/officeDocument/2006/relationships/image" Target="../media/image3.png"/><Relationship Id="rId16" Type="http://schemas.openxmlformats.org/officeDocument/2006/relationships/image" Target="../media/image4.png"/><Relationship Id="rId17" Type="http://schemas.openxmlformats.org/officeDocument/2006/relationships/image" Target="../media/image5.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2" name="Group 21"/>
          <p:cNvGrpSpPr/>
          <p:nvPr userDrawn="1"/>
        </p:nvGrpSpPr>
        <p:grpSpPr>
          <a:xfrm>
            <a:off x="-3" y="0"/>
            <a:ext cx="9144001" cy="6880114"/>
            <a:chOff x="-3" y="0"/>
            <a:chExt cx="9144001" cy="6880114"/>
          </a:xfrm>
        </p:grpSpPr>
        <p:grpSp>
          <p:nvGrpSpPr>
            <p:cNvPr id="14" name="Group 13"/>
            <p:cNvGrpSpPr/>
            <p:nvPr userDrawn="1"/>
          </p:nvGrpSpPr>
          <p:grpSpPr>
            <a:xfrm>
              <a:off x="-3" y="0"/>
              <a:ext cx="9144001" cy="6880114"/>
              <a:chOff x="-3" y="0"/>
              <a:chExt cx="9144001" cy="6880114"/>
            </a:xfrm>
          </p:grpSpPr>
          <p:pic>
            <p:nvPicPr>
              <p:cNvPr id="15" name="Picture 2"/>
              <p:cNvPicPr>
                <a:picLocks noChangeAspect="1" noChangeArrowheads="1"/>
              </p:cNvPicPr>
              <p:nvPr userDrawn="1"/>
            </p:nvPicPr>
            <p:blipFill>
              <a:blip r:embed="rId13" cstate="print"/>
              <a:srcRect l="3113" t="2000" r="2718" b="7250"/>
              <a:stretch>
                <a:fillRect/>
              </a:stretch>
            </p:blipFill>
            <p:spPr bwMode="auto">
              <a:xfrm>
                <a:off x="-3" y="0"/>
                <a:ext cx="9144001" cy="1235242"/>
              </a:xfrm>
              <a:prstGeom prst="rect">
                <a:avLst/>
              </a:prstGeom>
              <a:solidFill>
                <a:srgbClr val="183962"/>
              </a:solidFill>
              <a:ln w="25400">
                <a:noFill/>
                <a:miter lim="800000"/>
                <a:headEnd/>
                <a:tailEnd/>
              </a:ln>
            </p:spPr>
          </p:pic>
          <p:pic>
            <p:nvPicPr>
              <p:cNvPr id="16" name="Picture 3" descr="C:\Documents and Settings\aymone.EURACTIV\Desktop\aymone prepresse\BROCHURES_2012\EU PROJECTS - DANIEL\2 - ODS 2012\ODS PPT\PPT-ODS2.pn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0" y="0"/>
                <a:ext cx="5197641" cy="1940519"/>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p:cNvGrpSpPr/>
              <p:nvPr userDrawn="1"/>
            </p:nvGrpSpPr>
            <p:grpSpPr>
              <a:xfrm>
                <a:off x="6195282" y="6508464"/>
                <a:ext cx="2453740" cy="371650"/>
                <a:chOff x="6575608" y="6508464"/>
                <a:chExt cx="2453740" cy="371650"/>
              </a:xfrm>
            </p:grpSpPr>
            <p:pic>
              <p:nvPicPr>
                <p:cNvPr id="18" name="Picture 10"/>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575608" y="6508464"/>
                  <a:ext cx="2453740" cy="3495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3" descr="C:\Documents and Settings\aymone.EURACTIV\Desktop\logos.png"/>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6768709" y="6543178"/>
                  <a:ext cx="645044" cy="264468"/>
                </a:xfrm>
                <a:prstGeom prst="rect">
                  <a:avLst/>
                </a:prstGeom>
                <a:noFill/>
                <a:extLst>
                  <a:ext uri="{909E8E84-426E-40dd-AFC4-6F175D3DCCD1}">
                    <a14:hiddenFill xmlns:a14="http://schemas.microsoft.com/office/drawing/2010/main">
                      <a:solidFill>
                        <a:srgbClr val="FFFFFF"/>
                      </a:solidFill>
                    </a14:hiddenFill>
                  </a:ext>
                </a:extLst>
              </p:spPr>
            </p:pic>
            <p:sp>
              <p:nvSpPr>
                <p:cNvPr id="20" name="Footer Placeholder 4"/>
                <p:cNvSpPr txBox="1">
                  <a:spLocks/>
                </p:cNvSpPr>
                <p:nvPr userDrawn="1"/>
              </p:nvSpPr>
              <p:spPr>
                <a:xfrm>
                  <a:off x="7420493" y="6514989"/>
                  <a:ext cx="1503801" cy="365125"/>
                </a:xfrm>
                <a:prstGeom prst="rect">
                  <a:avLst/>
                </a:prstGeom>
              </p:spPr>
              <p:txBody>
                <a:bodyPr vert="horz" lIns="91440" tIns="45720" rIns="91440" bIns="45720" rtlCol="0" anchor="ctr"/>
                <a:lstStyle>
                  <a:defPPr>
                    <a:defRPr lang="en-US"/>
                  </a:defPPr>
                  <a:lvl1pPr marL="0" algn="l" defTabSz="914400" rtl="0" eaLnBrk="1" latinLnBrk="0" hangingPunct="1">
                    <a:defRPr sz="1000" b="0" i="0" kern="1200">
                      <a:solidFill>
                        <a:schemeClr val="tx1"/>
                      </a:solidFill>
                      <a:effectLst/>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30000" noProof="0" dirty="0" smtClean="0">
                      <a:ln>
                        <a:noFill/>
                      </a:ln>
                      <a:solidFill>
                        <a:sysClr val="window" lastClr="FFFFFF"/>
                      </a:solidFill>
                      <a:effectLst/>
                      <a:uLnTx/>
                      <a:uFillTx/>
                      <a:latin typeface="Corbel"/>
                      <a:ea typeface="+mn-ea"/>
                      <a:cs typeface="+mn-cs"/>
                    </a:rPr>
                    <a:t>The Open Discovery Space Project is funded by </a:t>
                  </a:r>
                  <a:br>
                    <a:rPr kumimoji="0" lang="en-US" sz="800" b="0" i="0" u="none" strike="noStrike" kern="1200" cap="none" spc="0" normalizeH="0" baseline="30000" noProof="0" dirty="0" smtClean="0">
                      <a:ln>
                        <a:noFill/>
                      </a:ln>
                      <a:solidFill>
                        <a:sysClr val="window" lastClr="FFFFFF"/>
                      </a:solidFill>
                      <a:effectLst/>
                      <a:uLnTx/>
                      <a:uFillTx/>
                      <a:latin typeface="Corbel"/>
                      <a:ea typeface="+mn-ea"/>
                      <a:cs typeface="+mn-cs"/>
                    </a:rPr>
                  </a:br>
                  <a:r>
                    <a:rPr kumimoji="0" lang="en-US" sz="800" b="0" i="0" u="none" strike="noStrike" kern="1200" cap="none" spc="0" normalizeH="0" baseline="30000" noProof="0" dirty="0" smtClean="0">
                      <a:ln>
                        <a:noFill/>
                      </a:ln>
                      <a:solidFill>
                        <a:sysClr val="window" lastClr="FFFFFF"/>
                      </a:solidFill>
                      <a:effectLst/>
                      <a:uLnTx/>
                      <a:uFillTx/>
                      <a:latin typeface="Corbel"/>
                      <a:ea typeface="+mn-ea"/>
                      <a:cs typeface="+mn-cs"/>
                    </a:rPr>
                    <a:t>CIP-ICT-PSP-2011-5, Theme 2: Digital Content, </a:t>
                  </a:r>
                  <a:br>
                    <a:rPr kumimoji="0" lang="en-US" sz="800" b="0" i="0" u="none" strike="noStrike" kern="1200" cap="none" spc="0" normalizeH="0" baseline="30000" noProof="0" dirty="0" smtClean="0">
                      <a:ln>
                        <a:noFill/>
                      </a:ln>
                      <a:solidFill>
                        <a:sysClr val="window" lastClr="FFFFFF"/>
                      </a:solidFill>
                      <a:effectLst/>
                      <a:uLnTx/>
                      <a:uFillTx/>
                      <a:latin typeface="Corbel"/>
                      <a:ea typeface="+mn-ea"/>
                      <a:cs typeface="+mn-cs"/>
                    </a:rPr>
                  </a:br>
                  <a:r>
                    <a:rPr kumimoji="0" lang="en-US" sz="800" b="0" i="0" u="none" strike="noStrike" kern="1200" cap="none" spc="0" normalizeH="0" baseline="30000" noProof="0" dirty="0" smtClean="0">
                      <a:ln>
                        <a:noFill/>
                      </a:ln>
                      <a:solidFill>
                        <a:sysClr val="window" lastClr="FFFFFF"/>
                      </a:solidFill>
                      <a:effectLst/>
                      <a:uLnTx/>
                      <a:uFillTx/>
                      <a:latin typeface="Corbel"/>
                      <a:ea typeface="+mn-ea"/>
                      <a:cs typeface="+mn-cs"/>
                    </a:rPr>
                    <a:t>Objective 2.4: eLearning Objective 2.4</a:t>
                  </a:r>
                </a:p>
              </p:txBody>
            </p:sp>
          </p:grpSp>
        </p:grpSp>
        <p:pic>
          <p:nvPicPr>
            <p:cNvPr id="21" name="Picture 2" descr="C:\Documents and Settings\aymone.EURACTIV\Desktop\aymone prepresse\BROCHURES_2012\EU PROJECTS - DANIEL\2 - ODS 2012\ODS BROCHURE EN Folder\LOGOS ODS OK\ODS-LOGO-V3.png"/>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95534" y="211353"/>
              <a:ext cx="2453740" cy="646118"/>
            </a:xfrm>
            <a:prstGeom prst="rect">
              <a:avLst/>
            </a:prstGeom>
            <a:noFill/>
            <a:extLst>
              <a:ext uri="{909E8E84-426E-40dd-AFC4-6F175D3DCCD1}">
                <a14:hiddenFill xmlns:a14="http://schemas.microsoft.com/office/drawing/2010/main">
                  <a:solidFill>
                    <a:srgbClr val="FFFFFF"/>
                  </a:solidFill>
                </a14:hiddenFill>
              </a:ext>
            </a:extLst>
          </p:spPr>
        </p:pic>
      </p:gr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Placeholder 1"/>
          <p:cNvSpPr>
            <a:spLocks noGrp="1"/>
          </p:cNvSpPr>
          <p:nvPr>
            <p:ph type="title"/>
          </p:nvPr>
        </p:nvSpPr>
        <p:spPr>
          <a:xfrm>
            <a:off x="5019525" y="105305"/>
            <a:ext cx="4124475" cy="1043744"/>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6" name="Slide Number Placeholder 5"/>
          <p:cNvSpPr>
            <a:spLocks noGrp="1"/>
          </p:cNvSpPr>
          <p:nvPr>
            <p:ph type="sldNum" sz="quarter" idx="4"/>
          </p:nvPr>
        </p:nvSpPr>
        <p:spPr>
          <a:xfrm>
            <a:off x="8649022" y="6440253"/>
            <a:ext cx="494976" cy="365125"/>
          </a:xfrm>
          <a:prstGeom prst="rect">
            <a:avLst/>
          </a:prstGeom>
        </p:spPr>
        <p:txBody>
          <a:bodyPr vert="horz" lIns="91440" tIns="45720" rIns="91440" bIns="45720" rtlCol="0" anchor="ctr"/>
          <a:lstStyle>
            <a:lvl1pPr algn="ctr">
              <a:defRPr sz="1100" b="1">
                <a:solidFill>
                  <a:srgbClr val="042441"/>
                </a:solidFill>
              </a:defRPr>
            </a:lvl1pPr>
          </a:lstStyle>
          <a:p>
            <a:fld id="{7A02C347-4F61-2748-932D-DBBEA1FCAD8D}" type="slidenum">
              <a:rPr lang="en-US" smtClean="0"/>
              <a:pPr/>
              <a:t>‹#›</a:t>
            </a:fld>
            <a:endParaRPr lang="en-US" dirty="0"/>
          </a:p>
        </p:txBody>
      </p:sp>
      <p:sp>
        <p:nvSpPr>
          <p:cNvPr id="24" name="Date Placeholder 3"/>
          <p:cNvSpPr>
            <a:spLocks noGrp="1"/>
          </p:cNvSpPr>
          <p:nvPr>
            <p:ph type="dt" sz="half" idx="2"/>
          </p:nvPr>
        </p:nvSpPr>
        <p:spPr>
          <a:xfrm>
            <a:off x="5019524" y="6440253"/>
            <a:ext cx="1019629" cy="365125"/>
          </a:xfrm>
          <a:prstGeom prst="rect">
            <a:avLst/>
          </a:prstGeom>
        </p:spPr>
        <p:txBody>
          <a:bodyPr anchor="ctr"/>
          <a:lstStyle>
            <a:lvl1pPr algn="ctr">
              <a:defRPr sz="1400">
                <a:solidFill>
                  <a:srgbClr val="042441"/>
                </a:solidFill>
              </a:defRPr>
            </a:lvl1pPr>
          </a:lstStyle>
          <a:p>
            <a:r>
              <a:rPr lang="en-US" smtClean="0"/>
              <a:t>06/21/2013</a:t>
            </a:r>
            <a:endParaRPr lang="en-US" dirty="0"/>
          </a:p>
        </p:txBody>
      </p:sp>
      <p:sp>
        <p:nvSpPr>
          <p:cNvPr id="26" name="Footer Placeholder 25"/>
          <p:cNvSpPr>
            <a:spLocks noGrp="1"/>
          </p:cNvSpPr>
          <p:nvPr>
            <p:ph type="ftr" sz="quarter" idx="3"/>
          </p:nvPr>
        </p:nvSpPr>
        <p:spPr>
          <a:xfrm>
            <a:off x="457199" y="6440253"/>
            <a:ext cx="4562325" cy="365125"/>
          </a:xfrm>
          <a:prstGeom prst="rect">
            <a:avLst/>
          </a:prstGeom>
        </p:spPr>
        <p:txBody>
          <a:bodyPr vert="horz" lIns="91440" tIns="45720" rIns="91440" bIns="45720" rtlCol="0" anchor="ctr"/>
          <a:lstStyle>
            <a:lvl1pPr algn="l">
              <a:defRPr sz="1400">
                <a:solidFill>
                  <a:srgbClr val="042441"/>
                </a:solidFill>
              </a:defRPr>
            </a:lvl1pPr>
          </a:lstStyle>
          <a:p>
            <a:r>
              <a:rPr lang="en-US" smtClean="0"/>
              <a:t>First review meeting</a:t>
            </a:r>
            <a:endParaRPr lang="en-US" dirty="0"/>
          </a:p>
        </p:txBody>
      </p:sp>
    </p:spTree>
    <p:extLst>
      <p:ext uri="{BB962C8B-B14F-4D97-AF65-F5344CB8AC3E}">
        <p14:creationId xmlns:p14="http://schemas.microsoft.com/office/powerpoint/2010/main" val="1847198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6" r:id="rId6"/>
    <p:sldLayoutId id="2147483657" r:id="rId7"/>
    <p:sldLayoutId id="2147483658" r:id="rId8"/>
    <p:sldLayoutId id="2147483659" r:id="rId9"/>
    <p:sldLayoutId id="2147483660" r:id="rId10"/>
    <p:sldLayoutId id="2147483661" r:id="rId11"/>
  </p:sldLayoutIdLst>
  <p:timing>
    <p:tnLst>
      <p:par>
        <p:cTn xmlns:p14="http://schemas.microsoft.com/office/powerpoint/2010/main" id="1" dur="indefinite" restart="never" nodeType="tmRoot"/>
      </p:par>
    </p:tnLst>
  </p:timing>
  <p:hf hdr="0"/>
  <p:txStyles>
    <p:titleStyle>
      <a:lvl1pPr algn="ctr" defTabSz="457200" rtl="0" eaLnBrk="1" latinLnBrk="0" hangingPunct="1">
        <a:spcBef>
          <a:spcPct val="0"/>
        </a:spcBef>
        <a:buNone/>
        <a:defRPr sz="2000" b="1" kern="1200">
          <a:solidFill>
            <a:schemeClr val="bg1"/>
          </a:solidFill>
          <a:latin typeface="+mj-lt"/>
          <a:ea typeface="+mj-ea"/>
          <a:cs typeface="+mj-cs"/>
        </a:defRPr>
      </a:lvl1pPr>
    </p:titleStyle>
    <p:bodyStyle>
      <a:lvl1pPr marL="342900" indent="-342900" algn="l" defTabSz="457200" rtl="0" eaLnBrk="1" latinLnBrk="0" hangingPunct="1">
        <a:spcBef>
          <a:spcPct val="20000"/>
        </a:spcBef>
        <a:buFont typeface="Arial"/>
        <a:buChar char="•"/>
        <a:defRPr sz="2400" b="1" kern="1200">
          <a:solidFill>
            <a:srgbClr val="042441"/>
          </a:solidFill>
          <a:latin typeface="+mn-lt"/>
          <a:ea typeface="+mn-ea"/>
          <a:cs typeface="+mn-cs"/>
        </a:defRPr>
      </a:lvl1pPr>
      <a:lvl2pPr marL="742950" indent="-285750" algn="l" defTabSz="457200" rtl="0" eaLnBrk="1" latinLnBrk="0" hangingPunct="1">
        <a:spcBef>
          <a:spcPct val="20000"/>
        </a:spcBef>
        <a:buFont typeface="Arial"/>
        <a:buChar char="–"/>
        <a:defRPr sz="2000" kern="1200">
          <a:solidFill>
            <a:srgbClr val="042441"/>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rgbClr val="042441"/>
          </a:solidFill>
          <a:latin typeface="+mn-lt"/>
          <a:ea typeface="+mn-ea"/>
          <a:cs typeface="+mn-cs"/>
        </a:defRPr>
      </a:lvl3pPr>
      <a:lvl4pPr marL="1600200" indent="-228600" algn="l" defTabSz="457200" rtl="0" eaLnBrk="1" latinLnBrk="0" hangingPunct="1">
        <a:spcBef>
          <a:spcPct val="20000"/>
        </a:spcBef>
        <a:buFont typeface="Arial"/>
        <a:buChar char="–"/>
        <a:defRPr sz="1600" kern="1200">
          <a:solidFill>
            <a:srgbClr val="042441"/>
          </a:solidFill>
          <a:latin typeface="+mn-lt"/>
          <a:ea typeface="+mn-ea"/>
          <a:cs typeface="+mn-cs"/>
        </a:defRPr>
      </a:lvl4pPr>
      <a:lvl5pPr marL="2057400" indent="-228600" algn="l" defTabSz="457200" rtl="0" eaLnBrk="1" latinLnBrk="0" hangingPunct="1">
        <a:spcBef>
          <a:spcPct val="20000"/>
        </a:spcBef>
        <a:buFont typeface="Arial"/>
        <a:buChar char="»"/>
        <a:defRPr sz="1400" kern="1200">
          <a:solidFill>
            <a:srgbClr val="0424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virtuelleschule.at/limesurvey/"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google.com/url?q=http://www.esa.int/Education/Teachers_Corner/ESA_GTTP_Teacher_Training_Workshop_2013_apply_now&amp;usd=2&amp;usg=ALhdy2-CX_7DoK1s14MyyyhxkBJ8CeQp9A" TargetMode="External"/><Relationship Id="rId4" Type="http://schemas.openxmlformats.org/officeDocument/2006/relationships/hyperlink" Target="https://docs.google.com/spreadsheet/ccc?key=0ApycOBlBm8ObdHZDQjRPRThqd1IxMV9IUFk3elE5clE%23gid=0" TargetMode="External"/><Relationship Id="rId1" Type="http://schemas.openxmlformats.org/officeDocument/2006/relationships/slideLayout" Target="../slideLayouts/slideLayout2.xml"/><Relationship Id="rId2" Type="http://schemas.openxmlformats.org/officeDocument/2006/relationships/hyperlink" Target="http://www.google.com/url?q=http://ods.metropolitan.ac.rs/konferencija-za-nastavnike-ucesnike-pilot-faze/&amp;usd=2&amp;usg=ALhdy2_d_7u3SbJ3nWyyMBL3PaCWgbFhN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rmAutofit/>
          </a:bodyPr>
          <a:lstStyle/>
          <a:p>
            <a:r>
              <a:rPr lang="en-US" sz="4000" dirty="0"/>
              <a:t>Open Discovery Space</a:t>
            </a:r>
          </a:p>
        </p:txBody>
      </p:sp>
      <p:sp>
        <p:nvSpPr>
          <p:cNvPr id="8" name="Subtitle 7"/>
          <p:cNvSpPr>
            <a:spLocks noGrp="1"/>
          </p:cNvSpPr>
          <p:nvPr>
            <p:ph type="subTitle" idx="1"/>
          </p:nvPr>
        </p:nvSpPr>
        <p:spPr>
          <a:xfrm>
            <a:off x="1131020" y="4293095"/>
            <a:ext cx="6427305" cy="1554021"/>
          </a:xfrm>
        </p:spPr>
        <p:txBody>
          <a:bodyPr>
            <a:normAutofit fontScale="62500" lnSpcReduction="20000"/>
          </a:bodyPr>
          <a:lstStyle/>
          <a:p>
            <a:r>
              <a:rPr lang="en-US" sz="4500" b="1" dirty="0" smtClean="0"/>
              <a:t>T5.3 Controlled Pilot Trials</a:t>
            </a:r>
          </a:p>
          <a:p>
            <a:endParaRPr lang="en-US" sz="2800" b="1" dirty="0" smtClean="0"/>
          </a:p>
          <a:p>
            <a:endParaRPr lang="en-US" sz="2800" b="1" dirty="0"/>
          </a:p>
          <a:p>
            <a:endParaRPr lang="en-US" sz="2800" b="1" dirty="0" smtClean="0"/>
          </a:p>
          <a:p>
            <a:r>
              <a:rPr lang="en-US" sz="2800" b="1" dirty="0" smtClean="0"/>
              <a:t>Sofoklis </a:t>
            </a:r>
            <a:r>
              <a:rPr lang="en-US" sz="2800" b="1" dirty="0"/>
              <a:t>Sotiriou, Eleni Chelioti (EA)</a:t>
            </a:r>
            <a:endParaRPr lang="el-GR" sz="2800" b="1" dirty="0"/>
          </a:p>
          <a:p>
            <a:endParaRPr lang="en-US" sz="2800" b="1" dirty="0" smtClean="0"/>
          </a:p>
          <a:p>
            <a:endParaRPr lang="en-US" sz="2800" dirty="0"/>
          </a:p>
        </p:txBody>
      </p:sp>
      <p:sp>
        <p:nvSpPr>
          <p:cNvPr id="4" name="Slide Number Placeholder 3"/>
          <p:cNvSpPr>
            <a:spLocks noGrp="1"/>
          </p:cNvSpPr>
          <p:nvPr>
            <p:ph type="sldNum" sz="quarter" idx="4294967295"/>
          </p:nvPr>
        </p:nvSpPr>
        <p:spPr>
          <a:xfrm>
            <a:off x="8648700" y="6440488"/>
            <a:ext cx="495300" cy="365125"/>
          </a:xfrm>
        </p:spPr>
        <p:txBody>
          <a:bodyPr/>
          <a:lstStyle/>
          <a:p>
            <a:fld id="{7A02C347-4F61-2748-932D-DBBEA1FCAD8D}" type="slidenum">
              <a:rPr lang="en-US" smtClean="0"/>
              <a:pPr/>
              <a:t>1</a:t>
            </a:fld>
            <a:endParaRPr lang="en-US" dirty="0"/>
          </a:p>
        </p:txBody>
      </p:sp>
      <p:sp>
        <p:nvSpPr>
          <p:cNvPr id="2" name="Rectangle 1"/>
          <p:cNvSpPr/>
          <p:nvPr/>
        </p:nvSpPr>
        <p:spPr>
          <a:xfrm>
            <a:off x="1526353" y="2852936"/>
            <a:ext cx="6031972" cy="400110"/>
          </a:xfrm>
          <a:prstGeom prst="rect">
            <a:avLst/>
          </a:prstGeom>
        </p:spPr>
        <p:txBody>
          <a:bodyPr wrap="none">
            <a:spAutoFit/>
          </a:bodyPr>
          <a:lstStyle/>
          <a:p>
            <a:r>
              <a:rPr lang="en-US" sz="2000" b="1" dirty="0" smtClean="0">
                <a:solidFill>
                  <a:srgbClr val="042441"/>
                </a:solidFill>
              </a:rPr>
              <a:t>National Coordinators’  Meeting</a:t>
            </a:r>
            <a:r>
              <a:rPr lang="en-US" sz="2000" b="1" dirty="0">
                <a:solidFill>
                  <a:srgbClr val="042441"/>
                </a:solidFill>
              </a:rPr>
              <a:t>, Belgrade, 30/9/2013</a:t>
            </a:r>
          </a:p>
        </p:txBody>
      </p:sp>
    </p:spTree>
    <p:extLst>
      <p:ext uri="{BB962C8B-B14F-4D97-AF65-F5344CB8AC3E}">
        <p14:creationId xmlns:p14="http://schemas.microsoft.com/office/powerpoint/2010/main" val="166540440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7"/>
          <p:cNvSpPr>
            <a:spLocks noGrp="1"/>
          </p:cNvSpPr>
          <p:nvPr>
            <p:ph type="subTitle" idx="1"/>
          </p:nvPr>
        </p:nvSpPr>
        <p:spPr>
          <a:xfrm>
            <a:off x="1099930" y="2314568"/>
            <a:ext cx="6427305" cy="2297188"/>
          </a:xfrm>
        </p:spPr>
        <p:txBody>
          <a:bodyPr>
            <a:normAutofit/>
          </a:bodyPr>
          <a:lstStyle/>
          <a:p>
            <a:r>
              <a:rPr lang="en-US" sz="2800" dirty="0" smtClean="0"/>
              <a:t>Workshops for Change-Agent teachers (T3.5)</a:t>
            </a:r>
            <a:endParaRPr lang="en-US" sz="2800" dirty="0"/>
          </a:p>
        </p:txBody>
      </p:sp>
      <p:sp>
        <p:nvSpPr>
          <p:cNvPr id="4" name="Slide Number Placeholder 3"/>
          <p:cNvSpPr>
            <a:spLocks noGrp="1"/>
          </p:cNvSpPr>
          <p:nvPr>
            <p:ph type="sldNum" sz="quarter" idx="4294967295"/>
          </p:nvPr>
        </p:nvSpPr>
        <p:spPr>
          <a:xfrm>
            <a:off x="8648700" y="6440488"/>
            <a:ext cx="495300" cy="365125"/>
          </a:xfrm>
        </p:spPr>
        <p:txBody>
          <a:bodyPr/>
          <a:lstStyle/>
          <a:p>
            <a:fld id="{7A02C347-4F61-2748-932D-DBBEA1FCAD8D}" type="slidenum">
              <a:rPr lang="en-US" smtClean="0"/>
              <a:pPr/>
              <a:t>10</a:t>
            </a:fld>
            <a:endParaRPr lang="en-US" dirty="0"/>
          </a:p>
        </p:txBody>
      </p:sp>
    </p:spTree>
    <p:extLst>
      <p:ext uri="{BB962C8B-B14F-4D97-AF65-F5344CB8AC3E}">
        <p14:creationId xmlns:p14="http://schemas.microsoft.com/office/powerpoint/2010/main" val="206316384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Partners involved</a:t>
            </a:r>
            <a:endParaRPr lang="el-GR"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11</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044411386"/>
              </p:ext>
            </p:extLst>
          </p:nvPr>
        </p:nvGraphicFramePr>
        <p:xfrm>
          <a:off x="1824961" y="1344518"/>
          <a:ext cx="4412974" cy="4686118"/>
        </p:xfrm>
        <a:graphic>
          <a:graphicData uri="http://schemas.openxmlformats.org/drawingml/2006/table">
            <a:tbl>
              <a:tblPr>
                <a:tableStyleId>{5C22544A-7EE6-4342-B048-85BDC9FD1C3A}</a:tableStyleId>
              </a:tblPr>
              <a:tblGrid>
                <a:gridCol w="1401133"/>
                <a:gridCol w="3011841"/>
              </a:tblGrid>
              <a:tr h="205559">
                <a:tc>
                  <a:txBody>
                    <a:bodyPr/>
                    <a:lstStyle/>
                    <a:p>
                      <a:pPr hangingPunct="0">
                        <a:spcAft>
                          <a:spcPts val="0"/>
                        </a:spcAft>
                      </a:pPr>
                      <a:r>
                        <a:rPr lang="it-IT" sz="1400" b="1" dirty="0">
                          <a:effectLst/>
                        </a:rPr>
                        <a:t>Country  </a:t>
                      </a:r>
                      <a:endParaRPr lang="el-GR" sz="1400" b="1" dirty="0">
                        <a:effectLst/>
                        <a:latin typeface="Arial"/>
                        <a:ea typeface="Times New Roman"/>
                        <a:cs typeface="Times New Roman"/>
                      </a:endParaRPr>
                    </a:p>
                  </a:txBody>
                  <a:tcPr marL="68580" marR="68580" marT="0" marB="0"/>
                </a:tc>
                <a:tc>
                  <a:txBody>
                    <a:bodyPr/>
                    <a:lstStyle/>
                    <a:p>
                      <a:pPr hangingPunct="0">
                        <a:spcAft>
                          <a:spcPts val="0"/>
                        </a:spcAft>
                      </a:pPr>
                      <a:r>
                        <a:rPr lang="it-IT" sz="1400" b="1" dirty="0">
                          <a:effectLst/>
                        </a:rPr>
                        <a:t>National Coordinators </a:t>
                      </a:r>
                      <a:endParaRPr lang="el-GR" sz="1400" b="1" dirty="0">
                        <a:effectLst/>
                        <a:latin typeface="Arial"/>
                        <a:ea typeface="Times New Roman"/>
                        <a:cs typeface="Times New Roman"/>
                      </a:endParaRPr>
                    </a:p>
                  </a:txBody>
                  <a:tcPr marL="68580" marR="68580" marT="0" marB="0"/>
                </a:tc>
              </a:tr>
              <a:tr h="205559">
                <a:tc>
                  <a:txBody>
                    <a:bodyPr/>
                    <a:lstStyle/>
                    <a:p>
                      <a:pPr hangingPunct="0">
                        <a:spcAft>
                          <a:spcPts val="0"/>
                        </a:spcAft>
                      </a:pPr>
                      <a:r>
                        <a:rPr lang="it-IT" sz="1400" b="1" dirty="0">
                          <a:effectLst/>
                        </a:rPr>
                        <a:t>Greece</a:t>
                      </a: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it-IT" sz="1400" dirty="0" smtClean="0">
                          <a:effectLst/>
                        </a:rPr>
                        <a:t>EA (Task leader)</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en-US" sz="1400" dirty="0" smtClean="0">
                          <a:effectLst/>
                          <a:latin typeface="Arial"/>
                          <a:ea typeface="Times New Roman"/>
                          <a:cs typeface="Times New Roman"/>
                        </a:rPr>
                        <a:t>PI</a:t>
                      </a:r>
                      <a:endParaRPr lang="el-GR" sz="1400" dirty="0">
                        <a:effectLst/>
                        <a:latin typeface="Arial"/>
                        <a:ea typeface="Times New Roman"/>
                        <a:cs typeface="Times New Roman"/>
                      </a:endParaRPr>
                    </a:p>
                  </a:txBody>
                  <a:tcPr marL="68580" marR="68580" marT="0" marB="0"/>
                </a:tc>
              </a:tr>
              <a:tr h="181761">
                <a:tc>
                  <a:txBody>
                    <a:bodyPr/>
                    <a:lstStyle/>
                    <a:p>
                      <a:pPr marL="0" marR="0" indent="0" algn="l" defTabSz="457200" rtl="0" eaLnBrk="1" fontAlgn="auto" latinLnBrk="0" hangingPunct="0">
                        <a:lnSpc>
                          <a:spcPct val="100000"/>
                        </a:lnSpc>
                        <a:spcBef>
                          <a:spcPts val="0"/>
                        </a:spcBef>
                        <a:spcAft>
                          <a:spcPts val="0"/>
                        </a:spcAft>
                        <a:buClrTx/>
                        <a:buSzTx/>
                        <a:buFontTx/>
                        <a:buNone/>
                        <a:tabLst/>
                        <a:defRPr/>
                      </a:pPr>
                      <a:r>
                        <a:rPr lang="it-IT" sz="1400" b="1" dirty="0" smtClean="0">
                          <a:effectLst/>
                        </a:rPr>
                        <a:t>Finland</a:t>
                      </a: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en-US" sz="1400" dirty="0" smtClean="0">
                          <a:effectLst/>
                          <a:latin typeface="Arial"/>
                          <a:ea typeface="Times New Roman"/>
                          <a:cs typeface="Times New Roman"/>
                        </a:rPr>
                        <a:t>JYU</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endParaRPr lang="el-GR" sz="1400" b="1" dirty="0">
                        <a:effectLst/>
                        <a:latin typeface="Arial"/>
                        <a:ea typeface="Times New Roman"/>
                        <a:cs typeface="Times New Roman"/>
                      </a:endParaRPr>
                    </a:p>
                  </a:txBody>
                  <a:tcPr marL="68580" marR="68580" marT="0" marB="0" anchor="b"/>
                </a:tc>
                <a:tc>
                  <a:txBody>
                    <a:bodyPr/>
                    <a:lstStyle/>
                    <a:p>
                      <a:pPr marL="0" marR="0" indent="0" algn="l" defTabSz="457200" rtl="0" eaLnBrk="1" fontAlgn="auto" latinLnBrk="0" hangingPunct="0">
                        <a:lnSpc>
                          <a:spcPct val="100000"/>
                        </a:lnSpc>
                        <a:spcBef>
                          <a:spcPts val="0"/>
                        </a:spcBef>
                        <a:spcAft>
                          <a:spcPts val="0"/>
                        </a:spcAft>
                        <a:buClrTx/>
                        <a:buSzTx/>
                        <a:buFontTx/>
                        <a:buNone/>
                        <a:tabLst/>
                        <a:defRPr/>
                      </a:pPr>
                      <a:r>
                        <a:rPr lang="it-IT" sz="1400" dirty="0" smtClean="0">
                          <a:effectLst/>
                        </a:rPr>
                        <a:t>UHelsinki </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r>
                        <a:rPr lang="it-IT" sz="1400" b="1" dirty="0">
                          <a:effectLst/>
                        </a:rPr>
                        <a:t>Austria</a:t>
                      </a: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it-IT" sz="1400" dirty="0">
                          <a:effectLst/>
                        </a:rPr>
                        <a:t>BMUKK</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en-US" sz="1400" dirty="0" smtClean="0">
                          <a:effectLst/>
                          <a:latin typeface="Arial"/>
                          <a:ea typeface="Times New Roman"/>
                          <a:cs typeface="Times New Roman"/>
                        </a:rPr>
                        <a:t>UNIVIE</a:t>
                      </a:r>
                      <a:r>
                        <a:rPr lang="en-US" sz="1400" baseline="0" dirty="0" smtClean="0">
                          <a:effectLst/>
                          <a:latin typeface="Arial"/>
                          <a:ea typeface="Times New Roman"/>
                          <a:cs typeface="Times New Roman"/>
                        </a:rPr>
                        <a:t> </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r>
                        <a:rPr lang="it-IT" sz="1400" b="1" dirty="0">
                          <a:effectLst/>
                        </a:rPr>
                        <a:t>Italy</a:t>
                      </a: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it-IT" sz="1400" dirty="0">
                          <a:effectLst/>
                        </a:rPr>
                        <a:t>UNITS</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en-US" sz="1400" dirty="0" smtClean="0">
                          <a:effectLst/>
                          <a:latin typeface="Arial"/>
                          <a:ea typeface="Times New Roman"/>
                          <a:cs typeface="Times New Roman"/>
                        </a:rPr>
                        <a:t>UNISG</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r>
                        <a:rPr lang="it-IT" sz="1400" b="1" dirty="0">
                          <a:effectLst/>
                        </a:rPr>
                        <a:t>UK</a:t>
                      </a: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it-IT" sz="1400" dirty="0" smtClean="0">
                          <a:effectLst/>
                        </a:rPr>
                        <a:t>LIVJM</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r>
                        <a:rPr lang="it-IT" sz="1400" b="1" dirty="0">
                          <a:effectLst/>
                        </a:rPr>
                        <a:t>Portugal </a:t>
                      </a: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it-IT" sz="1400" dirty="0">
                          <a:effectLst/>
                        </a:rPr>
                        <a:t>NUCLIO</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r>
                        <a:rPr lang="it-IT" sz="1400" b="1" dirty="0">
                          <a:effectLst/>
                        </a:rPr>
                        <a:t>Latvia</a:t>
                      </a: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it-IT" sz="1400" dirty="0">
                          <a:effectLst/>
                        </a:rPr>
                        <a:t>MIKSIKE</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r>
                        <a:rPr lang="it-IT" sz="1400" b="1" dirty="0">
                          <a:effectLst/>
                        </a:rPr>
                        <a:t>Estonia </a:t>
                      </a: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it-IT" sz="1400" dirty="0">
                          <a:effectLst/>
                        </a:rPr>
                        <a:t>MIKSIKE</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r>
                        <a:rPr lang="it-IT" sz="1400" b="1" dirty="0">
                          <a:effectLst/>
                        </a:rPr>
                        <a:t>Lithuania</a:t>
                      </a: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it-IT" sz="1400" dirty="0" smtClean="0">
                          <a:effectLst/>
                        </a:rPr>
                        <a:t>METIS </a:t>
                      </a:r>
                      <a:r>
                        <a:rPr lang="it-IT" sz="1400" dirty="0">
                          <a:effectLst/>
                        </a:rPr>
                        <a:t>BALTIC</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r>
                        <a:rPr lang="it-IT" sz="1400" b="1" dirty="0">
                          <a:effectLst/>
                        </a:rPr>
                        <a:t>Belgium</a:t>
                      </a: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it-IT" sz="1400" dirty="0">
                          <a:effectLst/>
                        </a:rPr>
                        <a:t>KHLim</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r>
                        <a:rPr lang="it-IT" sz="1400" b="1" dirty="0">
                          <a:effectLst/>
                        </a:rPr>
                        <a:t>Ireland</a:t>
                      </a: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it-IT" sz="1400" dirty="0">
                          <a:effectLst/>
                        </a:rPr>
                        <a:t>ULS</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r>
                        <a:rPr lang="it-IT" sz="1400" b="1" dirty="0">
                          <a:effectLst/>
                        </a:rPr>
                        <a:t>Spain</a:t>
                      </a: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it-IT" sz="1400" dirty="0" smtClean="0">
                          <a:effectLst/>
                          <a:latin typeface="+mn-lt"/>
                          <a:ea typeface="+mn-ea"/>
                          <a:cs typeface="+mn-cs"/>
                        </a:rPr>
                        <a:t>UCA</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r>
                        <a:rPr lang="it-IT" sz="1400" b="1" dirty="0">
                          <a:effectLst/>
                        </a:rPr>
                        <a:t>Cyprus</a:t>
                      </a: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it-IT" sz="1400" dirty="0" smtClean="0">
                          <a:effectLst/>
                        </a:rPr>
                        <a:t>DIGIPRO</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r>
                        <a:rPr lang="it-IT" sz="1400" b="1" dirty="0">
                          <a:effectLst/>
                        </a:rPr>
                        <a:t>Bulgaria</a:t>
                      </a: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it-IT" sz="1400" dirty="0" smtClean="0">
                          <a:effectLst/>
                        </a:rPr>
                        <a:t>BG NRA</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r>
                        <a:rPr lang="it-IT" sz="1400" b="1" dirty="0">
                          <a:effectLst/>
                        </a:rPr>
                        <a:t>Romania </a:t>
                      </a: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it-IT" sz="1400" dirty="0">
                          <a:effectLst/>
                        </a:rPr>
                        <a:t>SIVECO</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r>
                        <a:rPr lang="it-IT" sz="1400" b="1" dirty="0">
                          <a:effectLst/>
                        </a:rPr>
                        <a:t>Serbia</a:t>
                      </a:r>
                      <a:endParaRPr lang="el-GR" sz="1400" b="1" dirty="0">
                        <a:effectLst/>
                        <a:latin typeface="Arial"/>
                        <a:ea typeface="Times New Roman"/>
                        <a:cs typeface="Times New Roman"/>
                      </a:endParaRPr>
                    </a:p>
                  </a:txBody>
                  <a:tcPr marL="68580" marR="68580" marT="0" marB="0" anchor="b"/>
                </a:tc>
                <a:tc>
                  <a:txBody>
                    <a:bodyPr/>
                    <a:lstStyle/>
                    <a:p>
                      <a:pPr hangingPunct="0">
                        <a:spcAft>
                          <a:spcPts val="0"/>
                        </a:spcAft>
                      </a:pPr>
                      <a:r>
                        <a:rPr lang="it-IT" sz="1400" dirty="0">
                          <a:effectLst/>
                        </a:rPr>
                        <a:t>BMU</a:t>
                      </a:r>
                      <a:endParaRPr lang="el-GR" sz="1400" dirty="0">
                        <a:effectLst/>
                        <a:latin typeface="Arial"/>
                        <a:ea typeface="Times New Roman"/>
                        <a:cs typeface="Times New Roman"/>
                      </a:endParaRPr>
                    </a:p>
                  </a:txBody>
                  <a:tcPr marL="68580" marR="68580" marT="0" marB="0"/>
                </a:tc>
              </a:tr>
              <a:tr h="205559">
                <a:tc>
                  <a:txBody>
                    <a:bodyPr/>
                    <a:lstStyle/>
                    <a:p>
                      <a:pPr hangingPunct="0">
                        <a:spcAft>
                          <a:spcPts val="0"/>
                        </a:spcAft>
                      </a:pPr>
                      <a:endParaRPr lang="el-GR" sz="1000" b="1" dirty="0">
                        <a:effectLst/>
                        <a:latin typeface="Arial"/>
                        <a:ea typeface="Times New Roman"/>
                        <a:cs typeface="Times New Roman"/>
                      </a:endParaRPr>
                    </a:p>
                  </a:txBody>
                  <a:tcPr marL="68580" marR="68580" marT="0" marB="0" anchor="b"/>
                </a:tc>
                <a:tc>
                  <a:txBody>
                    <a:bodyPr/>
                    <a:lstStyle/>
                    <a:p>
                      <a:pPr hangingPunct="0">
                        <a:spcAft>
                          <a:spcPts val="0"/>
                        </a:spcAft>
                      </a:pPr>
                      <a:endParaRPr lang="el-GR" sz="1000" dirty="0">
                        <a:effectLst/>
                        <a:latin typeface="Arial"/>
                        <a:ea typeface="Times New Roman"/>
                        <a:cs typeface="Times New Roman"/>
                      </a:endParaRPr>
                    </a:p>
                  </a:txBody>
                  <a:tcPr marL="68580" marR="68580" marT="0" marB="0"/>
                </a:tc>
              </a:tr>
            </a:tbl>
          </a:graphicData>
        </a:graphic>
      </p:graphicFrame>
      <p:sp>
        <p:nvSpPr>
          <p:cNvPr id="10" name="Date Placeholder 3"/>
          <p:cNvSpPr>
            <a:spLocks noGrp="1"/>
          </p:cNvSpPr>
          <p:nvPr>
            <p:ph type="dt" sz="half" idx="10"/>
          </p:nvPr>
        </p:nvSpPr>
        <p:spPr>
          <a:xfrm>
            <a:off x="5019524" y="6440253"/>
            <a:ext cx="1019629" cy="365125"/>
          </a:xfrm>
        </p:spPr>
        <p:txBody>
          <a:bodyPr/>
          <a:lstStyle/>
          <a:p>
            <a:r>
              <a:rPr lang="en-US" dirty="0" smtClean="0"/>
              <a:t>09/30/2013</a:t>
            </a:r>
            <a:endParaRPr lang="en-US" dirty="0"/>
          </a:p>
        </p:txBody>
      </p:sp>
      <p:sp>
        <p:nvSpPr>
          <p:cNvPr id="11" name="Footer Placeholder 4"/>
          <p:cNvSpPr>
            <a:spLocks noGrp="1"/>
          </p:cNvSpPr>
          <p:nvPr>
            <p:ph type="ftr" sz="quarter" idx="11"/>
          </p:nvPr>
        </p:nvSpPr>
        <p:spPr>
          <a:xfrm>
            <a:off x="457199" y="6440253"/>
            <a:ext cx="4562325" cy="365125"/>
          </a:xfrm>
        </p:spPr>
        <p:txBody>
          <a:bodyPr/>
          <a:lstStyle/>
          <a:p>
            <a:r>
              <a:rPr lang="en-US" dirty="0" smtClean="0"/>
              <a:t>NC’ s meeting</a:t>
            </a:r>
            <a:endParaRPr lang="en-US" dirty="0"/>
          </a:p>
        </p:txBody>
      </p:sp>
    </p:spTree>
    <p:extLst>
      <p:ext uri="{BB962C8B-B14F-4D97-AF65-F5344CB8AC3E}">
        <p14:creationId xmlns:p14="http://schemas.microsoft.com/office/powerpoint/2010/main" val="417247976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en-US" dirty="0"/>
          </a:p>
        </p:txBody>
      </p:sp>
      <p:sp>
        <p:nvSpPr>
          <p:cNvPr id="3" name="Content Placeholder 2"/>
          <p:cNvSpPr>
            <a:spLocks noGrp="1"/>
          </p:cNvSpPr>
          <p:nvPr>
            <p:ph idx="1"/>
          </p:nvPr>
        </p:nvSpPr>
        <p:spPr/>
        <p:txBody>
          <a:bodyPr>
            <a:normAutofit/>
          </a:bodyPr>
          <a:lstStyle/>
          <a:p>
            <a:r>
              <a:rPr lang="en-US" dirty="0" smtClean="0"/>
              <a:t>Development of an intensive training </a:t>
            </a:r>
            <a:r>
              <a:rPr lang="en-US" dirty="0" err="1" smtClean="0"/>
              <a:t>programme</a:t>
            </a:r>
            <a:r>
              <a:rPr lang="en-US" dirty="0" smtClean="0"/>
              <a:t> to involve ODS change-agent teachers in highly interactive, simulation based workshops through which:</a:t>
            </a:r>
          </a:p>
          <a:p>
            <a:pPr lvl="1"/>
            <a:r>
              <a:rPr lang="en-US" dirty="0" smtClean="0"/>
              <a:t>They will be familiarized with different forms and types of resistance to change</a:t>
            </a:r>
          </a:p>
          <a:p>
            <a:pPr lvl="1"/>
            <a:r>
              <a:rPr lang="en-US" dirty="0" smtClean="0"/>
              <a:t>They will develop a successful change implementation strategy by deploying different management tactics.</a:t>
            </a:r>
          </a:p>
          <a:p>
            <a:pPr marL="457200" lvl="1" indent="0">
              <a:buNone/>
            </a:pPr>
            <a:endParaRPr lang="en-US" dirty="0" smtClean="0"/>
          </a:p>
        </p:txBody>
      </p:sp>
      <p:sp>
        <p:nvSpPr>
          <p:cNvPr id="4" name="Slide Number Placeholder 3"/>
          <p:cNvSpPr>
            <a:spLocks noGrp="1"/>
          </p:cNvSpPr>
          <p:nvPr>
            <p:ph type="sldNum" sz="quarter" idx="12"/>
          </p:nvPr>
        </p:nvSpPr>
        <p:spPr>
          <a:xfrm>
            <a:off x="8649022" y="6440253"/>
            <a:ext cx="494976" cy="365125"/>
          </a:xfrm>
        </p:spPr>
        <p:txBody>
          <a:bodyPr/>
          <a:lstStyle/>
          <a:p>
            <a:fld id="{7A02C347-4F61-2748-932D-DBBEA1FCAD8D}" type="slidenum">
              <a:rPr lang="en-US" smtClean="0"/>
              <a:pPr/>
              <a:t>12</a:t>
            </a:fld>
            <a:endParaRPr lang="en-US" dirty="0"/>
          </a:p>
        </p:txBody>
      </p:sp>
      <p:sp>
        <p:nvSpPr>
          <p:cNvPr id="7" name="Date Placeholder 3"/>
          <p:cNvSpPr>
            <a:spLocks noGrp="1"/>
          </p:cNvSpPr>
          <p:nvPr>
            <p:ph type="dt" sz="half" idx="10"/>
          </p:nvPr>
        </p:nvSpPr>
        <p:spPr>
          <a:xfrm>
            <a:off x="5019524" y="6440253"/>
            <a:ext cx="1019629" cy="365125"/>
          </a:xfrm>
        </p:spPr>
        <p:txBody>
          <a:bodyPr/>
          <a:lstStyle/>
          <a:p>
            <a:r>
              <a:rPr lang="en-US" dirty="0" smtClean="0"/>
              <a:t>09/30/2013</a:t>
            </a:r>
            <a:endParaRPr lang="en-US" dirty="0"/>
          </a:p>
        </p:txBody>
      </p:sp>
      <p:sp>
        <p:nvSpPr>
          <p:cNvPr id="8" name="Footer Placeholder 4"/>
          <p:cNvSpPr>
            <a:spLocks noGrp="1"/>
          </p:cNvSpPr>
          <p:nvPr>
            <p:ph type="ftr" sz="quarter" idx="11"/>
          </p:nvPr>
        </p:nvSpPr>
        <p:spPr>
          <a:xfrm>
            <a:off x="457199" y="6440253"/>
            <a:ext cx="4562325" cy="365125"/>
          </a:xfrm>
        </p:spPr>
        <p:txBody>
          <a:bodyPr/>
          <a:lstStyle/>
          <a:p>
            <a:r>
              <a:rPr lang="en-US" dirty="0" smtClean="0"/>
              <a:t>NC’ s meeting</a:t>
            </a:r>
            <a:endParaRPr lang="en-US" dirty="0"/>
          </a:p>
        </p:txBody>
      </p:sp>
    </p:spTree>
    <p:extLst>
      <p:ext uri="{BB962C8B-B14F-4D97-AF65-F5344CB8AC3E}">
        <p14:creationId xmlns:p14="http://schemas.microsoft.com/office/powerpoint/2010/main" val="248371732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mission of the change-agent teacher?</a:t>
            </a:r>
            <a:endParaRPr lang="el-GR" dirty="0"/>
          </a:p>
        </p:txBody>
      </p:sp>
      <p:sp>
        <p:nvSpPr>
          <p:cNvPr id="3" name="Content Placeholder 2"/>
          <p:cNvSpPr>
            <a:spLocks noGrp="1"/>
          </p:cNvSpPr>
          <p:nvPr>
            <p:ph idx="1"/>
          </p:nvPr>
        </p:nvSpPr>
        <p:spPr/>
        <p:txBody>
          <a:bodyPr/>
          <a:lstStyle/>
          <a:p>
            <a:r>
              <a:rPr lang="en-US" dirty="0" smtClean="0"/>
              <a:t>A pioneering teacher who leads the team of the participating teachers from each school, and:</a:t>
            </a:r>
          </a:p>
          <a:p>
            <a:pPr lvl="1"/>
            <a:r>
              <a:rPr lang="en-US" dirty="0" smtClean="0"/>
              <a:t> takes initiative in order to implement innovative practices that aim to </a:t>
            </a:r>
            <a:r>
              <a:rPr lang="en-US" dirty="0" smtClean="0">
                <a:solidFill>
                  <a:srgbClr val="FF0000"/>
                </a:solidFill>
              </a:rPr>
              <a:t>have </a:t>
            </a:r>
            <a:r>
              <a:rPr lang="en-US" dirty="0">
                <a:solidFill>
                  <a:srgbClr val="FF0000"/>
                </a:solidFill>
              </a:rPr>
              <a:t>long-term effect </a:t>
            </a:r>
            <a:r>
              <a:rPr lang="en-US" dirty="0"/>
              <a:t>on the </a:t>
            </a:r>
            <a:r>
              <a:rPr lang="en-US" dirty="0" smtClean="0">
                <a:solidFill>
                  <a:srgbClr val="FF0000"/>
                </a:solidFill>
              </a:rPr>
              <a:t>development of the school as a whole. </a:t>
            </a:r>
            <a:endParaRPr lang="en-US" dirty="0">
              <a:solidFill>
                <a:srgbClr val="FF0000"/>
              </a:solidFill>
            </a:endParaRPr>
          </a:p>
          <a:p>
            <a:pPr lvl="1"/>
            <a:r>
              <a:rPr lang="en-US" dirty="0"/>
              <a:t>Develops a strategy for </a:t>
            </a:r>
            <a:r>
              <a:rPr lang="en-US" dirty="0" smtClean="0"/>
              <a:t>involving and disseminating the results of innovative practices to </a:t>
            </a:r>
            <a:r>
              <a:rPr lang="en-US" dirty="0"/>
              <a:t>the </a:t>
            </a:r>
            <a:r>
              <a:rPr lang="en-US" dirty="0">
                <a:solidFill>
                  <a:srgbClr val="FF0000"/>
                </a:solidFill>
              </a:rPr>
              <a:t>whole school community </a:t>
            </a:r>
          </a:p>
          <a:p>
            <a:pPr lvl="1"/>
            <a:r>
              <a:rPr lang="en-US" dirty="0"/>
              <a:t>Develops a strategy for </a:t>
            </a:r>
            <a:r>
              <a:rPr lang="en-US" dirty="0">
                <a:solidFill>
                  <a:srgbClr val="FF0000"/>
                </a:solidFill>
              </a:rPr>
              <a:t>dealing with resistance to change</a:t>
            </a:r>
            <a:endParaRPr lang="el-GR" dirty="0">
              <a:solidFill>
                <a:srgbClr val="FF0000"/>
              </a:solidFill>
            </a:endParaRPr>
          </a:p>
        </p:txBody>
      </p:sp>
      <p:sp>
        <p:nvSpPr>
          <p:cNvPr id="6" name="Slide Number Placeholder 5"/>
          <p:cNvSpPr>
            <a:spLocks noGrp="1"/>
          </p:cNvSpPr>
          <p:nvPr>
            <p:ph type="sldNum" sz="quarter" idx="12"/>
          </p:nvPr>
        </p:nvSpPr>
        <p:spPr/>
        <p:txBody>
          <a:bodyPr/>
          <a:lstStyle/>
          <a:p>
            <a:fld id="{7A02C347-4F61-2748-932D-DBBEA1FCAD8D}" type="slidenum">
              <a:rPr lang="en-US" smtClean="0"/>
              <a:pPr/>
              <a:t>13</a:t>
            </a:fld>
            <a:endParaRPr lang="en-US" dirty="0"/>
          </a:p>
        </p:txBody>
      </p:sp>
    </p:spTree>
    <p:extLst>
      <p:ext uri="{BB962C8B-B14F-4D97-AF65-F5344CB8AC3E}">
        <p14:creationId xmlns:p14="http://schemas.microsoft.com/office/powerpoint/2010/main" val="390500396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task includes:</a:t>
            </a:r>
            <a:endParaRPr lang="el-GR" dirty="0"/>
          </a:p>
        </p:txBody>
      </p:sp>
      <p:sp>
        <p:nvSpPr>
          <p:cNvPr id="3" name="Content Placeholder 2"/>
          <p:cNvSpPr>
            <a:spLocks noGrp="1"/>
          </p:cNvSpPr>
          <p:nvPr>
            <p:ph idx="1"/>
          </p:nvPr>
        </p:nvSpPr>
        <p:spPr>
          <a:xfrm>
            <a:off x="457200" y="1600200"/>
            <a:ext cx="8229600" cy="3647661"/>
          </a:xfrm>
        </p:spPr>
        <p:txBody>
          <a:bodyPr>
            <a:normAutofit/>
          </a:bodyPr>
          <a:lstStyle/>
          <a:p>
            <a:r>
              <a:rPr lang="en-US" dirty="0" smtClean="0"/>
              <a:t>Creating a “simulation scenario” and adapting it to specific target groups and specific needs</a:t>
            </a:r>
          </a:p>
          <a:p>
            <a:r>
              <a:rPr lang="en-US" dirty="0" smtClean="0"/>
              <a:t>Designing a customizable </a:t>
            </a:r>
            <a:r>
              <a:rPr lang="en-US" dirty="0"/>
              <a:t>structure </a:t>
            </a:r>
            <a:r>
              <a:rPr lang="en-US" dirty="0" smtClean="0"/>
              <a:t>for a) workshop, b) debriefing session (f2f or online)</a:t>
            </a:r>
          </a:p>
          <a:p>
            <a:r>
              <a:rPr lang="en-US" dirty="0" smtClean="0"/>
              <a:t>Running the workshops and collecting reports</a:t>
            </a:r>
          </a:p>
          <a:p>
            <a:r>
              <a:rPr lang="en-US" dirty="0" smtClean="0">
                <a:solidFill>
                  <a:schemeClr val="accent5">
                    <a:lumMod val="75000"/>
                  </a:schemeClr>
                </a:solidFill>
              </a:rPr>
              <a:t>Setting up a community of change agent teachers on the ODS portal -&gt; Ongoing support to teachers </a:t>
            </a:r>
          </a:p>
          <a:p>
            <a:pPr marL="0" indent="0">
              <a:buNone/>
            </a:pPr>
            <a:endParaRPr lang="en-US" dirty="0"/>
          </a:p>
          <a:p>
            <a:endParaRPr lang="en-US" dirty="0"/>
          </a:p>
        </p:txBody>
      </p:sp>
      <p:sp>
        <p:nvSpPr>
          <p:cNvPr id="4" name="Date Placeholder 3"/>
          <p:cNvSpPr>
            <a:spLocks noGrp="1"/>
          </p:cNvSpPr>
          <p:nvPr>
            <p:ph type="dt" sz="half" idx="10"/>
          </p:nvPr>
        </p:nvSpPr>
        <p:spPr/>
        <p:txBody>
          <a:bodyPr/>
          <a:lstStyle/>
          <a:p>
            <a:r>
              <a:rPr lang="en-US" dirty="0" smtClean="0"/>
              <a:t>09/30/2013</a:t>
            </a:r>
            <a:endParaRPr lang="en-US" dirty="0"/>
          </a:p>
        </p:txBody>
      </p:sp>
      <p:sp>
        <p:nvSpPr>
          <p:cNvPr id="5" name="Footer Placeholder 4"/>
          <p:cNvSpPr>
            <a:spLocks noGrp="1"/>
          </p:cNvSpPr>
          <p:nvPr>
            <p:ph type="ftr" sz="quarter" idx="11"/>
          </p:nvPr>
        </p:nvSpPr>
        <p:spPr/>
        <p:txBody>
          <a:bodyPr/>
          <a:lstStyle/>
          <a:p>
            <a:r>
              <a:rPr lang="en-US" dirty="0" smtClean="0"/>
              <a:t>NC’ s meeting</a:t>
            </a:r>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14</a:t>
            </a:fld>
            <a:endParaRPr lang="en-US" dirty="0"/>
          </a:p>
        </p:txBody>
      </p:sp>
      <p:sp>
        <p:nvSpPr>
          <p:cNvPr id="7" name="TextBox 6"/>
          <p:cNvSpPr txBox="1"/>
          <p:nvPr/>
        </p:nvSpPr>
        <p:spPr>
          <a:xfrm>
            <a:off x="457200" y="5247862"/>
            <a:ext cx="8448261" cy="830997"/>
          </a:xfrm>
          <a:prstGeom prst="rect">
            <a:avLst/>
          </a:prstGeom>
          <a:solidFill>
            <a:schemeClr val="accent1">
              <a:lumMod val="40000"/>
              <a:lumOff val="60000"/>
            </a:schemeClr>
          </a:solidFill>
        </p:spPr>
        <p:txBody>
          <a:bodyPr wrap="square" rtlCol="0">
            <a:spAutoFit/>
          </a:bodyPr>
          <a:lstStyle/>
          <a:p>
            <a:r>
              <a:rPr lang="en-US" sz="2400" b="1" dirty="0">
                <a:solidFill>
                  <a:srgbClr val="FF0000"/>
                </a:solidFill>
              </a:rPr>
              <a:t>OUTPUT: D3.3 </a:t>
            </a:r>
            <a:r>
              <a:rPr lang="en-US" sz="2400" b="1" dirty="0">
                <a:solidFill>
                  <a:schemeClr val="tx2">
                    <a:lumMod val="75000"/>
                  </a:schemeClr>
                </a:solidFill>
              </a:rPr>
              <a:t>“Teachers as Leaders of Change Workshop Report and Learning Experience Package” – </a:t>
            </a:r>
            <a:r>
              <a:rPr lang="en-US" sz="2400" b="1" dirty="0">
                <a:solidFill>
                  <a:srgbClr val="FF0000"/>
                </a:solidFill>
              </a:rPr>
              <a:t>M24</a:t>
            </a:r>
            <a:r>
              <a:rPr lang="en-US" sz="2400" b="1" dirty="0"/>
              <a:t> </a:t>
            </a:r>
          </a:p>
        </p:txBody>
      </p:sp>
    </p:spTree>
    <p:extLst>
      <p:ext uri="{BB962C8B-B14F-4D97-AF65-F5344CB8AC3E}">
        <p14:creationId xmlns:p14="http://schemas.microsoft.com/office/powerpoint/2010/main" val="18778731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Workshop  scheduling </a:t>
            </a:r>
            <a:endParaRPr lang="el-GR" dirty="0"/>
          </a:p>
        </p:txBody>
      </p:sp>
      <p:sp>
        <p:nvSpPr>
          <p:cNvPr id="3" name="Content Placeholder 2"/>
          <p:cNvSpPr>
            <a:spLocks noGrp="1"/>
          </p:cNvSpPr>
          <p:nvPr>
            <p:ph idx="1"/>
          </p:nvPr>
        </p:nvSpPr>
        <p:spPr>
          <a:xfrm>
            <a:off x="419422" y="1381836"/>
            <a:ext cx="8229600" cy="3117574"/>
          </a:xfrm>
        </p:spPr>
        <p:txBody>
          <a:bodyPr/>
          <a:lstStyle/>
          <a:p>
            <a:endParaRPr lang="en-US" dirty="0" smtClean="0"/>
          </a:p>
          <a:p>
            <a:r>
              <a:rPr lang="en-US" dirty="0" smtClean="0"/>
              <a:t>Sets of 2 workshops (1</a:t>
            </a:r>
            <a:r>
              <a:rPr lang="en-US" baseline="30000" dirty="0" smtClean="0"/>
              <a:t>st</a:t>
            </a:r>
            <a:r>
              <a:rPr lang="en-US" dirty="0" smtClean="0"/>
              <a:t>  session and follow-up). </a:t>
            </a:r>
            <a:r>
              <a:rPr lang="en-US" dirty="0" smtClean="0">
                <a:solidFill>
                  <a:srgbClr val="FF0000"/>
                </a:solidFill>
              </a:rPr>
              <a:t>At least one set in each country.</a:t>
            </a:r>
          </a:p>
          <a:p>
            <a:r>
              <a:rPr lang="en-US" dirty="0" smtClean="0"/>
              <a:t>Time frame: </a:t>
            </a:r>
            <a:r>
              <a:rPr lang="en-US" dirty="0" smtClean="0">
                <a:solidFill>
                  <a:srgbClr val="FF0000"/>
                </a:solidFill>
              </a:rPr>
              <a:t>November 2013 – mid January 2014-  Workshop reports must be submitted by </a:t>
            </a:r>
            <a:r>
              <a:rPr lang="en-US" u="sng" dirty="0" smtClean="0">
                <a:solidFill>
                  <a:srgbClr val="FF0000"/>
                </a:solidFill>
              </a:rPr>
              <a:t>January 31</a:t>
            </a:r>
            <a:r>
              <a:rPr lang="en-US" u="sng" baseline="30000" dirty="0" smtClean="0">
                <a:solidFill>
                  <a:srgbClr val="FF0000"/>
                </a:solidFill>
              </a:rPr>
              <a:t>st</a:t>
            </a:r>
            <a:r>
              <a:rPr lang="en-US" dirty="0" smtClean="0">
                <a:solidFill>
                  <a:srgbClr val="FF0000"/>
                </a:solidFill>
              </a:rPr>
              <a:t>. </a:t>
            </a:r>
          </a:p>
          <a:p>
            <a:r>
              <a:rPr lang="en-US" dirty="0" smtClean="0"/>
              <a:t>The change management workshops should take place </a:t>
            </a:r>
            <a:r>
              <a:rPr lang="en-US" dirty="0" smtClean="0">
                <a:solidFill>
                  <a:srgbClr val="FF0000"/>
                </a:solidFill>
              </a:rPr>
              <a:t>before</a:t>
            </a:r>
            <a:r>
              <a:rPr lang="en-US" dirty="0" smtClean="0"/>
              <a:t> the Practice Reflection Workshops.</a:t>
            </a:r>
          </a:p>
          <a:p>
            <a:endParaRPr lang="en-US" dirty="0" smtClean="0"/>
          </a:p>
          <a:p>
            <a:endParaRPr lang="en-US" dirty="0"/>
          </a:p>
          <a:p>
            <a:endParaRPr lang="en-US" dirty="0" smtClean="0"/>
          </a:p>
        </p:txBody>
      </p:sp>
      <p:sp>
        <p:nvSpPr>
          <p:cNvPr id="6" name="Slide Number Placeholder 5"/>
          <p:cNvSpPr>
            <a:spLocks noGrp="1"/>
          </p:cNvSpPr>
          <p:nvPr>
            <p:ph type="sldNum" sz="quarter" idx="12"/>
          </p:nvPr>
        </p:nvSpPr>
        <p:spPr/>
        <p:txBody>
          <a:bodyPr/>
          <a:lstStyle/>
          <a:p>
            <a:fld id="{7A02C347-4F61-2748-932D-DBBEA1FCAD8D}" type="slidenum">
              <a:rPr lang="en-US" smtClean="0"/>
              <a:pPr/>
              <a:t>15</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731541598"/>
              </p:ext>
            </p:extLst>
          </p:nvPr>
        </p:nvGraphicFramePr>
        <p:xfrm>
          <a:off x="419416" y="4717775"/>
          <a:ext cx="8267385" cy="1343659"/>
        </p:xfrm>
        <a:graphic>
          <a:graphicData uri="http://schemas.openxmlformats.org/drawingml/2006/table">
            <a:tbl>
              <a:tblPr>
                <a:tableStyleId>{5C22544A-7EE6-4342-B048-85BDC9FD1C3A}</a:tableStyleId>
              </a:tblPr>
              <a:tblGrid>
                <a:gridCol w="393685"/>
                <a:gridCol w="393685"/>
                <a:gridCol w="393685"/>
                <a:gridCol w="393685"/>
                <a:gridCol w="393685"/>
                <a:gridCol w="393685"/>
                <a:gridCol w="393685"/>
                <a:gridCol w="393685"/>
                <a:gridCol w="393685"/>
                <a:gridCol w="393685"/>
                <a:gridCol w="393685"/>
                <a:gridCol w="393685"/>
                <a:gridCol w="393685"/>
                <a:gridCol w="393685"/>
                <a:gridCol w="393685"/>
                <a:gridCol w="393685"/>
                <a:gridCol w="393685"/>
                <a:gridCol w="393685"/>
                <a:gridCol w="393685"/>
                <a:gridCol w="393685"/>
                <a:gridCol w="393685"/>
              </a:tblGrid>
              <a:tr h="437321">
                <a:tc>
                  <a:txBody>
                    <a:bodyPr/>
                    <a:lstStyle/>
                    <a:p>
                      <a:pPr algn="ctr" rtl="0" fontAlgn="ctr"/>
                      <a:endParaRPr lang="el-GR" sz="900" b="1" i="0" u="none" strike="noStrike" dirty="0">
                        <a:solidFill>
                          <a:srgbClr val="000000"/>
                        </a:solidFill>
                        <a:effectLst/>
                        <a:latin typeface="Calibri"/>
                      </a:endParaRPr>
                    </a:p>
                  </a:txBody>
                  <a:tcPr marL="6123" marR="6123" marT="6123" marB="0" anchor="ctr"/>
                </a:tc>
                <a:tc>
                  <a:txBody>
                    <a:bodyPr/>
                    <a:lstStyle/>
                    <a:p>
                      <a:pPr algn="ctr" rtl="0" fontAlgn="ctr"/>
                      <a:endParaRPr lang="el-GR" sz="900" b="1" i="0" u="none" strike="noStrike" dirty="0">
                        <a:solidFill>
                          <a:srgbClr val="000000"/>
                        </a:solidFill>
                        <a:effectLst/>
                        <a:latin typeface="Calibri"/>
                      </a:endParaRPr>
                    </a:p>
                  </a:txBody>
                  <a:tcPr marL="6123" marR="6123" marT="6123" marB="0" anchor="ctr"/>
                </a:tc>
                <a:tc>
                  <a:txBody>
                    <a:bodyPr/>
                    <a:lstStyle/>
                    <a:p>
                      <a:pPr algn="ctr" rtl="0" fontAlgn="ctr"/>
                      <a:endParaRPr lang="el-GR" sz="900" b="1" i="0" u="none" strike="noStrike" dirty="0">
                        <a:solidFill>
                          <a:srgbClr val="000000"/>
                        </a:solidFill>
                        <a:effectLst/>
                        <a:latin typeface="Calibri"/>
                      </a:endParaRPr>
                    </a:p>
                  </a:txBody>
                  <a:tcPr marL="6123" marR="6123" marT="6123" marB="0" anchor="ctr"/>
                </a:tc>
                <a:tc>
                  <a:txBody>
                    <a:bodyPr/>
                    <a:lstStyle/>
                    <a:p>
                      <a:pPr algn="ctr" rtl="0" fontAlgn="ctr"/>
                      <a:endParaRPr lang="el-GR" sz="900" b="1" i="0" u="none" strike="noStrike" dirty="0">
                        <a:solidFill>
                          <a:srgbClr val="000000"/>
                        </a:solidFill>
                        <a:effectLst/>
                        <a:latin typeface="Calibri"/>
                      </a:endParaRPr>
                    </a:p>
                  </a:txBody>
                  <a:tcPr marL="6123" marR="6123" marT="6123" marB="0" anchor="ctr"/>
                </a:tc>
                <a:tc>
                  <a:txBody>
                    <a:bodyPr/>
                    <a:lstStyle/>
                    <a:p>
                      <a:pPr algn="ctr" rtl="0" fontAlgn="ctr"/>
                      <a:endParaRPr lang="el-GR" sz="900" b="1" i="0" u="none" strike="noStrike" dirty="0">
                        <a:solidFill>
                          <a:srgbClr val="000000"/>
                        </a:solidFill>
                        <a:effectLst/>
                        <a:latin typeface="Calibri"/>
                      </a:endParaRPr>
                    </a:p>
                  </a:txBody>
                  <a:tcPr marL="6123" marR="6123" marT="6123" marB="0" anchor="ctr"/>
                </a:tc>
                <a:tc>
                  <a:txBody>
                    <a:bodyPr/>
                    <a:lstStyle/>
                    <a:p>
                      <a:pPr algn="ctr" rtl="0" fontAlgn="ctr"/>
                      <a:endParaRPr lang="el-GR" sz="900" b="1" i="0" u="none" strike="noStrike" dirty="0">
                        <a:solidFill>
                          <a:srgbClr val="000000"/>
                        </a:solidFill>
                        <a:effectLst/>
                        <a:latin typeface="Calibri"/>
                      </a:endParaRPr>
                    </a:p>
                  </a:txBody>
                  <a:tcPr marL="6123" marR="6123" marT="6123" marB="0" anchor="ctr"/>
                </a:tc>
                <a:tc>
                  <a:txBody>
                    <a:bodyPr/>
                    <a:lstStyle/>
                    <a:p>
                      <a:pPr algn="ctr" rtl="0" fontAlgn="ctr"/>
                      <a:endParaRPr lang="el-GR" sz="900" b="1" i="0" u="none" strike="noStrike" dirty="0">
                        <a:solidFill>
                          <a:srgbClr val="000000"/>
                        </a:solidFill>
                        <a:effectLst/>
                        <a:latin typeface="Calibri"/>
                      </a:endParaRPr>
                    </a:p>
                  </a:txBody>
                  <a:tcPr marL="6123" marR="6123" marT="6123" marB="0" anchor="ctr"/>
                </a:tc>
                <a:tc gridSpan="3">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1" i="0" u="none" strike="noStrike" dirty="0" smtClean="0">
                          <a:solidFill>
                            <a:srgbClr val="000000"/>
                          </a:solidFill>
                          <a:effectLst/>
                          <a:latin typeface="Calibri"/>
                        </a:rPr>
                        <a:t>Change agent workshops</a:t>
                      </a:r>
                    </a:p>
                    <a:p>
                      <a:pPr algn="ctr" rtl="0" fontAlgn="ctr"/>
                      <a:endParaRPr lang="el-GR"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gridSpan="10">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1" i="0" u="none" strike="noStrike" dirty="0" smtClean="0">
                          <a:solidFill>
                            <a:srgbClr val="000000"/>
                          </a:solidFill>
                          <a:effectLst/>
                          <a:latin typeface="Calibri"/>
                        </a:rPr>
                        <a:t>Practice</a:t>
                      </a:r>
                      <a:r>
                        <a:rPr lang="en-US" sz="1100" b="1" i="0" u="none" strike="noStrike" baseline="0" dirty="0" smtClean="0">
                          <a:solidFill>
                            <a:srgbClr val="000000"/>
                          </a:solidFill>
                          <a:effectLst/>
                          <a:latin typeface="Calibri"/>
                        </a:rPr>
                        <a:t> reflection workshops</a:t>
                      </a:r>
                      <a:endParaRPr lang="en-US" sz="1100" b="1" i="0" u="none" strike="noStrike" dirty="0" smtClean="0">
                        <a:solidFill>
                          <a:srgbClr val="000000"/>
                        </a:solidFill>
                        <a:effectLst/>
                        <a:latin typeface="Calibri"/>
                      </a:endParaRPr>
                    </a:p>
                    <a:p>
                      <a:pPr algn="ctr" rtl="0" fontAlgn="ctr"/>
                      <a:endParaRPr lang="el-GR" sz="900" b="1" i="0" u="none" strike="noStrike" dirty="0">
                        <a:solidFill>
                          <a:srgbClr val="000000"/>
                        </a:solidFill>
                        <a:effectLst/>
                        <a:latin typeface="Calibri"/>
                      </a:endParaRPr>
                    </a:p>
                  </a:txBody>
                  <a:tcPr marL="6123" marR="6123" marT="6123" marB="0" anchor="ctr">
                    <a:solidFill>
                      <a:srgbClr val="92D050"/>
                    </a:solidFill>
                  </a:tcP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solidFill>
                      <a:schemeClr val="accent3">
                        <a:lumMod val="60000"/>
                        <a:lumOff val="40000"/>
                      </a:schemeClr>
                    </a:solidFill>
                  </a:tcP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solidFill>
                      <a:schemeClr val="accent3">
                        <a:lumMod val="60000"/>
                        <a:lumOff val="40000"/>
                      </a:schemeClr>
                    </a:solidFill>
                  </a:tcP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solidFill>
                      <a:schemeClr val="accent3">
                        <a:lumMod val="60000"/>
                        <a:lumOff val="40000"/>
                      </a:schemeClr>
                    </a:solidFill>
                  </a:tcP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tc>
                <a:tc>
                  <a:txBody>
                    <a:bodyPr/>
                    <a:lstStyle/>
                    <a:p>
                      <a:pPr algn="ctr" rtl="0" fontAlgn="ctr"/>
                      <a:endParaRPr lang="el-GR" sz="900" b="1" i="0" u="none" strike="noStrike" dirty="0">
                        <a:solidFill>
                          <a:srgbClr val="000000"/>
                        </a:solidFill>
                        <a:effectLst/>
                        <a:latin typeface="Calibri"/>
                      </a:endParaRPr>
                    </a:p>
                  </a:txBody>
                  <a:tcPr marL="6123" marR="6123" marT="6123" marB="0" anchor="ctr"/>
                </a:tc>
              </a:tr>
              <a:tr h="437321">
                <a:tc>
                  <a:txBody>
                    <a:bodyPr/>
                    <a:lstStyle/>
                    <a:p>
                      <a:pPr algn="ctr" rtl="0" fontAlgn="ctr"/>
                      <a:r>
                        <a:rPr lang="en-US" sz="900" u="none" strike="noStrike" dirty="0" smtClean="0">
                          <a:effectLst/>
                        </a:rPr>
                        <a:t>M</a:t>
                      </a:r>
                      <a:r>
                        <a:rPr lang="el-GR" sz="900" u="none" strike="noStrike" dirty="0" smtClean="0">
                          <a:effectLst/>
                        </a:rPr>
                        <a:t>13</a:t>
                      </a:r>
                      <a:endParaRPr lang="el-GR" sz="900" b="1" i="0" u="none" strike="noStrike" dirty="0">
                        <a:solidFill>
                          <a:srgbClr val="000000"/>
                        </a:solidFill>
                        <a:effectLst/>
                        <a:latin typeface="Calibri"/>
                      </a:endParaRPr>
                    </a:p>
                  </a:txBody>
                  <a:tcPr marL="6123" marR="6123" marT="6123" marB="0" anchor="ctr"/>
                </a:tc>
                <a:tc>
                  <a:txBody>
                    <a:bodyPr/>
                    <a:lstStyle/>
                    <a:p>
                      <a:pPr algn="ctr" rtl="0" fontAlgn="ctr"/>
                      <a:r>
                        <a:rPr lang="en-US" sz="900" u="none" strike="noStrike" dirty="0" smtClean="0">
                          <a:effectLst/>
                        </a:rPr>
                        <a:t>M</a:t>
                      </a:r>
                      <a:r>
                        <a:rPr lang="el-GR" sz="900" u="none" strike="noStrike" dirty="0" smtClean="0">
                          <a:effectLst/>
                        </a:rPr>
                        <a:t>14</a:t>
                      </a:r>
                      <a:endParaRPr lang="el-GR" sz="900" b="1" i="0" u="none" strike="noStrike" dirty="0">
                        <a:solidFill>
                          <a:srgbClr val="000000"/>
                        </a:solidFill>
                        <a:effectLst/>
                        <a:latin typeface="Calibri"/>
                      </a:endParaRPr>
                    </a:p>
                  </a:txBody>
                  <a:tcPr marL="6123" marR="6123" marT="6123" marB="0" anchor="ctr"/>
                </a:tc>
                <a:tc>
                  <a:txBody>
                    <a:bodyPr/>
                    <a:lstStyle/>
                    <a:p>
                      <a:pPr algn="ctr" rtl="0" fontAlgn="ctr"/>
                      <a:r>
                        <a:rPr lang="en-US" sz="900" u="none" strike="noStrike" dirty="0" smtClean="0">
                          <a:effectLst/>
                        </a:rPr>
                        <a:t>M</a:t>
                      </a:r>
                      <a:r>
                        <a:rPr lang="el-GR" sz="900" u="none" strike="noStrike" dirty="0" smtClean="0">
                          <a:effectLst/>
                        </a:rPr>
                        <a:t>15</a:t>
                      </a:r>
                      <a:endParaRPr lang="el-GR" sz="900" b="1" i="0" u="none" strike="noStrike" dirty="0">
                        <a:solidFill>
                          <a:srgbClr val="000000"/>
                        </a:solidFill>
                        <a:effectLst/>
                        <a:latin typeface="Calibri"/>
                      </a:endParaRPr>
                    </a:p>
                  </a:txBody>
                  <a:tcPr marL="6123" marR="6123" marT="6123" marB="0" anchor="ctr"/>
                </a:tc>
                <a:tc>
                  <a:txBody>
                    <a:bodyPr/>
                    <a:lstStyle/>
                    <a:p>
                      <a:pPr algn="ctr" rtl="0" fontAlgn="ctr"/>
                      <a:r>
                        <a:rPr lang="en-US" sz="900" u="none" strike="noStrike" dirty="0" smtClean="0">
                          <a:effectLst/>
                        </a:rPr>
                        <a:t>M</a:t>
                      </a:r>
                      <a:r>
                        <a:rPr lang="el-GR" sz="900" u="none" strike="noStrike" dirty="0" smtClean="0">
                          <a:effectLst/>
                        </a:rPr>
                        <a:t>16</a:t>
                      </a:r>
                      <a:endParaRPr lang="el-GR" sz="900" b="1" i="0" u="none" strike="noStrike" dirty="0">
                        <a:solidFill>
                          <a:srgbClr val="000000"/>
                        </a:solidFill>
                        <a:effectLst/>
                        <a:latin typeface="Calibri"/>
                      </a:endParaRPr>
                    </a:p>
                  </a:txBody>
                  <a:tcPr marL="6123" marR="6123" marT="6123" marB="0" anchor="ctr"/>
                </a:tc>
                <a:tc>
                  <a:txBody>
                    <a:bodyPr/>
                    <a:lstStyle/>
                    <a:p>
                      <a:pPr algn="ctr" rtl="0" fontAlgn="ctr"/>
                      <a:r>
                        <a:rPr lang="en-US" sz="900" u="none" strike="noStrike" dirty="0" smtClean="0">
                          <a:effectLst/>
                        </a:rPr>
                        <a:t>M</a:t>
                      </a:r>
                      <a:r>
                        <a:rPr lang="el-GR" sz="900" u="none" strike="noStrike" dirty="0" smtClean="0">
                          <a:effectLst/>
                        </a:rPr>
                        <a:t>17</a:t>
                      </a:r>
                      <a:endParaRPr lang="el-GR" sz="900" b="1" i="0" u="none" strike="noStrike" dirty="0">
                        <a:solidFill>
                          <a:srgbClr val="000000"/>
                        </a:solidFill>
                        <a:effectLst/>
                        <a:latin typeface="Calibri"/>
                      </a:endParaRPr>
                    </a:p>
                  </a:txBody>
                  <a:tcPr marL="6123" marR="6123" marT="6123" marB="0" anchor="ctr"/>
                </a:tc>
                <a:tc>
                  <a:txBody>
                    <a:bodyPr/>
                    <a:lstStyle/>
                    <a:p>
                      <a:pPr algn="ctr" rtl="0" fontAlgn="ctr"/>
                      <a:r>
                        <a:rPr lang="en-US" sz="900" u="none" strike="noStrike" dirty="0" smtClean="0">
                          <a:effectLst/>
                        </a:rPr>
                        <a:t>M</a:t>
                      </a:r>
                      <a:r>
                        <a:rPr lang="el-GR" sz="900" u="none" strike="noStrike" dirty="0" smtClean="0">
                          <a:effectLst/>
                        </a:rPr>
                        <a:t>18</a:t>
                      </a:r>
                      <a:endParaRPr lang="el-GR" sz="900" b="1" i="0" u="none" strike="noStrike" dirty="0">
                        <a:solidFill>
                          <a:srgbClr val="000000"/>
                        </a:solidFill>
                        <a:effectLst/>
                        <a:latin typeface="Calibri"/>
                      </a:endParaRPr>
                    </a:p>
                  </a:txBody>
                  <a:tcPr marL="6123" marR="6123" marT="6123" marB="0" anchor="ctr"/>
                </a:tc>
                <a:tc>
                  <a:txBody>
                    <a:bodyPr/>
                    <a:lstStyle/>
                    <a:p>
                      <a:pPr algn="ctr" rtl="0" fontAlgn="ctr"/>
                      <a:r>
                        <a:rPr lang="en-US" sz="900" u="none" strike="noStrike" dirty="0" smtClean="0">
                          <a:effectLst/>
                        </a:rPr>
                        <a:t>M</a:t>
                      </a:r>
                      <a:r>
                        <a:rPr lang="el-GR" sz="900" u="none" strike="noStrike" dirty="0" smtClean="0">
                          <a:effectLst/>
                        </a:rPr>
                        <a:t>19</a:t>
                      </a:r>
                      <a:endParaRPr lang="el-GR" sz="900" b="1" i="0" u="none" strike="noStrike" dirty="0">
                        <a:solidFill>
                          <a:srgbClr val="000000"/>
                        </a:solidFill>
                        <a:effectLst/>
                        <a:latin typeface="Calibri"/>
                      </a:endParaRPr>
                    </a:p>
                  </a:txBody>
                  <a:tcPr marL="6123" marR="6123" marT="6123" marB="0" anchor="ctr"/>
                </a:tc>
                <a:tc>
                  <a:txBody>
                    <a:bodyPr/>
                    <a:lstStyle/>
                    <a:p>
                      <a:pPr algn="ctr" rtl="0" fontAlgn="ctr"/>
                      <a:r>
                        <a:rPr lang="en-US" sz="900" u="none" strike="noStrike" dirty="0" smtClean="0">
                          <a:effectLst/>
                        </a:rPr>
                        <a:t>M</a:t>
                      </a:r>
                      <a:r>
                        <a:rPr lang="el-GR" sz="900" u="none" strike="noStrike" dirty="0" smtClean="0">
                          <a:effectLst/>
                        </a:rPr>
                        <a:t>20</a:t>
                      </a:r>
                      <a:endParaRPr lang="el-GR"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a:txBody>
                    <a:bodyPr/>
                    <a:lstStyle/>
                    <a:p>
                      <a:pPr algn="ctr" rtl="0" fontAlgn="ctr"/>
                      <a:r>
                        <a:rPr lang="en-US" sz="900" u="none" strike="noStrike" dirty="0" smtClean="0">
                          <a:effectLst/>
                        </a:rPr>
                        <a:t>M</a:t>
                      </a:r>
                      <a:r>
                        <a:rPr lang="el-GR" sz="900" u="none" strike="noStrike" dirty="0" smtClean="0">
                          <a:effectLst/>
                        </a:rPr>
                        <a:t>21</a:t>
                      </a:r>
                      <a:endParaRPr lang="el-GR"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a:txBody>
                    <a:bodyPr/>
                    <a:lstStyle/>
                    <a:p>
                      <a:pPr algn="ctr" rtl="0" fontAlgn="ctr"/>
                      <a:r>
                        <a:rPr lang="en-US" sz="900" u="none" strike="noStrike" dirty="0" smtClean="0">
                          <a:effectLst/>
                        </a:rPr>
                        <a:t>M</a:t>
                      </a:r>
                      <a:r>
                        <a:rPr lang="el-GR" sz="900" u="none" strike="noStrike" dirty="0" smtClean="0">
                          <a:effectLst/>
                        </a:rPr>
                        <a:t>22</a:t>
                      </a:r>
                      <a:endParaRPr lang="el-GR"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a:txBody>
                    <a:bodyPr/>
                    <a:lstStyle/>
                    <a:p>
                      <a:pPr algn="ctr" rtl="0" fontAlgn="ctr"/>
                      <a:r>
                        <a:rPr lang="en-US" sz="900" u="none" strike="noStrike" dirty="0" smtClean="0">
                          <a:effectLst/>
                        </a:rPr>
                        <a:t>M</a:t>
                      </a:r>
                      <a:r>
                        <a:rPr lang="el-GR" sz="900" u="none" strike="noStrike" dirty="0" smtClean="0">
                          <a:effectLst/>
                        </a:rPr>
                        <a:t>23</a:t>
                      </a:r>
                      <a:endParaRPr lang="el-GR" sz="900" b="1" i="0" u="none" strike="noStrike" dirty="0">
                        <a:solidFill>
                          <a:srgbClr val="000000"/>
                        </a:solidFill>
                        <a:effectLst/>
                        <a:latin typeface="Calibri"/>
                      </a:endParaRPr>
                    </a:p>
                  </a:txBody>
                  <a:tcPr marL="6123" marR="6123" marT="6123" marB="0" anchor="ctr">
                    <a:solidFill>
                      <a:srgbClr val="92D050"/>
                    </a:solidFill>
                  </a:tcPr>
                </a:tc>
                <a:tc>
                  <a:txBody>
                    <a:bodyPr/>
                    <a:lstStyle/>
                    <a:p>
                      <a:pPr algn="ctr" rtl="0" fontAlgn="ctr"/>
                      <a:r>
                        <a:rPr lang="en-US" sz="900" u="none" strike="noStrike" dirty="0" smtClean="0">
                          <a:effectLst/>
                        </a:rPr>
                        <a:t>M</a:t>
                      </a:r>
                      <a:r>
                        <a:rPr lang="el-GR" sz="900" u="none" strike="noStrike" dirty="0" smtClean="0">
                          <a:effectLst/>
                        </a:rPr>
                        <a:t>24</a:t>
                      </a:r>
                      <a:endParaRPr lang="el-GR" sz="900" b="1" i="0" u="none" strike="noStrike" dirty="0">
                        <a:solidFill>
                          <a:srgbClr val="000000"/>
                        </a:solidFill>
                        <a:effectLst/>
                        <a:latin typeface="Calibri"/>
                      </a:endParaRPr>
                    </a:p>
                  </a:txBody>
                  <a:tcPr marL="6123" marR="6123" marT="6123" marB="0" anchor="ctr">
                    <a:solidFill>
                      <a:srgbClr val="92D050"/>
                    </a:solidFill>
                  </a:tcPr>
                </a:tc>
                <a:tc>
                  <a:txBody>
                    <a:bodyPr/>
                    <a:lstStyle/>
                    <a:p>
                      <a:pPr algn="ctr" rtl="0" fontAlgn="ctr"/>
                      <a:r>
                        <a:rPr lang="en-US" sz="900" u="none" strike="noStrike" dirty="0" smtClean="0">
                          <a:effectLst/>
                        </a:rPr>
                        <a:t>M</a:t>
                      </a:r>
                      <a:r>
                        <a:rPr lang="el-GR" sz="900" u="none" strike="noStrike" dirty="0" smtClean="0">
                          <a:effectLst/>
                        </a:rPr>
                        <a:t>25</a:t>
                      </a:r>
                      <a:endParaRPr lang="el-GR" sz="900" b="1" i="0" u="none" strike="noStrike" dirty="0">
                        <a:solidFill>
                          <a:srgbClr val="000000"/>
                        </a:solidFill>
                        <a:effectLst/>
                        <a:latin typeface="Calibri"/>
                      </a:endParaRPr>
                    </a:p>
                  </a:txBody>
                  <a:tcPr marL="6123" marR="6123" marT="6123" marB="0" anchor="ctr">
                    <a:solidFill>
                      <a:srgbClr val="92D050"/>
                    </a:solidFill>
                  </a:tcPr>
                </a:tc>
                <a:tc>
                  <a:txBody>
                    <a:bodyPr/>
                    <a:lstStyle/>
                    <a:p>
                      <a:pPr algn="ctr" rtl="0" fontAlgn="ctr"/>
                      <a:r>
                        <a:rPr lang="en-US" sz="900" u="none" strike="noStrike" kern="1200" dirty="0" smtClean="0">
                          <a:solidFill>
                            <a:schemeClr val="dk1"/>
                          </a:solidFill>
                          <a:effectLst/>
                          <a:latin typeface="+mn-lt"/>
                          <a:ea typeface="+mn-ea"/>
                          <a:cs typeface="+mn-cs"/>
                        </a:rPr>
                        <a:t>M</a:t>
                      </a:r>
                      <a:r>
                        <a:rPr lang="el-GR" sz="900" u="none" strike="noStrike" kern="1200" dirty="0" smtClean="0">
                          <a:solidFill>
                            <a:schemeClr val="dk1"/>
                          </a:solidFill>
                          <a:effectLst/>
                          <a:latin typeface="+mn-lt"/>
                          <a:ea typeface="+mn-ea"/>
                          <a:cs typeface="+mn-cs"/>
                        </a:rPr>
                        <a:t>26</a:t>
                      </a:r>
                      <a:endParaRPr lang="el-GR" sz="900" u="none" strike="noStrike" kern="1200" dirty="0">
                        <a:solidFill>
                          <a:schemeClr val="dk1"/>
                        </a:solidFill>
                        <a:effectLst/>
                        <a:latin typeface="+mn-lt"/>
                        <a:ea typeface="+mn-ea"/>
                        <a:cs typeface="+mn-cs"/>
                      </a:endParaRPr>
                    </a:p>
                  </a:txBody>
                  <a:tcPr marL="6123" marR="6123" marT="6123" marB="0" anchor="ctr">
                    <a:solidFill>
                      <a:srgbClr val="92D050"/>
                    </a:solidFill>
                  </a:tcPr>
                </a:tc>
                <a:tc>
                  <a:txBody>
                    <a:bodyPr/>
                    <a:lstStyle/>
                    <a:p>
                      <a:pPr algn="ctr" rtl="0" fontAlgn="ctr"/>
                      <a:r>
                        <a:rPr lang="en-US" sz="900" u="none" strike="noStrike" kern="1200" dirty="0" smtClean="0">
                          <a:solidFill>
                            <a:schemeClr val="dk1"/>
                          </a:solidFill>
                          <a:effectLst/>
                          <a:latin typeface="+mn-lt"/>
                          <a:ea typeface="+mn-ea"/>
                          <a:cs typeface="+mn-cs"/>
                        </a:rPr>
                        <a:t>M</a:t>
                      </a:r>
                      <a:r>
                        <a:rPr lang="el-GR" sz="900" u="none" strike="noStrike" kern="1200" dirty="0" smtClean="0">
                          <a:solidFill>
                            <a:schemeClr val="dk1"/>
                          </a:solidFill>
                          <a:effectLst/>
                          <a:latin typeface="+mn-lt"/>
                          <a:ea typeface="+mn-ea"/>
                          <a:cs typeface="+mn-cs"/>
                        </a:rPr>
                        <a:t>27</a:t>
                      </a:r>
                      <a:endParaRPr lang="el-GR" sz="900" u="none" strike="noStrike" kern="1200" dirty="0">
                        <a:solidFill>
                          <a:schemeClr val="dk1"/>
                        </a:solidFill>
                        <a:effectLst/>
                        <a:latin typeface="+mn-lt"/>
                        <a:ea typeface="+mn-ea"/>
                        <a:cs typeface="+mn-cs"/>
                      </a:endParaRPr>
                    </a:p>
                  </a:txBody>
                  <a:tcPr marL="6123" marR="6123" marT="6123" marB="0" anchor="ctr">
                    <a:solidFill>
                      <a:srgbClr val="92D050"/>
                    </a:solidFill>
                  </a:tcPr>
                </a:tc>
                <a:tc>
                  <a:txBody>
                    <a:bodyPr/>
                    <a:lstStyle/>
                    <a:p>
                      <a:pPr algn="ctr" rtl="0" fontAlgn="ctr"/>
                      <a:r>
                        <a:rPr lang="en-US" sz="900" u="none" strike="noStrike" kern="1200" dirty="0" smtClean="0">
                          <a:solidFill>
                            <a:schemeClr val="dk1"/>
                          </a:solidFill>
                          <a:effectLst/>
                          <a:latin typeface="+mn-lt"/>
                          <a:ea typeface="+mn-ea"/>
                          <a:cs typeface="+mn-cs"/>
                        </a:rPr>
                        <a:t>M</a:t>
                      </a:r>
                      <a:r>
                        <a:rPr lang="el-GR" sz="900" u="none" strike="noStrike" kern="1200" dirty="0" smtClean="0">
                          <a:solidFill>
                            <a:schemeClr val="dk1"/>
                          </a:solidFill>
                          <a:effectLst/>
                          <a:latin typeface="+mn-lt"/>
                          <a:ea typeface="+mn-ea"/>
                          <a:cs typeface="+mn-cs"/>
                        </a:rPr>
                        <a:t>28</a:t>
                      </a:r>
                      <a:endParaRPr lang="el-GR" sz="900" u="none" strike="noStrike" kern="1200" dirty="0">
                        <a:solidFill>
                          <a:schemeClr val="dk1"/>
                        </a:solidFill>
                        <a:effectLst/>
                        <a:latin typeface="+mn-lt"/>
                        <a:ea typeface="+mn-ea"/>
                        <a:cs typeface="+mn-cs"/>
                      </a:endParaRPr>
                    </a:p>
                  </a:txBody>
                  <a:tcPr marL="6123" marR="6123" marT="6123" marB="0" anchor="ctr">
                    <a:solidFill>
                      <a:srgbClr val="92D050"/>
                    </a:solidFill>
                  </a:tcPr>
                </a:tc>
                <a:tc>
                  <a:txBody>
                    <a:bodyPr/>
                    <a:lstStyle/>
                    <a:p>
                      <a:pPr algn="ctr" rtl="0" fontAlgn="ctr"/>
                      <a:r>
                        <a:rPr lang="en-US" sz="900" u="none" strike="noStrike" kern="1200" dirty="0" smtClean="0">
                          <a:solidFill>
                            <a:schemeClr val="dk1"/>
                          </a:solidFill>
                          <a:effectLst/>
                          <a:latin typeface="+mn-lt"/>
                          <a:ea typeface="+mn-ea"/>
                          <a:cs typeface="+mn-cs"/>
                        </a:rPr>
                        <a:t>M</a:t>
                      </a:r>
                      <a:r>
                        <a:rPr lang="el-GR" sz="900" u="none" strike="noStrike" kern="1200" dirty="0" smtClean="0">
                          <a:solidFill>
                            <a:schemeClr val="dk1"/>
                          </a:solidFill>
                          <a:effectLst/>
                          <a:latin typeface="+mn-lt"/>
                          <a:ea typeface="+mn-ea"/>
                          <a:cs typeface="+mn-cs"/>
                        </a:rPr>
                        <a:t>29</a:t>
                      </a:r>
                      <a:endParaRPr lang="el-GR" sz="900" u="none" strike="noStrike" kern="1200" dirty="0">
                        <a:solidFill>
                          <a:schemeClr val="dk1"/>
                        </a:solidFill>
                        <a:effectLst/>
                        <a:latin typeface="+mn-lt"/>
                        <a:ea typeface="+mn-ea"/>
                        <a:cs typeface="+mn-cs"/>
                      </a:endParaRPr>
                    </a:p>
                  </a:txBody>
                  <a:tcPr marL="6123" marR="6123" marT="6123" marB="0" anchor="ctr">
                    <a:solidFill>
                      <a:srgbClr val="92D050"/>
                    </a:solidFill>
                  </a:tcPr>
                </a:tc>
                <a:tc>
                  <a:txBody>
                    <a:bodyPr/>
                    <a:lstStyle/>
                    <a:p>
                      <a:pPr algn="ctr" rtl="0" fontAlgn="ctr"/>
                      <a:r>
                        <a:rPr lang="en-US" sz="900" u="none" strike="noStrike" kern="1200" dirty="0" smtClean="0">
                          <a:solidFill>
                            <a:schemeClr val="dk1"/>
                          </a:solidFill>
                          <a:effectLst/>
                          <a:latin typeface="+mn-lt"/>
                          <a:ea typeface="+mn-ea"/>
                          <a:cs typeface="+mn-cs"/>
                        </a:rPr>
                        <a:t>M</a:t>
                      </a:r>
                      <a:r>
                        <a:rPr lang="el-GR" sz="900" u="none" strike="noStrike" kern="1200" dirty="0" smtClean="0">
                          <a:solidFill>
                            <a:schemeClr val="dk1"/>
                          </a:solidFill>
                          <a:effectLst/>
                          <a:latin typeface="+mn-lt"/>
                          <a:ea typeface="+mn-ea"/>
                          <a:cs typeface="+mn-cs"/>
                        </a:rPr>
                        <a:t>30</a:t>
                      </a:r>
                      <a:endParaRPr lang="el-GR" sz="900" u="none" strike="noStrike" kern="1200" dirty="0">
                        <a:solidFill>
                          <a:schemeClr val="dk1"/>
                        </a:solidFill>
                        <a:effectLst/>
                        <a:latin typeface="+mn-lt"/>
                        <a:ea typeface="+mn-ea"/>
                        <a:cs typeface="+mn-cs"/>
                      </a:endParaRPr>
                    </a:p>
                  </a:txBody>
                  <a:tcPr marL="6123" marR="6123" marT="6123" marB="0" anchor="ctr">
                    <a:solidFill>
                      <a:srgbClr val="92D050"/>
                    </a:solidFill>
                  </a:tcPr>
                </a:tc>
                <a:tc>
                  <a:txBody>
                    <a:bodyPr/>
                    <a:lstStyle/>
                    <a:p>
                      <a:pPr algn="ctr" rtl="0" fontAlgn="ctr"/>
                      <a:r>
                        <a:rPr lang="en-US" sz="900" u="none" strike="noStrike" kern="1200" dirty="0" smtClean="0">
                          <a:solidFill>
                            <a:schemeClr val="dk1"/>
                          </a:solidFill>
                          <a:effectLst/>
                          <a:latin typeface="+mn-lt"/>
                          <a:ea typeface="+mn-ea"/>
                          <a:cs typeface="+mn-cs"/>
                        </a:rPr>
                        <a:t>M</a:t>
                      </a:r>
                      <a:r>
                        <a:rPr lang="el-GR" sz="900" u="none" strike="noStrike" kern="1200" dirty="0" smtClean="0">
                          <a:solidFill>
                            <a:schemeClr val="dk1"/>
                          </a:solidFill>
                          <a:effectLst/>
                          <a:latin typeface="+mn-lt"/>
                          <a:ea typeface="+mn-ea"/>
                          <a:cs typeface="+mn-cs"/>
                        </a:rPr>
                        <a:t>31</a:t>
                      </a:r>
                      <a:endParaRPr lang="el-GR" sz="900" u="none" strike="noStrike" kern="1200" dirty="0">
                        <a:solidFill>
                          <a:schemeClr val="dk1"/>
                        </a:solidFill>
                        <a:effectLst/>
                        <a:latin typeface="+mn-lt"/>
                        <a:ea typeface="+mn-ea"/>
                        <a:cs typeface="+mn-cs"/>
                      </a:endParaRPr>
                    </a:p>
                  </a:txBody>
                  <a:tcPr marL="6123" marR="6123" marT="6123" marB="0" anchor="ctr">
                    <a:solidFill>
                      <a:srgbClr val="92D050"/>
                    </a:solidFill>
                  </a:tcPr>
                </a:tc>
                <a:tc>
                  <a:txBody>
                    <a:bodyPr/>
                    <a:lstStyle/>
                    <a:p>
                      <a:pPr algn="ctr" rtl="0" fontAlgn="ctr"/>
                      <a:r>
                        <a:rPr lang="en-US" sz="900" u="none" strike="noStrike" kern="1200" dirty="0" smtClean="0">
                          <a:solidFill>
                            <a:schemeClr val="dk1"/>
                          </a:solidFill>
                          <a:effectLst/>
                          <a:latin typeface="+mn-lt"/>
                          <a:ea typeface="+mn-ea"/>
                          <a:cs typeface="+mn-cs"/>
                        </a:rPr>
                        <a:t>M</a:t>
                      </a:r>
                      <a:r>
                        <a:rPr lang="el-GR" sz="900" u="none" strike="noStrike" kern="1200" dirty="0" smtClean="0">
                          <a:solidFill>
                            <a:schemeClr val="dk1"/>
                          </a:solidFill>
                          <a:effectLst/>
                          <a:latin typeface="+mn-lt"/>
                          <a:ea typeface="+mn-ea"/>
                          <a:cs typeface="+mn-cs"/>
                        </a:rPr>
                        <a:t>32</a:t>
                      </a:r>
                      <a:endParaRPr lang="el-GR" sz="900" u="none" strike="noStrike" kern="1200" dirty="0">
                        <a:solidFill>
                          <a:schemeClr val="dk1"/>
                        </a:solidFill>
                        <a:effectLst/>
                        <a:latin typeface="+mn-lt"/>
                        <a:ea typeface="+mn-ea"/>
                        <a:cs typeface="+mn-cs"/>
                      </a:endParaRPr>
                    </a:p>
                  </a:txBody>
                  <a:tcPr marL="6123" marR="6123" marT="6123" marB="0" anchor="ctr">
                    <a:solidFill>
                      <a:srgbClr val="92D050"/>
                    </a:solidFill>
                  </a:tcPr>
                </a:tc>
                <a:tc>
                  <a:txBody>
                    <a:bodyPr/>
                    <a:lstStyle/>
                    <a:p>
                      <a:pPr algn="ctr" rtl="0" fontAlgn="ctr"/>
                      <a:r>
                        <a:rPr lang="en-US" sz="900" u="none" strike="noStrike" dirty="0" smtClean="0">
                          <a:effectLst/>
                        </a:rPr>
                        <a:t>M</a:t>
                      </a:r>
                      <a:r>
                        <a:rPr lang="el-GR" sz="900" u="none" strike="noStrike" dirty="0" smtClean="0">
                          <a:effectLst/>
                        </a:rPr>
                        <a:t>33</a:t>
                      </a:r>
                      <a:endParaRPr lang="el-GR" sz="900" b="1" i="0" u="none" strike="noStrike" dirty="0">
                        <a:solidFill>
                          <a:srgbClr val="000000"/>
                        </a:solidFill>
                        <a:effectLst/>
                        <a:latin typeface="Calibri"/>
                      </a:endParaRPr>
                    </a:p>
                  </a:txBody>
                  <a:tcPr marL="6123" marR="6123" marT="6123" marB="0" anchor="ctr"/>
                </a:tc>
              </a:tr>
              <a:tr h="437321">
                <a:tc>
                  <a:txBody>
                    <a:bodyPr/>
                    <a:lstStyle/>
                    <a:p>
                      <a:pPr algn="l" rtl="0" fontAlgn="ctr"/>
                      <a:r>
                        <a:rPr lang="en-US" sz="900" u="none" strike="noStrike">
                          <a:effectLst/>
                        </a:rPr>
                        <a:t>Apr</a:t>
                      </a:r>
                      <a:endParaRPr lang="en-US" sz="900" b="1" i="0" u="none" strike="noStrike">
                        <a:solidFill>
                          <a:srgbClr val="000000"/>
                        </a:solidFill>
                        <a:effectLst/>
                        <a:latin typeface="Calibri"/>
                      </a:endParaRPr>
                    </a:p>
                  </a:txBody>
                  <a:tcPr marL="6123" marR="6123" marT="6123" marB="0" anchor="ctr"/>
                </a:tc>
                <a:tc>
                  <a:txBody>
                    <a:bodyPr/>
                    <a:lstStyle/>
                    <a:p>
                      <a:pPr algn="l" rtl="0" fontAlgn="ctr"/>
                      <a:r>
                        <a:rPr lang="en-US" sz="900" u="none" strike="noStrike">
                          <a:effectLst/>
                        </a:rPr>
                        <a:t>May</a:t>
                      </a:r>
                      <a:endParaRPr lang="en-US" sz="900" b="1" i="0" u="none" strike="noStrike">
                        <a:solidFill>
                          <a:srgbClr val="000000"/>
                        </a:solidFill>
                        <a:effectLst/>
                        <a:latin typeface="Calibri"/>
                      </a:endParaRPr>
                    </a:p>
                  </a:txBody>
                  <a:tcPr marL="6123" marR="6123" marT="6123" marB="0" anchor="ctr"/>
                </a:tc>
                <a:tc>
                  <a:txBody>
                    <a:bodyPr/>
                    <a:lstStyle/>
                    <a:p>
                      <a:pPr algn="l" rtl="0" fontAlgn="ctr"/>
                      <a:r>
                        <a:rPr lang="en-US" sz="900" u="none" strike="noStrike">
                          <a:effectLst/>
                        </a:rPr>
                        <a:t>Jun</a:t>
                      </a:r>
                      <a:endParaRPr lang="en-US" sz="900" b="1" i="0" u="none" strike="noStrike">
                        <a:solidFill>
                          <a:srgbClr val="000000"/>
                        </a:solidFill>
                        <a:effectLst/>
                        <a:latin typeface="Calibri"/>
                      </a:endParaRPr>
                    </a:p>
                  </a:txBody>
                  <a:tcPr marL="6123" marR="6123" marT="6123" marB="0" anchor="ctr"/>
                </a:tc>
                <a:tc>
                  <a:txBody>
                    <a:bodyPr/>
                    <a:lstStyle/>
                    <a:p>
                      <a:pPr algn="l" rtl="0" fontAlgn="ctr"/>
                      <a:r>
                        <a:rPr lang="en-US" sz="900" u="none" strike="noStrike">
                          <a:effectLst/>
                        </a:rPr>
                        <a:t>Jul</a:t>
                      </a:r>
                      <a:endParaRPr lang="en-US" sz="900" b="1" i="0" u="none" strike="noStrike">
                        <a:solidFill>
                          <a:srgbClr val="000000"/>
                        </a:solidFill>
                        <a:effectLst/>
                        <a:latin typeface="Calibri"/>
                      </a:endParaRPr>
                    </a:p>
                  </a:txBody>
                  <a:tcPr marL="6123" marR="6123" marT="6123" marB="0" anchor="ctr"/>
                </a:tc>
                <a:tc>
                  <a:txBody>
                    <a:bodyPr/>
                    <a:lstStyle/>
                    <a:p>
                      <a:pPr algn="l" rtl="0" fontAlgn="ctr"/>
                      <a:r>
                        <a:rPr lang="en-US" sz="900" u="none" strike="noStrike">
                          <a:effectLst/>
                        </a:rPr>
                        <a:t>Aug</a:t>
                      </a:r>
                      <a:endParaRPr lang="en-US" sz="900" b="1" i="0" u="none" strike="noStrike">
                        <a:solidFill>
                          <a:srgbClr val="000000"/>
                        </a:solidFill>
                        <a:effectLst/>
                        <a:latin typeface="Calibri"/>
                      </a:endParaRPr>
                    </a:p>
                  </a:txBody>
                  <a:tcPr marL="6123" marR="6123" marT="6123" marB="0" anchor="ctr"/>
                </a:tc>
                <a:tc>
                  <a:txBody>
                    <a:bodyPr/>
                    <a:lstStyle/>
                    <a:p>
                      <a:pPr algn="l" rtl="0" fontAlgn="ctr"/>
                      <a:r>
                        <a:rPr lang="en-US" sz="900" u="none" strike="noStrike">
                          <a:effectLst/>
                        </a:rPr>
                        <a:t>Sept</a:t>
                      </a:r>
                      <a:endParaRPr lang="en-US" sz="900" b="1" i="0" u="none" strike="noStrike">
                        <a:solidFill>
                          <a:srgbClr val="000000"/>
                        </a:solidFill>
                        <a:effectLst/>
                        <a:latin typeface="Calibri"/>
                      </a:endParaRPr>
                    </a:p>
                  </a:txBody>
                  <a:tcPr marL="6123" marR="6123" marT="6123" marB="0" anchor="ctr"/>
                </a:tc>
                <a:tc>
                  <a:txBody>
                    <a:bodyPr/>
                    <a:lstStyle/>
                    <a:p>
                      <a:pPr algn="l" rtl="0" fontAlgn="ctr"/>
                      <a:r>
                        <a:rPr lang="en-US" sz="900" u="none" strike="noStrike">
                          <a:effectLst/>
                        </a:rPr>
                        <a:t>Oct</a:t>
                      </a:r>
                      <a:endParaRPr lang="en-US" sz="900" b="1" i="0" u="none" strike="noStrike">
                        <a:solidFill>
                          <a:srgbClr val="000000"/>
                        </a:solidFill>
                        <a:effectLst/>
                        <a:latin typeface="Calibri"/>
                      </a:endParaRPr>
                    </a:p>
                  </a:txBody>
                  <a:tcPr marL="6123" marR="6123" marT="6123" marB="0" anchor="ctr"/>
                </a:tc>
                <a:tc>
                  <a:txBody>
                    <a:bodyPr/>
                    <a:lstStyle/>
                    <a:p>
                      <a:pPr algn="l" rtl="0" fontAlgn="ctr"/>
                      <a:r>
                        <a:rPr lang="en-US" sz="900" u="none" strike="noStrike" dirty="0">
                          <a:effectLst/>
                        </a:rPr>
                        <a:t>Nov</a:t>
                      </a:r>
                      <a:endParaRPr lang="en-US"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a:txBody>
                    <a:bodyPr/>
                    <a:lstStyle/>
                    <a:p>
                      <a:pPr algn="l" rtl="0" fontAlgn="ctr"/>
                      <a:r>
                        <a:rPr lang="en-US" sz="900" u="none" strike="noStrike" dirty="0">
                          <a:effectLst/>
                        </a:rPr>
                        <a:t>Dec</a:t>
                      </a:r>
                      <a:endParaRPr lang="en-US"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a:txBody>
                    <a:bodyPr/>
                    <a:lstStyle/>
                    <a:p>
                      <a:pPr algn="l" rtl="0" fontAlgn="ctr"/>
                      <a:r>
                        <a:rPr lang="en-US" sz="900" u="none" strike="noStrike" dirty="0">
                          <a:effectLst/>
                        </a:rPr>
                        <a:t>Jan</a:t>
                      </a:r>
                      <a:endParaRPr lang="en-US"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a:txBody>
                    <a:bodyPr/>
                    <a:lstStyle/>
                    <a:p>
                      <a:pPr algn="l" rtl="0" fontAlgn="ctr"/>
                      <a:r>
                        <a:rPr lang="en-US" sz="900" u="none" strike="noStrike">
                          <a:effectLst/>
                        </a:rPr>
                        <a:t>Feb</a:t>
                      </a:r>
                      <a:endParaRPr lang="en-US" sz="900" b="1" i="0" u="none" strike="noStrike">
                        <a:solidFill>
                          <a:srgbClr val="000000"/>
                        </a:solidFill>
                        <a:effectLst/>
                        <a:latin typeface="Calibri"/>
                      </a:endParaRPr>
                    </a:p>
                  </a:txBody>
                  <a:tcPr marL="6123" marR="6123" marT="6123" marB="0" anchor="ctr">
                    <a:solidFill>
                      <a:srgbClr val="92D050"/>
                    </a:solidFill>
                  </a:tcPr>
                </a:tc>
                <a:tc>
                  <a:txBody>
                    <a:bodyPr/>
                    <a:lstStyle/>
                    <a:p>
                      <a:pPr algn="l" rtl="0" fontAlgn="ctr"/>
                      <a:r>
                        <a:rPr lang="en-US" sz="900" u="none" strike="noStrike" dirty="0">
                          <a:effectLst/>
                        </a:rPr>
                        <a:t>Mar</a:t>
                      </a:r>
                      <a:endParaRPr lang="en-US" sz="900" b="1" i="0" u="none" strike="noStrike" dirty="0">
                        <a:solidFill>
                          <a:srgbClr val="000000"/>
                        </a:solidFill>
                        <a:effectLst/>
                        <a:latin typeface="Calibri"/>
                      </a:endParaRPr>
                    </a:p>
                  </a:txBody>
                  <a:tcPr marL="6123" marR="6123" marT="6123" marB="0" anchor="ctr">
                    <a:solidFill>
                      <a:srgbClr val="92D050"/>
                    </a:solidFill>
                  </a:tcPr>
                </a:tc>
                <a:tc>
                  <a:txBody>
                    <a:bodyPr/>
                    <a:lstStyle/>
                    <a:p>
                      <a:pPr algn="l" rtl="0" fontAlgn="ctr"/>
                      <a:r>
                        <a:rPr lang="en-US" sz="900" u="none" strike="noStrike" dirty="0">
                          <a:effectLst/>
                        </a:rPr>
                        <a:t>Apr</a:t>
                      </a:r>
                      <a:endParaRPr lang="en-US" sz="900" b="1" i="0" u="none" strike="noStrike" dirty="0">
                        <a:solidFill>
                          <a:srgbClr val="000000"/>
                        </a:solidFill>
                        <a:effectLst/>
                        <a:latin typeface="Calibri"/>
                      </a:endParaRPr>
                    </a:p>
                  </a:txBody>
                  <a:tcPr marL="6123" marR="6123" marT="6123" marB="0" anchor="ctr">
                    <a:solidFill>
                      <a:srgbClr val="92D050"/>
                    </a:solidFill>
                  </a:tcPr>
                </a:tc>
                <a:tc>
                  <a:txBody>
                    <a:bodyPr/>
                    <a:lstStyle/>
                    <a:p>
                      <a:pPr algn="l" rtl="0" fontAlgn="ctr"/>
                      <a:r>
                        <a:rPr lang="en-US" sz="900" u="none" strike="noStrike" kern="1200" dirty="0">
                          <a:solidFill>
                            <a:schemeClr val="dk1"/>
                          </a:solidFill>
                          <a:effectLst/>
                          <a:latin typeface="+mn-lt"/>
                          <a:ea typeface="+mn-ea"/>
                          <a:cs typeface="+mn-cs"/>
                        </a:rPr>
                        <a:t>May</a:t>
                      </a:r>
                    </a:p>
                  </a:txBody>
                  <a:tcPr marL="6123" marR="6123" marT="6123" marB="0" anchor="ctr">
                    <a:solidFill>
                      <a:srgbClr val="92D050"/>
                    </a:solidFill>
                  </a:tcPr>
                </a:tc>
                <a:tc>
                  <a:txBody>
                    <a:bodyPr/>
                    <a:lstStyle/>
                    <a:p>
                      <a:pPr algn="l" rtl="0" fontAlgn="ctr"/>
                      <a:r>
                        <a:rPr lang="en-US" sz="900" u="none" strike="noStrike" kern="1200" dirty="0">
                          <a:solidFill>
                            <a:schemeClr val="dk1"/>
                          </a:solidFill>
                          <a:effectLst/>
                          <a:latin typeface="+mn-lt"/>
                          <a:ea typeface="+mn-ea"/>
                          <a:cs typeface="+mn-cs"/>
                        </a:rPr>
                        <a:t>Jun</a:t>
                      </a:r>
                    </a:p>
                  </a:txBody>
                  <a:tcPr marL="6123" marR="6123" marT="6123" marB="0" anchor="ctr">
                    <a:solidFill>
                      <a:srgbClr val="92D050"/>
                    </a:solidFill>
                  </a:tcPr>
                </a:tc>
                <a:tc>
                  <a:txBody>
                    <a:bodyPr/>
                    <a:lstStyle/>
                    <a:p>
                      <a:pPr algn="l" rtl="0" fontAlgn="ctr"/>
                      <a:r>
                        <a:rPr lang="en-US" sz="900" u="none" strike="noStrike" kern="1200" dirty="0">
                          <a:solidFill>
                            <a:schemeClr val="dk1"/>
                          </a:solidFill>
                          <a:effectLst/>
                          <a:latin typeface="+mn-lt"/>
                          <a:ea typeface="+mn-ea"/>
                          <a:cs typeface="+mn-cs"/>
                        </a:rPr>
                        <a:t>Jul</a:t>
                      </a:r>
                    </a:p>
                  </a:txBody>
                  <a:tcPr marL="6123" marR="6123" marT="6123" marB="0" anchor="ctr">
                    <a:solidFill>
                      <a:srgbClr val="92D050"/>
                    </a:solidFill>
                  </a:tcPr>
                </a:tc>
                <a:tc>
                  <a:txBody>
                    <a:bodyPr/>
                    <a:lstStyle/>
                    <a:p>
                      <a:pPr algn="l" rtl="0" fontAlgn="ctr"/>
                      <a:r>
                        <a:rPr lang="en-US" sz="900" u="none" strike="noStrike" kern="1200" dirty="0">
                          <a:solidFill>
                            <a:schemeClr val="dk1"/>
                          </a:solidFill>
                          <a:effectLst/>
                          <a:latin typeface="+mn-lt"/>
                          <a:ea typeface="+mn-ea"/>
                          <a:cs typeface="+mn-cs"/>
                        </a:rPr>
                        <a:t>Aug</a:t>
                      </a:r>
                    </a:p>
                  </a:txBody>
                  <a:tcPr marL="6123" marR="6123" marT="6123" marB="0" anchor="ctr">
                    <a:solidFill>
                      <a:srgbClr val="92D050"/>
                    </a:solidFill>
                  </a:tcPr>
                </a:tc>
                <a:tc>
                  <a:txBody>
                    <a:bodyPr/>
                    <a:lstStyle/>
                    <a:p>
                      <a:pPr algn="l" rtl="0" fontAlgn="ctr"/>
                      <a:r>
                        <a:rPr lang="en-US" sz="900" u="none" strike="noStrike" kern="1200" dirty="0">
                          <a:solidFill>
                            <a:schemeClr val="dk1"/>
                          </a:solidFill>
                          <a:effectLst/>
                          <a:latin typeface="+mn-lt"/>
                          <a:ea typeface="+mn-ea"/>
                          <a:cs typeface="+mn-cs"/>
                        </a:rPr>
                        <a:t>Sept</a:t>
                      </a:r>
                    </a:p>
                  </a:txBody>
                  <a:tcPr marL="6123" marR="6123" marT="6123" marB="0" anchor="ctr">
                    <a:solidFill>
                      <a:srgbClr val="92D050"/>
                    </a:solidFill>
                  </a:tcPr>
                </a:tc>
                <a:tc>
                  <a:txBody>
                    <a:bodyPr/>
                    <a:lstStyle/>
                    <a:p>
                      <a:pPr algn="l" rtl="0" fontAlgn="ctr"/>
                      <a:r>
                        <a:rPr lang="en-US" sz="900" u="none" strike="noStrike" kern="1200" dirty="0">
                          <a:solidFill>
                            <a:schemeClr val="dk1"/>
                          </a:solidFill>
                          <a:effectLst/>
                          <a:latin typeface="+mn-lt"/>
                          <a:ea typeface="+mn-ea"/>
                          <a:cs typeface="+mn-cs"/>
                        </a:rPr>
                        <a:t>Oct</a:t>
                      </a:r>
                    </a:p>
                  </a:txBody>
                  <a:tcPr marL="6123" marR="6123" marT="6123" marB="0" anchor="ctr">
                    <a:solidFill>
                      <a:srgbClr val="92D050"/>
                    </a:solidFill>
                  </a:tcPr>
                </a:tc>
                <a:tc>
                  <a:txBody>
                    <a:bodyPr/>
                    <a:lstStyle/>
                    <a:p>
                      <a:pPr algn="l" rtl="0" fontAlgn="ctr"/>
                      <a:r>
                        <a:rPr lang="en-US" sz="900" u="none" strike="noStrike" kern="1200" dirty="0">
                          <a:solidFill>
                            <a:schemeClr val="dk1"/>
                          </a:solidFill>
                          <a:effectLst/>
                          <a:latin typeface="+mn-lt"/>
                          <a:ea typeface="+mn-ea"/>
                          <a:cs typeface="+mn-cs"/>
                        </a:rPr>
                        <a:t>Nov</a:t>
                      </a:r>
                    </a:p>
                  </a:txBody>
                  <a:tcPr marL="6123" marR="6123" marT="6123" marB="0" anchor="ctr">
                    <a:solidFill>
                      <a:srgbClr val="92D050"/>
                    </a:solidFill>
                  </a:tcPr>
                </a:tc>
                <a:tc>
                  <a:txBody>
                    <a:bodyPr/>
                    <a:lstStyle/>
                    <a:p>
                      <a:pPr algn="l" rtl="0" fontAlgn="ctr"/>
                      <a:r>
                        <a:rPr lang="en-US" sz="900" u="none" strike="noStrike" dirty="0">
                          <a:effectLst/>
                        </a:rPr>
                        <a:t>Dec </a:t>
                      </a:r>
                      <a:endParaRPr lang="en-US" sz="900" b="1" i="0" u="none" strike="noStrike" dirty="0">
                        <a:solidFill>
                          <a:srgbClr val="000000"/>
                        </a:solidFill>
                        <a:effectLst/>
                        <a:latin typeface="Calibri"/>
                      </a:endParaRPr>
                    </a:p>
                  </a:txBody>
                  <a:tcPr marL="6123" marR="6123" marT="6123" marB="0" anchor="ctr"/>
                </a:tc>
              </a:tr>
            </a:tbl>
          </a:graphicData>
        </a:graphic>
      </p:graphicFrame>
    </p:spTree>
    <p:extLst>
      <p:ext uri="{BB962C8B-B14F-4D97-AF65-F5344CB8AC3E}">
        <p14:creationId xmlns:p14="http://schemas.microsoft.com/office/powerpoint/2010/main" val="343040590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‘simulation scenario’ ?</a:t>
            </a:r>
            <a:endParaRPr lang="el-GR" dirty="0"/>
          </a:p>
        </p:txBody>
      </p:sp>
      <p:sp>
        <p:nvSpPr>
          <p:cNvPr id="3" name="Content Placeholder 2"/>
          <p:cNvSpPr>
            <a:spLocks noGrp="1"/>
          </p:cNvSpPr>
          <p:nvPr>
            <p:ph idx="1"/>
          </p:nvPr>
        </p:nvSpPr>
        <p:spPr>
          <a:xfrm>
            <a:off x="185530" y="1285462"/>
            <a:ext cx="8501270" cy="4840702"/>
          </a:xfrm>
        </p:spPr>
        <p:txBody>
          <a:bodyPr>
            <a:normAutofit fontScale="85000" lnSpcReduction="20000"/>
          </a:bodyPr>
          <a:lstStyle/>
          <a:p>
            <a:endParaRPr lang="en-US" dirty="0" smtClean="0"/>
          </a:p>
          <a:p>
            <a:pPr marL="0" indent="0">
              <a:buNone/>
            </a:pPr>
            <a:r>
              <a:rPr lang="en-US" dirty="0" smtClean="0"/>
              <a:t>A simulation scenario is a standardized software-based story, in which the participants deal with various challenges= Quantitative outcome</a:t>
            </a:r>
          </a:p>
          <a:p>
            <a:pPr marL="0" indent="0">
              <a:buNone/>
            </a:pPr>
            <a:endParaRPr lang="en-US" dirty="0" smtClean="0"/>
          </a:p>
          <a:p>
            <a:pPr marL="0" indent="0">
              <a:buNone/>
            </a:pPr>
            <a:r>
              <a:rPr lang="en-US" dirty="0" smtClean="0"/>
              <a:t>We suggest…</a:t>
            </a:r>
          </a:p>
          <a:p>
            <a:pPr marL="0" indent="0">
              <a:buNone/>
            </a:pPr>
            <a:endParaRPr lang="en-US" dirty="0"/>
          </a:p>
          <a:p>
            <a:pPr marL="0" indent="0">
              <a:buNone/>
            </a:pPr>
            <a:r>
              <a:rPr lang="en-US" dirty="0" smtClean="0"/>
              <a:t>A more open- ended approach given:</a:t>
            </a:r>
          </a:p>
          <a:p>
            <a:pPr lvl="1"/>
            <a:r>
              <a:rPr lang="en-US" dirty="0" smtClean="0"/>
              <a:t>Wide range of situations, contexts, cases, practices and policies across ODS countries.</a:t>
            </a:r>
          </a:p>
          <a:p>
            <a:pPr lvl="1"/>
            <a:r>
              <a:rPr lang="en-US" dirty="0" smtClean="0"/>
              <a:t>Wide range of teachers’ profiles and competences</a:t>
            </a:r>
          </a:p>
          <a:p>
            <a:endParaRPr lang="en-US" dirty="0"/>
          </a:p>
          <a:p>
            <a:pPr marL="0" indent="0">
              <a:buNone/>
            </a:pPr>
            <a:r>
              <a:rPr lang="en-US" dirty="0" smtClean="0"/>
              <a:t>i.e. A video with teachers’ interviews that covers different types of resistance coming from different forces/ actors (e.g. from school managers/ colleagues/ parents/ external actors = </a:t>
            </a:r>
          </a:p>
          <a:p>
            <a:pPr marL="0" indent="0">
              <a:buNone/>
            </a:pPr>
            <a:r>
              <a:rPr lang="en-US" dirty="0" smtClean="0"/>
              <a:t>A series of cases that will intrigue discussion, sharing of experiences and looking for solutions (less standardized approach that is customizable to different national contexts)</a:t>
            </a:r>
          </a:p>
          <a:p>
            <a:endParaRPr lang="el-GR" dirty="0" smtClean="0"/>
          </a:p>
          <a:p>
            <a:endParaRPr lang="en-US" dirty="0" smtClean="0"/>
          </a:p>
          <a:p>
            <a:pPr marL="0" indent="0">
              <a:buNone/>
            </a:pPr>
            <a:endParaRPr lang="el-GR"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16</a:t>
            </a:fld>
            <a:endParaRPr lang="en-US" dirty="0"/>
          </a:p>
        </p:txBody>
      </p:sp>
      <p:sp>
        <p:nvSpPr>
          <p:cNvPr id="7" name="Date Placeholder 3"/>
          <p:cNvSpPr>
            <a:spLocks noGrp="1"/>
          </p:cNvSpPr>
          <p:nvPr>
            <p:ph type="dt" sz="half" idx="10"/>
          </p:nvPr>
        </p:nvSpPr>
        <p:spPr>
          <a:xfrm>
            <a:off x="5019524" y="6440253"/>
            <a:ext cx="1019629" cy="365125"/>
          </a:xfrm>
        </p:spPr>
        <p:txBody>
          <a:bodyPr/>
          <a:lstStyle/>
          <a:p>
            <a:r>
              <a:rPr lang="en-US" dirty="0" smtClean="0"/>
              <a:t>09/30/2013</a:t>
            </a:r>
            <a:endParaRPr lang="en-US" dirty="0"/>
          </a:p>
        </p:txBody>
      </p:sp>
      <p:sp>
        <p:nvSpPr>
          <p:cNvPr id="8" name="Footer Placeholder 4"/>
          <p:cNvSpPr>
            <a:spLocks noGrp="1"/>
          </p:cNvSpPr>
          <p:nvPr>
            <p:ph type="ftr" sz="quarter" idx="11"/>
          </p:nvPr>
        </p:nvSpPr>
        <p:spPr>
          <a:xfrm>
            <a:off x="457199" y="6440253"/>
            <a:ext cx="4562325" cy="365125"/>
          </a:xfrm>
        </p:spPr>
        <p:txBody>
          <a:bodyPr/>
          <a:lstStyle/>
          <a:p>
            <a:r>
              <a:rPr lang="en-US" dirty="0" smtClean="0"/>
              <a:t>NC’ s meeting</a:t>
            </a:r>
            <a:endParaRPr lang="en-US" dirty="0"/>
          </a:p>
        </p:txBody>
      </p:sp>
    </p:spTree>
    <p:extLst>
      <p:ext uri="{BB962C8B-B14F-4D97-AF65-F5344CB8AC3E}">
        <p14:creationId xmlns:p14="http://schemas.microsoft.com/office/powerpoint/2010/main" val="45455933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 of video</a:t>
            </a:r>
            <a:endParaRPr lang="el-GR" dirty="0"/>
          </a:p>
        </p:txBody>
      </p:sp>
      <p:sp>
        <p:nvSpPr>
          <p:cNvPr id="3" name="Content Placeholder 2"/>
          <p:cNvSpPr>
            <a:spLocks noGrp="1"/>
          </p:cNvSpPr>
          <p:nvPr>
            <p:ph idx="1"/>
          </p:nvPr>
        </p:nvSpPr>
        <p:spPr>
          <a:xfrm>
            <a:off x="419422" y="1338470"/>
            <a:ext cx="8229600" cy="4787693"/>
          </a:xfrm>
        </p:spPr>
        <p:txBody>
          <a:bodyPr>
            <a:normAutofit fontScale="62500" lnSpcReduction="20000"/>
          </a:bodyPr>
          <a:lstStyle/>
          <a:p>
            <a:r>
              <a:rPr lang="en-US" dirty="0"/>
              <a:t>Duration: approx. 20 minutes</a:t>
            </a:r>
            <a:endParaRPr lang="el-GR" dirty="0"/>
          </a:p>
          <a:p>
            <a:pPr lvl="0"/>
            <a:r>
              <a:rPr lang="en-US" dirty="0"/>
              <a:t>2-3 interviewees </a:t>
            </a:r>
            <a:r>
              <a:rPr lang="en-US" dirty="0" smtClean="0"/>
              <a:t>from different countries</a:t>
            </a:r>
            <a:endParaRPr lang="el-GR" dirty="0"/>
          </a:p>
          <a:p>
            <a:pPr lvl="0"/>
            <a:r>
              <a:rPr lang="en-US" dirty="0"/>
              <a:t>Various cases of </a:t>
            </a:r>
            <a:r>
              <a:rPr lang="en-US" dirty="0" smtClean="0"/>
              <a:t>teachers:</a:t>
            </a:r>
          </a:p>
          <a:p>
            <a:pPr lvl="1"/>
            <a:r>
              <a:rPr lang="en-US" dirty="0" smtClean="0"/>
              <a:t>e.g</a:t>
            </a:r>
            <a:r>
              <a:rPr lang="en-US" dirty="0"/>
              <a:t>. working in public and private schools, primary and secondary education</a:t>
            </a:r>
            <a:r>
              <a:rPr lang="en-US" dirty="0" smtClean="0"/>
              <a:t>,</a:t>
            </a:r>
          </a:p>
          <a:p>
            <a:pPr lvl="1"/>
            <a:r>
              <a:rPr lang="en-US" dirty="0" smtClean="0"/>
              <a:t>Different types </a:t>
            </a:r>
            <a:r>
              <a:rPr lang="en-US" dirty="0"/>
              <a:t>of schools (general, vocational, special needs </a:t>
            </a:r>
            <a:r>
              <a:rPr lang="en-US" dirty="0" err="1"/>
              <a:t>etc</a:t>
            </a:r>
            <a:r>
              <a:rPr lang="en-US" dirty="0"/>
              <a:t>). </a:t>
            </a:r>
            <a:endParaRPr lang="el-GR" dirty="0"/>
          </a:p>
          <a:p>
            <a:pPr lvl="0"/>
            <a:r>
              <a:rPr lang="en-US" dirty="0" smtClean="0"/>
              <a:t>Different </a:t>
            </a:r>
            <a:r>
              <a:rPr lang="en-US" dirty="0"/>
              <a:t>types of resistance to </a:t>
            </a:r>
            <a:r>
              <a:rPr lang="en-US" dirty="0" smtClean="0"/>
              <a:t>change, i.e.</a:t>
            </a:r>
          </a:p>
          <a:p>
            <a:pPr lvl="1"/>
            <a:r>
              <a:rPr lang="en-US" dirty="0" smtClean="0"/>
              <a:t> External (community, </a:t>
            </a:r>
            <a:r>
              <a:rPr lang="en-US" dirty="0"/>
              <a:t>policy </a:t>
            </a:r>
            <a:r>
              <a:rPr lang="en-US" dirty="0" smtClean="0"/>
              <a:t>issues), </a:t>
            </a:r>
            <a:r>
              <a:rPr lang="en-US" dirty="0"/>
              <a:t>internal (school management, </a:t>
            </a:r>
            <a:r>
              <a:rPr lang="en-US" dirty="0" smtClean="0"/>
              <a:t>peers), aggressive resistance, passive resistance etc.</a:t>
            </a:r>
            <a:endParaRPr lang="el-GR" dirty="0"/>
          </a:p>
          <a:p>
            <a:pPr lvl="0"/>
            <a:r>
              <a:rPr lang="el-GR" dirty="0"/>
              <a:t>Different </a:t>
            </a:r>
            <a:r>
              <a:rPr lang="el-GR" dirty="0" smtClean="0"/>
              <a:t>countries</a:t>
            </a:r>
            <a:endParaRPr lang="en-US" dirty="0" smtClean="0"/>
          </a:p>
          <a:p>
            <a:pPr lvl="0"/>
            <a:r>
              <a:rPr lang="en-US" dirty="0" smtClean="0"/>
              <a:t>Topics to be covered in the interviews:</a:t>
            </a:r>
          </a:p>
          <a:p>
            <a:pPr lvl="1"/>
            <a:r>
              <a:rPr lang="en-US" dirty="0" smtClean="0"/>
              <a:t>Teachers’ experiences in current or former schools of trying to change established patterns</a:t>
            </a:r>
          </a:p>
          <a:p>
            <a:pPr lvl="1"/>
            <a:r>
              <a:rPr lang="en-US" dirty="0" smtClean="0"/>
              <a:t>What was the need for change? Obstacles they faced- Where did they come from? How were they resolved? Was the change sustainable? Who did they ask for help?</a:t>
            </a:r>
          </a:p>
          <a:p>
            <a:r>
              <a:rPr lang="en-US" dirty="0" smtClean="0">
                <a:solidFill>
                  <a:srgbClr val="FF0000"/>
                </a:solidFill>
              </a:rPr>
              <a:t>The overall message should be positive- we are looking for success stories!!! </a:t>
            </a:r>
            <a:endParaRPr lang="el-GR" dirty="0">
              <a:solidFill>
                <a:srgbClr val="FF0000"/>
              </a:solidFill>
            </a:endParaRPr>
          </a:p>
          <a:p>
            <a:endParaRPr lang="en-US" dirty="0"/>
          </a:p>
          <a:p>
            <a:pPr marL="0" indent="0">
              <a:buNone/>
            </a:pPr>
            <a:r>
              <a:rPr lang="en-US" dirty="0" smtClean="0"/>
              <a:t>Tasks: </a:t>
            </a:r>
            <a:endParaRPr lang="el-GR" dirty="0"/>
          </a:p>
          <a:p>
            <a:pPr lvl="0"/>
            <a:endParaRPr lang="en-US" dirty="0" smtClean="0"/>
          </a:p>
          <a:p>
            <a:pPr lvl="0"/>
            <a:r>
              <a:rPr lang="en-US" dirty="0" smtClean="0"/>
              <a:t>Interviewing teachers and recording </a:t>
            </a:r>
          </a:p>
          <a:p>
            <a:pPr lvl="0"/>
            <a:r>
              <a:rPr lang="en-US" dirty="0" smtClean="0"/>
              <a:t>Editing </a:t>
            </a:r>
            <a:r>
              <a:rPr lang="en-US" dirty="0"/>
              <a:t>the video</a:t>
            </a:r>
            <a:endParaRPr lang="el-GR" dirty="0"/>
          </a:p>
          <a:p>
            <a:pPr lvl="0"/>
            <a:r>
              <a:rPr lang="en-US" dirty="0"/>
              <a:t>Translating in all languages </a:t>
            </a:r>
            <a:endParaRPr lang="el-GR" dirty="0"/>
          </a:p>
          <a:p>
            <a:pPr lvl="0"/>
            <a:r>
              <a:rPr lang="en-US" dirty="0"/>
              <a:t>Subtitling</a:t>
            </a:r>
            <a:endParaRPr lang="el-GR" dirty="0"/>
          </a:p>
          <a:p>
            <a:r>
              <a:rPr lang="en-US" dirty="0" smtClean="0"/>
              <a:t>Time-frame for preparing the video: </a:t>
            </a:r>
            <a:r>
              <a:rPr lang="en-US" dirty="0" smtClean="0">
                <a:solidFill>
                  <a:srgbClr val="FF0000"/>
                </a:solidFill>
              </a:rPr>
              <a:t>end of October 2013</a:t>
            </a:r>
            <a:endParaRPr lang="el-GR" dirty="0">
              <a:solidFill>
                <a:srgbClr val="FF0000"/>
              </a:solidFill>
            </a:endParaRPr>
          </a:p>
          <a:p>
            <a:endParaRPr lang="el-GR" dirty="0"/>
          </a:p>
        </p:txBody>
      </p:sp>
      <p:sp>
        <p:nvSpPr>
          <p:cNvPr id="4" name="Date Placeholder 3"/>
          <p:cNvSpPr>
            <a:spLocks noGrp="1"/>
          </p:cNvSpPr>
          <p:nvPr>
            <p:ph type="dt" sz="half" idx="10"/>
          </p:nvPr>
        </p:nvSpPr>
        <p:spPr/>
        <p:txBody>
          <a:bodyPr/>
          <a:lstStyle/>
          <a:p>
            <a:r>
              <a:rPr lang="en-US" smtClean="0"/>
              <a:t>06/21/2013</a:t>
            </a:r>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17</a:t>
            </a:fld>
            <a:endParaRPr lang="en-US" dirty="0"/>
          </a:p>
        </p:txBody>
      </p:sp>
    </p:spTree>
    <p:extLst>
      <p:ext uri="{BB962C8B-B14F-4D97-AF65-F5344CB8AC3E}">
        <p14:creationId xmlns:p14="http://schemas.microsoft.com/office/powerpoint/2010/main" val="24291180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Workshop outline (Session 1)</a:t>
            </a:r>
            <a:endParaRPr lang="el-GR" dirty="0"/>
          </a:p>
        </p:txBody>
      </p:sp>
      <p:sp>
        <p:nvSpPr>
          <p:cNvPr id="3" name="Content Placeholder 2"/>
          <p:cNvSpPr>
            <a:spLocks noGrp="1"/>
          </p:cNvSpPr>
          <p:nvPr>
            <p:ph idx="1"/>
          </p:nvPr>
        </p:nvSpPr>
        <p:spPr>
          <a:xfrm>
            <a:off x="291547" y="1497496"/>
            <a:ext cx="8507895" cy="4678017"/>
          </a:xfrm>
        </p:spPr>
        <p:txBody>
          <a:bodyPr>
            <a:normAutofit fontScale="32500" lnSpcReduction="20000"/>
          </a:bodyPr>
          <a:lstStyle/>
          <a:p>
            <a:r>
              <a:rPr lang="en-US" sz="4000" dirty="0" smtClean="0"/>
              <a:t>Duration: Approx. 3 hours</a:t>
            </a:r>
          </a:p>
          <a:p>
            <a:r>
              <a:rPr lang="en-US" sz="4000" dirty="0" smtClean="0"/>
              <a:t>Participants: approx. 25- Groups of teachers from </a:t>
            </a:r>
            <a:r>
              <a:rPr lang="en-US" sz="4000" dirty="0" smtClean="0">
                <a:solidFill>
                  <a:srgbClr val="FF0000"/>
                </a:solidFill>
              </a:rPr>
              <a:t>different</a:t>
            </a:r>
            <a:r>
              <a:rPr lang="en-US" sz="4000" dirty="0" smtClean="0"/>
              <a:t> schools</a:t>
            </a:r>
          </a:p>
          <a:p>
            <a:r>
              <a:rPr lang="en-US" sz="4000" dirty="0" smtClean="0"/>
              <a:t>Number of  Facilitators: 2</a:t>
            </a:r>
          </a:p>
          <a:p>
            <a:endParaRPr lang="en-US" sz="4000" dirty="0"/>
          </a:p>
          <a:p>
            <a:pPr marL="457200" lvl="0" indent="-457200">
              <a:buFont typeface="+mj-lt"/>
              <a:buAutoNum type="arabicPeriod"/>
            </a:pPr>
            <a:r>
              <a:rPr lang="en-US" sz="4000" dirty="0"/>
              <a:t>Introduction</a:t>
            </a:r>
            <a:r>
              <a:rPr lang="en-US" sz="4000" b="0" dirty="0"/>
              <a:t> to the workshop and its objectives</a:t>
            </a:r>
            <a:endParaRPr lang="el-GR" sz="4000" b="0" dirty="0"/>
          </a:p>
          <a:p>
            <a:pPr marL="457200" lvl="0" indent="-457200">
              <a:buFont typeface="+mj-lt"/>
              <a:buAutoNum type="arabicPeriod"/>
            </a:pPr>
            <a:r>
              <a:rPr lang="en-US" sz="4000" dirty="0"/>
              <a:t>Presentation </a:t>
            </a:r>
            <a:r>
              <a:rPr lang="en-US" sz="4000" dirty="0" smtClean="0"/>
              <a:t>of video</a:t>
            </a:r>
            <a:r>
              <a:rPr lang="en-US" sz="4000" b="0" dirty="0" smtClean="0"/>
              <a:t>: The participants will be asked to discuss in groups the various challenges and types of resistance that the video presents. The </a:t>
            </a:r>
            <a:r>
              <a:rPr lang="en-US" sz="4000" b="0" dirty="0"/>
              <a:t>facilitator (NC) asks the following questions and makes poster notes: </a:t>
            </a:r>
            <a:endParaRPr lang="el-GR" sz="4000" b="0" dirty="0"/>
          </a:p>
          <a:p>
            <a:pPr marL="914400" lvl="1" indent="-198438">
              <a:buFont typeface="+mj-lt"/>
              <a:buAutoNum type="alphaLcParenR"/>
            </a:pPr>
            <a:r>
              <a:rPr lang="en-US" sz="4000" dirty="0"/>
              <a:t>What types of resistance do you recognize? </a:t>
            </a:r>
            <a:endParaRPr lang="el-GR" sz="4000" dirty="0"/>
          </a:p>
          <a:p>
            <a:pPr marL="914400" lvl="1" indent="-198438">
              <a:buFont typeface="+mj-lt"/>
              <a:buAutoNum type="alphaLcParenR"/>
            </a:pPr>
            <a:r>
              <a:rPr lang="en-US" sz="4000" dirty="0"/>
              <a:t>Have you faced or are you currently facing similar challenges in your school?</a:t>
            </a:r>
            <a:endParaRPr lang="el-GR" sz="4000" dirty="0"/>
          </a:p>
          <a:p>
            <a:pPr marL="914400" lvl="1" indent="-198438">
              <a:buFont typeface="+mj-lt"/>
              <a:buAutoNum type="alphaLcParenR"/>
            </a:pPr>
            <a:r>
              <a:rPr lang="en-US" sz="4000" dirty="0"/>
              <a:t>How are you dealing with them? </a:t>
            </a:r>
            <a:endParaRPr lang="el-GR" sz="4000" dirty="0"/>
          </a:p>
          <a:p>
            <a:pPr marL="914400" lvl="1" indent="-198438">
              <a:buFont typeface="+mj-lt"/>
              <a:buAutoNum type="alphaLcParenR"/>
            </a:pPr>
            <a:r>
              <a:rPr lang="en-US" sz="4000" dirty="0"/>
              <a:t>How would you react in a similar case?</a:t>
            </a:r>
            <a:endParaRPr lang="el-GR" sz="4000" dirty="0"/>
          </a:p>
          <a:p>
            <a:pPr marL="914400" lvl="1" indent="-198438">
              <a:buFont typeface="+mj-lt"/>
              <a:buAutoNum type="alphaLcParenR"/>
            </a:pPr>
            <a:r>
              <a:rPr lang="en-US" sz="4000" dirty="0"/>
              <a:t>According to your experiences, what seems to work? </a:t>
            </a:r>
            <a:endParaRPr lang="el-GR" sz="4000" dirty="0"/>
          </a:p>
          <a:p>
            <a:pPr marL="914400" lvl="1" indent="-198438">
              <a:buFont typeface="+mj-lt"/>
              <a:buAutoNum type="alphaLcParenR"/>
            </a:pPr>
            <a:r>
              <a:rPr lang="en-US" sz="4000" dirty="0"/>
              <a:t>Can we come up with a set of good practices in dealing with resistance to change? Can we identify a set of components that seem to work/ or could work in order to overcome resistance to change? -&gt;This should create a list of factors that would foster educational change, e.g. building an environment of trust and safety, cooperation, building of self-confidence and self-awareness, having of a common vision, awareness of teachers’ roles as co-creators of a learning environment. </a:t>
            </a:r>
            <a:endParaRPr lang="el-GR" sz="4000" dirty="0"/>
          </a:p>
          <a:p>
            <a:pPr marL="457200" lvl="0" indent="-457200">
              <a:buFont typeface="+mj-lt"/>
              <a:buAutoNum type="arabicPeriod"/>
            </a:pPr>
            <a:r>
              <a:rPr lang="en-US" sz="4000" dirty="0" smtClean="0"/>
              <a:t>Work in groups- Designing a strategy for improving conditions that foster change:</a:t>
            </a:r>
            <a:r>
              <a:rPr lang="en-US" sz="4000" b="0" dirty="0" smtClean="0"/>
              <a:t> </a:t>
            </a:r>
            <a:r>
              <a:rPr lang="en-US" sz="4000" b="0" dirty="0"/>
              <a:t>Each group fill focus on a different factor from the list that was previously identified, and will </a:t>
            </a:r>
            <a:r>
              <a:rPr lang="en-US" sz="4000" b="0" dirty="0" smtClean="0"/>
              <a:t>design a strategy on creating </a:t>
            </a:r>
            <a:r>
              <a:rPr lang="en-US" sz="4000" b="0" dirty="0"/>
              <a:t>these conditions in their schools. Each group reports on their discussion. The facilitator makes poster notes. E.g. under “Building trust” the facilitator writes down the group’s ideas and </a:t>
            </a:r>
            <a:r>
              <a:rPr lang="en-US" sz="4000" b="0" dirty="0" smtClean="0"/>
              <a:t>suggestions for a strategy.  </a:t>
            </a:r>
          </a:p>
          <a:p>
            <a:pPr marL="457200" lvl="0" indent="-457200">
              <a:buFont typeface="+mj-lt"/>
              <a:buAutoNum type="arabicPeriod"/>
            </a:pPr>
            <a:r>
              <a:rPr lang="en-US" sz="4000" dirty="0" smtClean="0"/>
              <a:t>Overall </a:t>
            </a:r>
            <a:r>
              <a:rPr lang="en-US" sz="4000" dirty="0"/>
              <a:t>suggestions on how can ODS further support change agent </a:t>
            </a:r>
            <a:r>
              <a:rPr lang="en-US" sz="4000" dirty="0" smtClean="0"/>
              <a:t>teachers &amp; Presentation of ODS community for change agent support</a:t>
            </a:r>
            <a:r>
              <a:rPr lang="en-US" sz="4000" b="0" dirty="0" smtClean="0">
                <a:solidFill>
                  <a:srgbClr val="FF0000"/>
                </a:solidFill>
              </a:rPr>
              <a:t>. </a:t>
            </a:r>
            <a:r>
              <a:rPr lang="en-US" sz="4000" b="0" dirty="0">
                <a:solidFill>
                  <a:srgbClr val="FF0000"/>
                </a:solidFill>
              </a:rPr>
              <a:t>A community on the ODS portal will be used for further exchange of materials, views and sharing of experiences</a:t>
            </a:r>
            <a:r>
              <a:rPr lang="en-US" sz="4000" b="0" dirty="0"/>
              <a:t>. The facilitator presents the community. </a:t>
            </a:r>
            <a:endParaRPr lang="el-GR" sz="4000" b="0" dirty="0"/>
          </a:p>
          <a:p>
            <a:endParaRPr lang="en-US" dirty="0" smtClean="0"/>
          </a:p>
          <a:p>
            <a:endParaRPr lang="el-GR" dirty="0"/>
          </a:p>
        </p:txBody>
      </p:sp>
      <p:sp>
        <p:nvSpPr>
          <p:cNvPr id="4" name="Date Placeholder 3"/>
          <p:cNvSpPr>
            <a:spLocks noGrp="1"/>
          </p:cNvSpPr>
          <p:nvPr>
            <p:ph type="dt" sz="half" idx="10"/>
          </p:nvPr>
        </p:nvSpPr>
        <p:spPr>
          <a:xfrm>
            <a:off x="3909392" y="6440253"/>
            <a:ext cx="2129762" cy="365125"/>
          </a:xfrm>
        </p:spPr>
        <p:txBody>
          <a:bodyPr/>
          <a:lstStyle/>
          <a:p>
            <a:r>
              <a:rPr lang="en-US" dirty="0" smtClean="0"/>
              <a:t>Belgrade, 30/09/2013</a:t>
            </a:r>
            <a:endParaRPr lang="en-US" dirty="0"/>
          </a:p>
        </p:txBody>
      </p:sp>
      <p:sp>
        <p:nvSpPr>
          <p:cNvPr id="5" name="Footer Placeholder 4"/>
          <p:cNvSpPr>
            <a:spLocks noGrp="1"/>
          </p:cNvSpPr>
          <p:nvPr>
            <p:ph type="ftr" sz="quarter" idx="11"/>
          </p:nvPr>
        </p:nvSpPr>
        <p:spPr/>
        <p:txBody>
          <a:bodyPr/>
          <a:lstStyle/>
          <a:p>
            <a:r>
              <a:rPr lang="en-US" dirty="0" smtClean="0"/>
              <a:t>NC’s Meeting</a:t>
            </a:r>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18</a:t>
            </a:fld>
            <a:endParaRPr lang="en-US" dirty="0"/>
          </a:p>
        </p:txBody>
      </p:sp>
    </p:spTree>
    <p:extLst>
      <p:ext uri="{BB962C8B-B14F-4D97-AF65-F5344CB8AC3E}">
        <p14:creationId xmlns:p14="http://schemas.microsoft.com/office/powerpoint/2010/main" val="287277925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 up session</a:t>
            </a:r>
            <a:endParaRPr lang="el-GR"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19</a:t>
            </a:fld>
            <a:endParaRPr lang="en-US" dirty="0"/>
          </a:p>
        </p:txBody>
      </p:sp>
      <p:sp>
        <p:nvSpPr>
          <p:cNvPr id="9" name="Content Placeholder 2"/>
          <p:cNvSpPr>
            <a:spLocks noGrp="1"/>
          </p:cNvSpPr>
          <p:nvPr>
            <p:ph idx="1"/>
          </p:nvPr>
        </p:nvSpPr>
        <p:spPr>
          <a:xfrm>
            <a:off x="291547" y="1497496"/>
            <a:ext cx="8507895" cy="4678017"/>
          </a:xfrm>
        </p:spPr>
        <p:txBody>
          <a:bodyPr>
            <a:normAutofit lnSpcReduction="10000"/>
          </a:bodyPr>
          <a:lstStyle/>
          <a:p>
            <a:r>
              <a:rPr lang="en-US" sz="1300" dirty="0" smtClean="0"/>
              <a:t>Duration: Approx. 2 hours</a:t>
            </a:r>
          </a:p>
          <a:p>
            <a:r>
              <a:rPr lang="en-US" sz="1300" dirty="0" smtClean="0"/>
              <a:t>Participants: The same as in Session 1 </a:t>
            </a:r>
          </a:p>
          <a:p>
            <a:r>
              <a:rPr lang="en-US" sz="1300" dirty="0" smtClean="0"/>
              <a:t>Number of facilitators: 2 </a:t>
            </a:r>
          </a:p>
          <a:p>
            <a:endParaRPr lang="en-US" sz="1300" dirty="0"/>
          </a:p>
          <a:p>
            <a:pPr marL="457200" lvl="0" indent="-457200">
              <a:buFont typeface="+mj-lt"/>
              <a:buAutoNum type="arabicPeriod"/>
            </a:pPr>
            <a:r>
              <a:rPr lang="en-US" sz="1300" dirty="0" smtClean="0"/>
              <a:t>Review of session 1, the factors identified by the group and the strategies they identified, e.g. building trust</a:t>
            </a:r>
          </a:p>
          <a:p>
            <a:pPr marL="457200" lvl="0" indent="-457200">
              <a:buFont typeface="+mj-lt"/>
              <a:buAutoNum type="arabicPeriod"/>
            </a:pPr>
            <a:r>
              <a:rPr lang="en-US" sz="1300" dirty="0" smtClean="0"/>
              <a:t>Reflection on action:</a:t>
            </a:r>
          </a:p>
          <a:p>
            <a:pPr lvl="2"/>
            <a:r>
              <a:rPr lang="en-US" sz="1300" b="1" dirty="0"/>
              <a:t>To what extent was the identified change/ intervention achieved?</a:t>
            </a:r>
            <a:endParaRPr lang="el-GR" sz="1300" dirty="0"/>
          </a:p>
          <a:p>
            <a:pPr lvl="2"/>
            <a:r>
              <a:rPr lang="en-US" sz="1300" b="1" dirty="0"/>
              <a:t>What obstacles did they face and how did they deal with them?</a:t>
            </a:r>
            <a:endParaRPr lang="el-GR" sz="1300" dirty="0"/>
          </a:p>
          <a:p>
            <a:pPr lvl="2"/>
            <a:r>
              <a:rPr lang="en-US" sz="1300" b="1" dirty="0"/>
              <a:t>How does each individual assess the </a:t>
            </a:r>
            <a:r>
              <a:rPr lang="en-US" sz="1300" b="1" dirty="0" smtClean="0"/>
              <a:t>outcome in their school?</a:t>
            </a:r>
            <a:endParaRPr lang="el-GR" sz="1300" dirty="0"/>
          </a:p>
          <a:p>
            <a:pPr lvl="2"/>
            <a:r>
              <a:rPr lang="en-US" sz="1300" b="1" dirty="0"/>
              <a:t>Who was benefited? </a:t>
            </a:r>
            <a:endParaRPr lang="el-GR" sz="1300" dirty="0"/>
          </a:p>
          <a:p>
            <a:pPr lvl="2"/>
            <a:r>
              <a:rPr lang="en-US" sz="1300" b="1" dirty="0"/>
              <a:t>Has the schools’ orientation to change shifted? </a:t>
            </a:r>
            <a:endParaRPr lang="el-GR" sz="1300" dirty="0"/>
          </a:p>
          <a:p>
            <a:pPr lvl="2"/>
            <a:r>
              <a:rPr lang="en-US" sz="1300" b="1" dirty="0"/>
              <a:t>What amendments in the course of action should be made in order to better meet the targeted change? </a:t>
            </a:r>
            <a:endParaRPr lang="el-GR" sz="1300" dirty="0"/>
          </a:p>
          <a:p>
            <a:pPr lvl="2"/>
            <a:r>
              <a:rPr lang="en-US" sz="1300" b="1" dirty="0" smtClean="0"/>
              <a:t>What other needs for support did they identify?</a:t>
            </a:r>
          </a:p>
          <a:p>
            <a:pPr lvl="2"/>
            <a:r>
              <a:rPr lang="en-US" sz="1300" b="1" dirty="0" smtClean="0"/>
              <a:t>What are the next steps? </a:t>
            </a:r>
            <a:r>
              <a:rPr lang="en-US" sz="1300" b="1" dirty="0"/>
              <a:t>Is the team ready to set new goals for further innovations? </a:t>
            </a:r>
            <a:endParaRPr lang="en-US" sz="1300" b="1" dirty="0" smtClean="0"/>
          </a:p>
          <a:p>
            <a:pPr marL="457200" lvl="1" indent="0">
              <a:buNone/>
            </a:pPr>
            <a:r>
              <a:rPr lang="en-US" sz="1500" b="1" u="sng" dirty="0" smtClean="0"/>
              <a:t>The facilitator makes notes for each one of these questions.</a:t>
            </a:r>
          </a:p>
          <a:p>
            <a:pPr marL="457200" lvl="1" indent="0">
              <a:buNone/>
            </a:pPr>
            <a:endParaRPr lang="en-US" sz="1500" b="1" u="sng" dirty="0"/>
          </a:p>
          <a:p>
            <a:pPr marL="457200" indent="-457200">
              <a:buFont typeface="+mj-lt"/>
              <a:buAutoNum type="arabicPeriod"/>
            </a:pPr>
            <a:r>
              <a:rPr lang="en-US" sz="1300" dirty="0" smtClean="0">
                <a:solidFill>
                  <a:srgbClr val="FF0000"/>
                </a:solidFill>
              </a:rPr>
              <a:t>Agreeing </a:t>
            </a:r>
            <a:r>
              <a:rPr lang="en-US" sz="1300" dirty="0">
                <a:solidFill>
                  <a:srgbClr val="FF0000"/>
                </a:solidFill>
              </a:rPr>
              <a:t>on support and </a:t>
            </a:r>
            <a:r>
              <a:rPr lang="en-US" sz="1300" dirty="0" smtClean="0">
                <a:solidFill>
                  <a:srgbClr val="FF0000"/>
                </a:solidFill>
              </a:rPr>
              <a:t>follow-through via the ODS portal</a:t>
            </a:r>
            <a:r>
              <a:rPr lang="en-US" sz="1300" dirty="0" smtClean="0"/>
              <a:t>: Reflection on how the ODS community of change-agent teachers is working; Presentation of materials uploaded (tools and resources) for further support of the teachers. </a:t>
            </a:r>
            <a:endParaRPr lang="en-US" sz="1300" dirty="0"/>
          </a:p>
          <a:p>
            <a:pPr marL="457200" lvl="1" indent="0">
              <a:buNone/>
            </a:pPr>
            <a:endParaRPr lang="en-US" sz="1500" b="1" u="sng" dirty="0"/>
          </a:p>
          <a:p>
            <a:pPr marL="457200" lvl="1" indent="0">
              <a:buNone/>
            </a:pPr>
            <a:endParaRPr lang="en-US" sz="1500" b="1" u="sng" dirty="0" smtClean="0"/>
          </a:p>
          <a:p>
            <a:pPr lvl="1"/>
            <a:endParaRPr lang="el-GR" sz="1500" dirty="0"/>
          </a:p>
          <a:p>
            <a:pPr marL="457200" lvl="0" indent="-457200">
              <a:buFont typeface="+mj-lt"/>
              <a:buAutoNum type="arabicPeriod"/>
            </a:pPr>
            <a:endParaRPr lang="en-US" sz="1300" dirty="0" smtClean="0"/>
          </a:p>
          <a:p>
            <a:pPr marL="457200" lvl="0" indent="-457200">
              <a:buFont typeface="+mj-lt"/>
              <a:buAutoNum type="arabicPeriod"/>
            </a:pPr>
            <a:endParaRPr lang="el-GR" sz="1300" b="0" dirty="0"/>
          </a:p>
          <a:p>
            <a:endParaRPr lang="en-US" sz="1300" dirty="0" smtClean="0"/>
          </a:p>
          <a:p>
            <a:endParaRPr lang="el-GR" sz="1300" dirty="0"/>
          </a:p>
        </p:txBody>
      </p:sp>
    </p:spTree>
    <p:extLst>
      <p:ext uri="{BB962C8B-B14F-4D97-AF65-F5344CB8AC3E}">
        <p14:creationId xmlns:p14="http://schemas.microsoft.com/office/powerpoint/2010/main" val="343826526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24383644"/>
              </p:ext>
            </p:extLst>
          </p:nvPr>
        </p:nvGraphicFramePr>
        <p:xfrm>
          <a:off x="514804" y="1230469"/>
          <a:ext cx="7992886" cy="4355322"/>
        </p:xfrm>
        <a:graphic>
          <a:graphicData uri="http://schemas.openxmlformats.org/drawingml/2006/table">
            <a:tbl>
              <a:tblPr firstRow="1" firstCol="1" bandRow="1">
                <a:tableStyleId>{5C22544A-7EE6-4342-B048-85BDC9FD1C3A}</a:tableStyleId>
              </a:tblPr>
              <a:tblGrid>
                <a:gridCol w="1454595"/>
                <a:gridCol w="2237713"/>
                <a:gridCol w="1454595"/>
                <a:gridCol w="1454595"/>
                <a:gridCol w="1391388"/>
              </a:tblGrid>
              <a:tr h="670049">
                <a:tc rowSpan="2">
                  <a:txBody>
                    <a:bodyPr/>
                    <a:lstStyle/>
                    <a:p>
                      <a:pPr algn="ctr" hangingPunct="0">
                        <a:spcAft>
                          <a:spcPts val="0"/>
                        </a:spcAft>
                      </a:pPr>
                      <a:r>
                        <a:rPr lang="en-GB" sz="900" dirty="0">
                          <a:effectLst/>
                        </a:rPr>
                        <a:t> </a:t>
                      </a:r>
                      <a:endParaRPr lang="el-GR" sz="1000" dirty="0">
                        <a:effectLst/>
                        <a:latin typeface="Arial"/>
                        <a:ea typeface="Times New Roman"/>
                        <a:cs typeface="Times New Roman"/>
                      </a:endParaRPr>
                    </a:p>
                  </a:txBody>
                  <a:tcPr marL="68580" marR="68580" marT="0" marB="0"/>
                </a:tc>
                <a:tc rowSpan="2">
                  <a:txBody>
                    <a:bodyPr/>
                    <a:lstStyle/>
                    <a:p>
                      <a:pPr algn="ctr" hangingPunct="0">
                        <a:spcAft>
                          <a:spcPts val="0"/>
                        </a:spcAft>
                      </a:pPr>
                      <a:r>
                        <a:rPr lang="en-GB" sz="1000">
                          <a:effectLst/>
                        </a:rPr>
                        <a:t>Phase A</a:t>
                      </a:r>
                      <a:endParaRPr lang="el-GR" sz="1000">
                        <a:effectLst/>
                      </a:endParaRPr>
                    </a:p>
                    <a:p>
                      <a:pPr algn="ctr" hangingPunct="0">
                        <a:spcAft>
                          <a:spcPts val="0"/>
                        </a:spcAft>
                      </a:pPr>
                      <a:r>
                        <a:rPr lang="en-GB" sz="1000">
                          <a:effectLst/>
                        </a:rPr>
                        <a:t>Analysis of Demand and Requirements</a:t>
                      </a:r>
                      <a:endParaRPr lang="el-GR" sz="1000">
                        <a:effectLst/>
                        <a:latin typeface="Arial"/>
                        <a:ea typeface="Times New Roman"/>
                        <a:cs typeface="Times New Roman"/>
                      </a:endParaRPr>
                    </a:p>
                  </a:txBody>
                  <a:tcPr marL="68580" marR="68580" marT="0" marB="0"/>
                </a:tc>
                <a:tc gridSpan="2">
                  <a:txBody>
                    <a:bodyPr/>
                    <a:lstStyle/>
                    <a:p>
                      <a:pPr algn="ctr" hangingPunct="0">
                        <a:spcAft>
                          <a:spcPts val="0"/>
                        </a:spcAft>
                      </a:pPr>
                      <a:r>
                        <a:rPr lang="en-GB" sz="1000" dirty="0">
                          <a:effectLst/>
                        </a:rPr>
                        <a:t>Phase B (WAVE I)</a:t>
                      </a:r>
                      <a:endParaRPr lang="el-GR" sz="1000" dirty="0">
                        <a:effectLst/>
                      </a:endParaRPr>
                    </a:p>
                    <a:p>
                      <a:pPr algn="ctr" hangingPunct="0">
                        <a:spcAft>
                          <a:spcPts val="0"/>
                        </a:spcAft>
                      </a:pPr>
                      <a:r>
                        <a:rPr lang="en-GB" sz="1000" dirty="0">
                          <a:effectLst/>
                        </a:rPr>
                        <a:t>Pilot Implementation</a:t>
                      </a:r>
                      <a:endParaRPr lang="el-GR" sz="1000" dirty="0">
                        <a:effectLst/>
                        <a:latin typeface="Arial"/>
                        <a:ea typeface="Times New Roman"/>
                        <a:cs typeface="Times New Roman"/>
                      </a:endParaRPr>
                    </a:p>
                  </a:txBody>
                  <a:tcPr marL="68580" marR="68580" marT="0" marB="0"/>
                </a:tc>
                <a:tc hMerge="1">
                  <a:txBody>
                    <a:bodyPr/>
                    <a:lstStyle/>
                    <a:p>
                      <a:endParaRPr lang="el-GR"/>
                    </a:p>
                  </a:txBody>
                  <a:tcPr/>
                </a:tc>
                <a:tc rowSpan="2">
                  <a:txBody>
                    <a:bodyPr/>
                    <a:lstStyle/>
                    <a:p>
                      <a:pPr algn="ctr" hangingPunct="0">
                        <a:spcAft>
                          <a:spcPts val="0"/>
                        </a:spcAft>
                      </a:pPr>
                      <a:r>
                        <a:rPr lang="en-GB" sz="1000">
                          <a:effectLst/>
                        </a:rPr>
                        <a:t>Phase C (WAVE II)</a:t>
                      </a:r>
                      <a:endParaRPr lang="el-GR" sz="1000">
                        <a:effectLst/>
                      </a:endParaRPr>
                    </a:p>
                    <a:p>
                      <a:pPr algn="ctr" hangingPunct="0">
                        <a:spcAft>
                          <a:spcPts val="0"/>
                        </a:spcAft>
                      </a:pPr>
                      <a:r>
                        <a:rPr lang="en-GB" sz="1000">
                          <a:effectLst/>
                        </a:rPr>
                        <a:t>Large Scale Validation</a:t>
                      </a:r>
                      <a:endParaRPr lang="el-GR" sz="1000">
                        <a:effectLst/>
                        <a:latin typeface="Arial"/>
                        <a:ea typeface="Times New Roman"/>
                        <a:cs typeface="Times New Roman"/>
                      </a:endParaRPr>
                    </a:p>
                  </a:txBody>
                  <a:tcPr marL="68580" marR="68580" marT="0" marB="0"/>
                </a:tc>
              </a:tr>
              <a:tr h="670049">
                <a:tc vMerge="1">
                  <a:txBody>
                    <a:bodyPr/>
                    <a:lstStyle/>
                    <a:p>
                      <a:endParaRPr lang="el-GR"/>
                    </a:p>
                  </a:txBody>
                  <a:tcPr/>
                </a:tc>
                <a:tc vMerge="1">
                  <a:txBody>
                    <a:bodyPr/>
                    <a:lstStyle/>
                    <a:p>
                      <a:endParaRPr lang="el-GR"/>
                    </a:p>
                  </a:txBody>
                  <a:tcPr/>
                </a:tc>
                <a:tc>
                  <a:txBody>
                    <a:bodyPr/>
                    <a:lstStyle/>
                    <a:p>
                      <a:pPr algn="ctr" hangingPunct="0">
                        <a:spcAft>
                          <a:spcPts val="0"/>
                        </a:spcAft>
                      </a:pPr>
                      <a:r>
                        <a:rPr lang="en-GB" sz="1000">
                          <a:effectLst/>
                        </a:rPr>
                        <a:t>B1</a:t>
                      </a:r>
                      <a:endParaRPr lang="el-GR" sz="1000">
                        <a:effectLst/>
                        <a:latin typeface="Arial"/>
                        <a:ea typeface="Times New Roman"/>
                        <a:cs typeface="Times New Roman"/>
                      </a:endParaRPr>
                    </a:p>
                  </a:txBody>
                  <a:tcPr marL="68580" marR="68580" marT="0" marB="0"/>
                </a:tc>
                <a:tc>
                  <a:txBody>
                    <a:bodyPr/>
                    <a:lstStyle/>
                    <a:p>
                      <a:pPr algn="ctr" hangingPunct="0">
                        <a:spcAft>
                          <a:spcPts val="0"/>
                        </a:spcAft>
                      </a:pPr>
                      <a:r>
                        <a:rPr lang="en-GB" sz="1000" dirty="0">
                          <a:effectLst/>
                        </a:rPr>
                        <a:t>B2</a:t>
                      </a:r>
                      <a:endParaRPr lang="el-GR" sz="1000" dirty="0">
                        <a:effectLst/>
                        <a:latin typeface="Arial"/>
                        <a:ea typeface="Times New Roman"/>
                        <a:cs typeface="Times New Roman"/>
                      </a:endParaRPr>
                    </a:p>
                  </a:txBody>
                  <a:tcPr marL="68580" marR="68580" marT="0" marB="0">
                    <a:solidFill>
                      <a:srgbClr val="FFFF00"/>
                    </a:solidFill>
                  </a:tcPr>
                </a:tc>
                <a:tc vMerge="1">
                  <a:txBody>
                    <a:bodyPr/>
                    <a:lstStyle/>
                    <a:p>
                      <a:endParaRPr lang="el-GR"/>
                    </a:p>
                  </a:txBody>
                  <a:tcPr/>
                </a:tc>
              </a:tr>
              <a:tr h="301524">
                <a:tc>
                  <a:txBody>
                    <a:bodyPr/>
                    <a:lstStyle/>
                    <a:p>
                      <a:pPr algn="ctr" hangingPunct="0">
                        <a:spcAft>
                          <a:spcPts val="0"/>
                        </a:spcAft>
                      </a:pPr>
                      <a:r>
                        <a:rPr lang="en-GB" sz="900" dirty="0">
                          <a:effectLst/>
                        </a:rPr>
                        <a:t>Number of Schools</a:t>
                      </a:r>
                      <a:endParaRPr lang="el-GR" sz="1000" dirty="0">
                        <a:effectLst/>
                        <a:latin typeface="Arial"/>
                        <a:ea typeface="Times New Roman"/>
                        <a:cs typeface="Times New Roman"/>
                      </a:endParaRPr>
                    </a:p>
                  </a:txBody>
                  <a:tcPr marL="68580" marR="68580" marT="0" marB="0"/>
                </a:tc>
                <a:tc>
                  <a:txBody>
                    <a:bodyPr/>
                    <a:lstStyle/>
                    <a:p>
                      <a:pPr algn="ctr" hangingPunct="0">
                        <a:spcAft>
                          <a:spcPts val="0"/>
                        </a:spcAft>
                      </a:pPr>
                      <a:r>
                        <a:rPr lang="en-GB" sz="900">
                          <a:effectLst/>
                        </a:rPr>
                        <a:t>100</a:t>
                      </a:r>
                      <a:endParaRPr lang="el-GR" sz="1000">
                        <a:effectLst/>
                        <a:latin typeface="Arial"/>
                        <a:ea typeface="Times New Roman"/>
                        <a:cs typeface="Times New Roman"/>
                      </a:endParaRPr>
                    </a:p>
                  </a:txBody>
                  <a:tcPr marL="68580" marR="68580" marT="0" marB="0"/>
                </a:tc>
                <a:tc>
                  <a:txBody>
                    <a:bodyPr/>
                    <a:lstStyle/>
                    <a:p>
                      <a:pPr algn="ctr" hangingPunct="0">
                        <a:spcAft>
                          <a:spcPts val="0"/>
                        </a:spcAft>
                      </a:pPr>
                      <a:r>
                        <a:rPr lang="en-GB" sz="900" dirty="0">
                          <a:effectLst/>
                        </a:rPr>
                        <a:t>100</a:t>
                      </a:r>
                      <a:endParaRPr lang="el-GR" sz="1000" dirty="0">
                        <a:effectLst/>
                        <a:latin typeface="Arial"/>
                        <a:ea typeface="Times New Roman"/>
                        <a:cs typeface="Times New Roman"/>
                      </a:endParaRPr>
                    </a:p>
                  </a:txBody>
                  <a:tcPr marL="68580" marR="68580" marT="0" marB="0"/>
                </a:tc>
                <a:tc>
                  <a:txBody>
                    <a:bodyPr/>
                    <a:lstStyle/>
                    <a:p>
                      <a:pPr algn="ctr" hangingPunct="0">
                        <a:spcAft>
                          <a:spcPts val="0"/>
                        </a:spcAft>
                      </a:pPr>
                      <a:r>
                        <a:rPr lang="en-GB" sz="900" dirty="0">
                          <a:effectLst/>
                        </a:rPr>
                        <a:t>600</a:t>
                      </a:r>
                      <a:endParaRPr lang="el-GR" sz="1000" dirty="0">
                        <a:effectLst/>
                        <a:latin typeface="Arial"/>
                        <a:ea typeface="Times New Roman"/>
                        <a:cs typeface="Times New Roman"/>
                      </a:endParaRPr>
                    </a:p>
                  </a:txBody>
                  <a:tcPr marL="68580" marR="68580" marT="0" marB="0">
                    <a:solidFill>
                      <a:srgbClr val="FFFF00"/>
                    </a:solidFill>
                  </a:tcPr>
                </a:tc>
                <a:tc>
                  <a:txBody>
                    <a:bodyPr/>
                    <a:lstStyle/>
                    <a:p>
                      <a:pPr algn="ctr" hangingPunct="0">
                        <a:spcAft>
                          <a:spcPts val="0"/>
                        </a:spcAft>
                      </a:pPr>
                      <a:r>
                        <a:rPr lang="en-GB" sz="900">
                          <a:effectLst/>
                        </a:rPr>
                        <a:t>2,000</a:t>
                      </a:r>
                      <a:endParaRPr lang="el-GR" sz="1000">
                        <a:effectLst/>
                        <a:latin typeface="Arial"/>
                        <a:ea typeface="Times New Roman"/>
                        <a:cs typeface="Times New Roman"/>
                      </a:endParaRPr>
                    </a:p>
                  </a:txBody>
                  <a:tcPr marL="68580" marR="68580" marT="0" marB="0"/>
                </a:tc>
              </a:tr>
              <a:tr h="1809133">
                <a:tc>
                  <a:txBody>
                    <a:bodyPr/>
                    <a:lstStyle/>
                    <a:p>
                      <a:pPr algn="ctr" hangingPunct="0">
                        <a:spcAft>
                          <a:spcPts val="0"/>
                        </a:spcAft>
                      </a:pPr>
                      <a:r>
                        <a:rPr lang="en-GB" sz="900">
                          <a:effectLst/>
                        </a:rPr>
                        <a:t>Countries</a:t>
                      </a:r>
                      <a:endParaRPr lang="el-GR" sz="1000">
                        <a:effectLst/>
                        <a:latin typeface="Arial"/>
                        <a:ea typeface="Times New Roman"/>
                        <a:cs typeface="Times New Roman"/>
                      </a:endParaRPr>
                    </a:p>
                  </a:txBody>
                  <a:tcPr marL="68580" marR="68580" marT="0" marB="0"/>
                </a:tc>
                <a:tc>
                  <a:txBody>
                    <a:bodyPr/>
                    <a:lstStyle/>
                    <a:p>
                      <a:pPr algn="ctr" hangingPunct="0">
                        <a:spcAft>
                          <a:spcPts val="0"/>
                        </a:spcAft>
                      </a:pPr>
                      <a:r>
                        <a:rPr lang="en-GB" sz="900">
                          <a:effectLst/>
                        </a:rPr>
                        <a:t>Greece, The Netherlands, Finland, France, Germany, Austria, Italy, UK, Portugal, Latvia, Estonia, Lithuania, Belgium, Ireland, Spain, Croatia, Cyprus, Bulgaria and Greenland.</a:t>
                      </a:r>
                      <a:endParaRPr lang="el-GR" sz="1000">
                        <a:effectLst/>
                        <a:latin typeface="Arial"/>
                        <a:ea typeface="Times New Roman"/>
                        <a:cs typeface="Times New Roman"/>
                      </a:endParaRPr>
                    </a:p>
                  </a:txBody>
                  <a:tcPr marL="68580" marR="68580" marT="0" marB="0"/>
                </a:tc>
                <a:tc gridSpan="2">
                  <a:txBody>
                    <a:bodyPr/>
                    <a:lstStyle/>
                    <a:p>
                      <a:pPr algn="ctr" hangingPunct="0">
                        <a:spcAft>
                          <a:spcPts val="0"/>
                        </a:spcAft>
                      </a:pPr>
                      <a:r>
                        <a:rPr lang="en-GB" sz="900" dirty="0">
                          <a:effectLst/>
                        </a:rPr>
                        <a:t>Greece, The Netherlands, Finland, France, Germany, Austria, Italy, UK, Portugal, Latvia, Estonia, Lithuania, Belgium, Ireland, Spain, Croatia, Cyprus, Bulgaria, Greenland, Turkey, Poland, Hungary, Romania and Serbia</a:t>
                      </a:r>
                      <a:endParaRPr lang="el-GR" sz="1000" dirty="0">
                        <a:effectLst/>
                        <a:latin typeface="Arial"/>
                        <a:ea typeface="Times New Roman"/>
                        <a:cs typeface="Times New Roman"/>
                      </a:endParaRPr>
                    </a:p>
                  </a:txBody>
                  <a:tcPr marL="68580" marR="68580" marT="0" marB="0">
                    <a:solidFill>
                      <a:srgbClr val="FFFF00"/>
                    </a:solidFill>
                  </a:tcPr>
                </a:tc>
                <a:tc hMerge="1">
                  <a:txBody>
                    <a:bodyPr/>
                    <a:lstStyle/>
                    <a:p>
                      <a:endParaRPr lang="el-GR"/>
                    </a:p>
                  </a:txBody>
                  <a:tcPr/>
                </a:tc>
                <a:tc>
                  <a:txBody>
                    <a:bodyPr/>
                    <a:lstStyle/>
                    <a:p>
                      <a:pPr algn="ctr" hangingPunct="0">
                        <a:spcAft>
                          <a:spcPts val="0"/>
                        </a:spcAft>
                      </a:pPr>
                      <a:r>
                        <a:rPr lang="en-GB" sz="900">
                          <a:effectLst/>
                        </a:rPr>
                        <a:t>All European countries</a:t>
                      </a:r>
                      <a:endParaRPr lang="el-GR" sz="1000">
                        <a:effectLst/>
                        <a:latin typeface="Arial"/>
                        <a:ea typeface="Times New Roman"/>
                        <a:cs typeface="Times New Roman"/>
                      </a:endParaRPr>
                    </a:p>
                  </a:txBody>
                  <a:tcPr marL="68580" marR="68580" marT="0" marB="0"/>
                </a:tc>
              </a:tr>
              <a:tr h="904567">
                <a:tc>
                  <a:txBody>
                    <a:bodyPr/>
                    <a:lstStyle/>
                    <a:p>
                      <a:pPr algn="ctr" hangingPunct="0">
                        <a:spcAft>
                          <a:spcPts val="0"/>
                        </a:spcAft>
                      </a:pPr>
                      <a:r>
                        <a:rPr lang="en-GB" sz="900">
                          <a:effectLst/>
                        </a:rPr>
                        <a:t>Time frame</a:t>
                      </a:r>
                      <a:endParaRPr lang="el-GR" sz="1000">
                        <a:effectLst/>
                        <a:latin typeface="Arial"/>
                        <a:ea typeface="Times New Roman"/>
                        <a:cs typeface="Times New Roman"/>
                      </a:endParaRPr>
                    </a:p>
                  </a:txBody>
                  <a:tcPr marL="68580" marR="68580" marT="0" marB="0"/>
                </a:tc>
                <a:tc>
                  <a:txBody>
                    <a:bodyPr/>
                    <a:lstStyle/>
                    <a:p>
                      <a:pPr algn="ctr" hangingPunct="0">
                        <a:spcAft>
                          <a:spcPts val="0"/>
                        </a:spcAft>
                      </a:pPr>
                      <a:r>
                        <a:rPr lang="en-GB" sz="900" dirty="0">
                          <a:effectLst/>
                        </a:rPr>
                        <a:t>April 2012 to December 2012 (M1-9)</a:t>
                      </a:r>
                      <a:endParaRPr lang="el-GR" sz="1000" dirty="0">
                        <a:effectLst/>
                        <a:latin typeface="Arial"/>
                        <a:ea typeface="Times New Roman"/>
                        <a:cs typeface="Times New Roman"/>
                      </a:endParaRPr>
                    </a:p>
                  </a:txBody>
                  <a:tcPr marL="68580" marR="68580" marT="0" marB="0"/>
                </a:tc>
                <a:tc>
                  <a:txBody>
                    <a:bodyPr/>
                    <a:lstStyle/>
                    <a:p>
                      <a:pPr hangingPunct="0">
                        <a:spcAft>
                          <a:spcPts val="0"/>
                        </a:spcAft>
                      </a:pPr>
                      <a:r>
                        <a:rPr lang="en-GB" sz="900">
                          <a:effectLst/>
                        </a:rPr>
                        <a:t>January 2013 to April 2013 (M10-13)</a:t>
                      </a:r>
                      <a:endParaRPr lang="el-GR" sz="1000">
                        <a:effectLst/>
                        <a:latin typeface="Arial"/>
                        <a:ea typeface="Times New Roman"/>
                        <a:cs typeface="Times New Roman"/>
                      </a:endParaRPr>
                    </a:p>
                  </a:txBody>
                  <a:tcPr marL="68580" marR="68580" marT="0" marB="0"/>
                </a:tc>
                <a:tc>
                  <a:txBody>
                    <a:bodyPr/>
                    <a:lstStyle/>
                    <a:p>
                      <a:pPr hangingPunct="0">
                        <a:spcAft>
                          <a:spcPts val="0"/>
                        </a:spcAft>
                      </a:pPr>
                      <a:r>
                        <a:rPr lang="en-GB" sz="900" dirty="0">
                          <a:effectLst/>
                        </a:rPr>
                        <a:t>September 2013 to June 2014 (M18-25)</a:t>
                      </a:r>
                      <a:endParaRPr lang="el-GR" sz="1000" dirty="0">
                        <a:effectLst/>
                        <a:latin typeface="Arial"/>
                        <a:ea typeface="Times New Roman"/>
                        <a:cs typeface="Times New Roman"/>
                      </a:endParaRPr>
                    </a:p>
                  </a:txBody>
                  <a:tcPr marL="68580" marR="68580" marT="0" marB="0">
                    <a:solidFill>
                      <a:srgbClr val="FFFF00"/>
                    </a:solidFill>
                  </a:tcPr>
                </a:tc>
                <a:tc>
                  <a:txBody>
                    <a:bodyPr/>
                    <a:lstStyle/>
                    <a:p>
                      <a:pPr hangingPunct="0">
                        <a:spcAft>
                          <a:spcPts val="0"/>
                        </a:spcAft>
                      </a:pPr>
                      <a:r>
                        <a:rPr lang="en-GB" sz="900" dirty="0">
                          <a:effectLst/>
                        </a:rPr>
                        <a:t>September 2014 to February 2015 (M30-35)</a:t>
                      </a:r>
                      <a:endParaRPr lang="el-GR" sz="1000" dirty="0">
                        <a:effectLst/>
                        <a:latin typeface="Arial"/>
                        <a:ea typeface="Times New Roman"/>
                        <a:cs typeface="Times New Roman"/>
                      </a:endParaRPr>
                    </a:p>
                  </a:txBody>
                  <a:tcPr marL="68580" marR="68580" marT="0" marB="0"/>
                </a:tc>
              </a:tr>
            </a:tbl>
          </a:graphicData>
        </a:graphic>
      </p:graphicFrame>
      <p:sp>
        <p:nvSpPr>
          <p:cNvPr id="4" name="Rectangle 1"/>
          <p:cNvSpPr>
            <a:spLocks noChangeArrowheads="1"/>
          </p:cNvSpPr>
          <p:nvPr/>
        </p:nvSpPr>
        <p:spPr bwMode="auto">
          <a:xfrm>
            <a:off x="607570" y="5473006"/>
            <a:ext cx="7553064"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tabLst>
                <a:tab pos="228600" algn="l"/>
              </a:tabLst>
              <a:defRPr>
                <a:solidFill>
                  <a:schemeClr val="tx1"/>
                </a:solidFill>
                <a:latin typeface="Arial" pitchFamily="34" charset="0"/>
                <a:cs typeface="Arial" pitchFamily="34" charset="0"/>
              </a:defRPr>
            </a:lvl1pPr>
            <a:lvl2pPr fontAlgn="base">
              <a:spcBef>
                <a:spcPct val="0"/>
              </a:spcBef>
              <a:spcAft>
                <a:spcPct val="0"/>
              </a:spcAft>
              <a:tabLst>
                <a:tab pos="228600" algn="l"/>
              </a:tabLst>
              <a:defRPr>
                <a:solidFill>
                  <a:schemeClr val="tx1"/>
                </a:solidFill>
                <a:latin typeface="Arial" pitchFamily="34" charset="0"/>
                <a:cs typeface="Arial" pitchFamily="34" charset="0"/>
              </a:defRPr>
            </a:lvl2pPr>
            <a:lvl3pPr fontAlgn="base">
              <a:spcBef>
                <a:spcPct val="0"/>
              </a:spcBef>
              <a:spcAft>
                <a:spcPct val="0"/>
              </a:spcAft>
              <a:tabLst>
                <a:tab pos="228600" algn="l"/>
              </a:tabLst>
              <a:defRPr>
                <a:solidFill>
                  <a:schemeClr val="tx1"/>
                </a:solidFill>
                <a:latin typeface="Arial" pitchFamily="34" charset="0"/>
                <a:cs typeface="Arial" pitchFamily="34" charset="0"/>
              </a:defRPr>
            </a:lvl3pPr>
            <a:lvl4pPr fontAlgn="base">
              <a:spcBef>
                <a:spcPct val="0"/>
              </a:spcBef>
              <a:spcAft>
                <a:spcPct val="0"/>
              </a:spcAft>
              <a:tabLst>
                <a:tab pos="228600" algn="l"/>
              </a:tabLst>
              <a:defRPr>
                <a:solidFill>
                  <a:schemeClr val="tx1"/>
                </a:solidFill>
                <a:latin typeface="Arial" pitchFamily="34" charset="0"/>
                <a:cs typeface="Arial" pitchFamily="34" charset="0"/>
              </a:defRPr>
            </a:lvl4pPr>
            <a:lvl5pPr fontAlgn="base">
              <a:spcBef>
                <a:spcPct val="0"/>
              </a:spcBef>
              <a:spcAft>
                <a:spcPct val="0"/>
              </a:spcAft>
              <a:tabLst>
                <a:tab pos="228600" algn="l"/>
              </a:tabLst>
              <a:defRPr>
                <a:solidFill>
                  <a:schemeClr val="tx1"/>
                </a:solidFill>
                <a:latin typeface="Arial" pitchFamily="34" charset="0"/>
                <a:cs typeface="Arial" pitchFamily="34" charset="0"/>
              </a:defRPr>
            </a:lvl5pPr>
            <a:lvl6pPr fontAlgn="base">
              <a:spcBef>
                <a:spcPct val="0"/>
              </a:spcBef>
              <a:spcAft>
                <a:spcPct val="0"/>
              </a:spcAft>
              <a:tabLst>
                <a:tab pos="228600" algn="l"/>
              </a:tabLst>
              <a:defRPr>
                <a:solidFill>
                  <a:schemeClr val="tx1"/>
                </a:solidFill>
                <a:latin typeface="Arial" pitchFamily="34" charset="0"/>
                <a:cs typeface="Arial" pitchFamily="34" charset="0"/>
              </a:defRPr>
            </a:lvl6pPr>
            <a:lvl7pPr fontAlgn="base">
              <a:spcBef>
                <a:spcPct val="0"/>
              </a:spcBef>
              <a:spcAft>
                <a:spcPct val="0"/>
              </a:spcAft>
              <a:tabLst>
                <a:tab pos="228600" algn="l"/>
              </a:tabLst>
              <a:defRPr>
                <a:solidFill>
                  <a:schemeClr val="tx1"/>
                </a:solidFill>
                <a:latin typeface="Arial" pitchFamily="34" charset="0"/>
                <a:cs typeface="Arial" pitchFamily="34" charset="0"/>
              </a:defRPr>
            </a:lvl7pPr>
            <a:lvl8pPr fontAlgn="base">
              <a:spcBef>
                <a:spcPct val="0"/>
              </a:spcBef>
              <a:spcAft>
                <a:spcPct val="0"/>
              </a:spcAft>
              <a:tabLst>
                <a:tab pos="228600" algn="l"/>
              </a:tabLst>
              <a:defRPr>
                <a:solidFill>
                  <a:schemeClr val="tx1"/>
                </a:solidFill>
                <a:latin typeface="Arial" pitchFamily="34" charset="0"/>
                <a:cs typeface="Arial" pitchFamily="34" charset="0"/>
              </a:defRPr>
            </a:lvl8pPr>
            <a:lvl9pPr fontAlgn="base">
              <a:spcBef>
                <a:spcPct val="0"/>
              </a:spcBef>
              <a:spcAft>
                <a:spcPct val="0"/>
              </a:spcAft>
              <a:tabLst>
                <a:tab pos="228600" algn="l"/>
              </a:tabLst>
              <a:defRPr>
                <a:solidFill>
                  <a:schemeClr val="tx1"/>
                </a:solidFill>
                <a:latin typeface="Arial" pitchFamily="34" charset="0"/>
                <a:cs typeface="Arial"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228600" algn="l"/>
              </a:tabLst>
            </a:pPr>
            <a:r>
              <a:rPr lang="en-GB" altLang="el-GR" b="1" dirty="0">
                <a:solidFill>
                  <a:srgbClr val="042441"/>
                </a:solidFill>
                <a:latin typeface="+mn-lt"/>
                <a:cs typeface="+mn-cs"/>
              </a:rPr>
              <a:t>Phase B – </a:t>
            </a:r>
            <a:r>
              <a:rPr lang="en-GB" altLang="el-GR" dirty="0">
                <a:solidFill>
                  <a:srgbClr val="042441"/>
                </a:solidFill>
                <a:latin typeface="+mn-lt"/>
                <a:cs typeface="+mn-cs"/>
              </a:rPr>
              <a:t>involvement of 500 additional schools that will be involved in the pilots, WP5 (9 months duration)</a:t>
            </a:r>
            <a:endParaRPr lang="el-GR" altLang="el-GR" dirty="0">
              <a:solidFill>
                <a:srgbClr val="042441"/>
              </a:solidFill>
              <a:latin typeface="+mn-lt"/>
              <a:cs typeface="+mn-cs"/>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Lst>
            </a:pPr>
            <a:r>
              <a:rPr lang="en-GB" altLang="el-GR" b="1" dirty="0">
                <a:solidFill>
                  <a:srgbClr val="042441"/>
                </a:solidFill>
                <a:latin typeface="+mn-lt"/>
                <a:cs typeface="+mn-cs"/>
              </a:rPr>
              <a:t>Phase C – </a:t>
            </a:r>
            <a:r>
              <a:rPr lang="en-GB" altLang="el-GR" dirty="0">
                <a:solidFill>
                  <a:srgbClr val="042441"/>
                </a:solidFill>
                <a:latin typeface="+mn-lt"/>
                <a:cs typeface="+mn-cs"/>
              </a:rPr>
              <a:t>involvement of additional 1400 schools in the framework of the large-scale validation activities, WP11 (9 months duration). </a:t>
            </a:r>
            <a:endParaRPr lang="el-GR" altLang="el-GR" dirty="0">
              <a:solidFill>
                <a:srgbClr val="042441"/>
              </a:solidFill>
              <a:latin typeface="+mn-lt"/>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endParaRPr kumimoji="0" lang="el-GR" altLang="el-GR" sz="16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51665217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19525" y="105304"/>
            <a:ext cx="4124475" cy="1299425"/>
          </a:xfrm>
        </p:spPr>
        <p:txBody>
          <a:bodyPr>
            <a:normAutofit fontScale="90000"/>
          </a:bodyPr>
          <a:lstStyle/>
          <a:p>
            <a:r>
              <a:rPr lang="en-US" dirty="0"/>
              <a:t>Other tools and resources to be used either during or after the workshops</a:t>
            </a:r>
            <a:br>
              <a:rPr lang="en-US" dirty="0"/>
            </a:br>
            <a:endParaRPr lang="el-GR" dirty="0"/>
          </a:p>
        </p:txBody>
      </p:sp>
      <p:sp>
        <p:nvSpPr>
          <p:cNvPr id="3" name="Content Placeholder 2"/>
          <p:cNvSpPr>
            <a:spLocks noGrp="1"/>
          </p:cNvSpPr>
          <p:nvPr>
            <p:ph idx="1"/>
          </p:nvPr>
        </p:nvSpPr>
        <p:spPr>
          <a:xfrm>
            <a:off x="-109182" y="1595797"/>
            <a:ext cx="2838894" cy="1317206"/>
          </a:xfrm>
        </p:spPr>
        <p:txBody>
          <a:bodyPr>
            <a:normAutofit fontScale="85000" lnSpcReduction="10000"/>
          </a:bodyPr>
          <a:lstStyle/>
          <a:p>
            <a:pPr marL="457200" lvl="1" indent="0">
              <a:buNone/>
            </a:pPr>
            <a:r>
              <a:rPr lang="en-US" b="1" dirty="0" smtClean="0"/>
              <a:t>Mapping the school’s orientation to change </a:t>
            </a:r>
          </a:p>
          <a:p>
            <a:pPr marL="457200" lvl="1" indent="0">
              <a:buNone/>
            </a:pPr>
            <a:r>
              <a:rPr lang="en-US" b="1" dirty="0" smtClean="0"/>
              <a:t>(</a:t>
            </a:r>
            <a:r>
              <a:rPr lang="en-US" b="1" dirty="0" err="1" smtClean="0"/>
              <a:t>Killion</a:t>
            </a:r>
            <a:r>
              <a:rPr lang="en-US" b="1" dirty="0" smtClean="0"/>
              <a:t> &amp; Roy, 2009- adapted by Armstrong, 2011)</a:t>
            </a:r>
          </a:p>
          <a:p>
            <a:pPr lvl="1"/>
            <a:endParaRPr lang="el-GR" dirty="0"/>
          </a:p>
        </p:txBody>
      </p:sp>
      <p:sp>
        <p:nvSpPr>
          <p:cNvPr id="4" name="Date Placeholder 3"/>
          <p:cNvSpPr>
            <a:spLocks noGrp="1"/>
          </p:cNvSpPr>
          <p:nvPr>
            <p:ph type="dt" sz="half" idx="10"/>
          </p:nvPr>
        </p:nvSpPr>
        <p:spPr/>
        <p:txBody>
          <a:bodyPr/>
          <a:lstStyle/>
          <a:p>
            <a:r>
              <a:rPr lang="en-US" smtClean="0"/>
              <a:t>06/21/2013</a:t>
            </a:r>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20</a:t>
            </a:fld>
            <a:endParaRPr lang="en-US" dirty="0"/>
          </a:p>
        </p:txBody>
      </p:sp>
      <p:pic>
        <p:nvPicPr>
          <p:cNvPr id="1026" name="Picture 2" descr="C:\Users\chelioti\Pictures\Armstrong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9712" y="1207885"/>
            <a:ext cx="6311947" cy="57320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10307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287" y="1406388"/>
            <a:ext cx="8587409" cy="528430"/>
          </a:xfrm>
        </p:spPr>
        <p:txBody>
          <a:bodyPr>
            <a:noAutofit/>
          </a:bodyPr>
          <a:lstStyle/>
          <a:p>
            <a:pPr marL="0" indent="0">
              <a:buNone/>
            </a:pPr>
            <a:r>
              <a:rPr lang="en-US" sz="2000" dirty="0"/>
              <a:t>Considerations for delivering a change message (</a:t>
            </a:r>
            <a:r>
              <a:rPr lang="en-US" sz="2000" dirty="0" err="1"/>
              <a:t>Cialdini</a:t>
            </a:r>
            <a:r>
              <a:rPr lang="en-US" sz="2000" dirty="0"/>
              <a:t>, 2007- adapted by Armstrong</a:t>
            </a:r>
            <a:r>
              <a:rPr lang="en-US" sz="2000" dirty="0" smtClean="0"/>
              <a:t>)</a:t>
            </a:r>
            <a:endParaRPr lang="el-GR" sz="2000"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21</a:t>
            </a:fld>
            <a:endParaRPr lang="en-US" dirty="0"/>
          </a:p>
        </p:txBody>
      </p:sp>
      <p:pic>
        <p:nvPicPr>
          <p:cNvPr id="2050" name="Picture 2" descr="C:\Users\chelioti\Pictures\Armstrong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6913" y="1740225"/>
            <a:ext cx="4958687" cy="4919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p:cNvSpPr>
            <a:spLocks noGrp="1"/>
          </p:cNvSpPr>
          <p:nvPr>
            <p:ph type="title"/>
          </p:nvPr>
        </p:nvSpPr>
        <p:spPr/>
        <p:txBody>
          <a:bodyPr>
            <a:normAutofit fontScale="90000"/>
          </a:bodyPr>
          <a:lstStyle/>
          <a:p>
            <a:r>
              <a:rPr lang="en-US" dirty="0"/>
              <a:t>Other tools and resources to be used either during or after the workshops</a:t>
            </a:r>
            <a:br>
              <a:rPr lang="en-US" dirty="0"/>
            </a:br>
            <a:endParaRPr lang="el-GR" dirty="0"/>
          </a:p>
        </p:txBody>
      </p:sp>
    </p:spTree>
    <p:extLst>
      <p:ext uri="{BB962C8B-B14F-4D97-AF65-F5344CB8AC3E}">
        <p14:creationId xmlns:p14="http://schemas.microsoft.com/office/powerpoint/2010/main" val="158782027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287" y="1406388"/>
            <a:ext cx="3445961" cy="528430"/>
          </a:xfrm>
        </p:spPr>
        <p:txBody>
          <a:bodyPr>
            <a:noAutofit/>
          </a:bodyPr>
          <a:lstStyle/>
          <a:p>
            <a:pPr marL="0" indent="0">
              <a:buNone/>
            </a:pPr>
            <a:r>
              <a:rPr lang="en-US" sz="2000" dirty="0" smtClean="0"/>
              <a:t>Plan for maintaining innovation in the school (Armstrong, 2011)</a:t>
            </a:r>
            <a:endParaRPr lang="el-GR" sz="2000"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22</a:t>
            </a:fld>
            <a:endParaRPr lang="en-US" dirty="0"/>
          </a:p>
        </p:txBody>
      </p:sp>
      <p:sp>
        <p:nvSpPr>
          <p:cNvPr id="7" name="Title 1"/>
          <p:cNvSpPr>
            <a:spLocks noGrp="1"/>
          </p:cNvSpPr>
          <p:nvPr>
            <p:ph type="title"/>
          </p:nvPr>
        </p:nvSpPr>
        <p:spPr/>
        <p:txBody>
          <a:bodyPr>
            <a:normAutofit fontScale="90000"/>
          </a:bodyPr>
          <a:lstStyle/>
          <a:p>
            <a:r>
              <a:rPr lang="en-US" dirty="0"/>
              <a:t>Other tools and resources to be used either during or after the workshops</a:t>
            </a:r>
            <a:br>
              <a:rPr lang="en-US" dirty="0"/>
            </a:br>
            <a:endParaRPr lang="el-GR" dirty="0"/>
          </a:p>
        </p:txBody>
      </p:sp>
      <p:pic>
        <p:nvPicPr>
          <p:cNvPr id="3074" name="Picture 2" descr="C:\Users\chelioti\Pictures\Armstrong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042" y="1229884"/>
            <a:ext cx="6045958" cy="56281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493827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Workshop reporting template</a:t>
            </a:r>
            <a:endParaRPr lang="el-GR"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solidFill>
                  <a:schemeClr val="tx2">
                    <a:lumMod val="60000"/>
                    <a:lumOff val="40000"/>
                  </a:schemeClr>
                </a:solidFill>
              </a:rPr>
              <a:t>Session 1</a:t>
            </a:r>
          </a:p>
          <a:p>
            <a:pPr marL="0" indent="0">
              <a:buNone/>
            </a:pPr>
            <a:endParaRPr lang="en-US" dirty="0" smtClean="0">
              <a:solidFill>
                <a:schemeClr val="tx2">
                  <a:lumMod val="60000"/>
                  <a:lumOff val="40000"/>
                </a:schemeClr>
              </a:solidFill>
            </a:endParaRPr>
          </a:p>
          <a:p>
            <a:r>
              <a:rPr lang="en-US" dirty="0" smtClean="0"/>
              <a:t>Location of workshop, date, number of participants, status of participants (teachers or heads of schools) and names schools that they work at. </a:t>
            </a:r>
          </a:p>
          <a:p>
            <a:endParaRPr lang="en-US" dirty="0" smtClean="0"/>
          </a:p>
          <a:p>
            <a:r>
              <a:rPr lang="en-US" dirty="0" smtClean="0"/>
              <a:t>Which types/ forms of resistance were identified as more relevant to the participants’ experiences? </a:t>
            </a:r>
          </a:p>
          <a:p>
            <a:r>
              <a:rPr lang="en-US" dirty="0" smtClean="0"/>
              <a:t>Which good practices for overcoming resistance to change were brought up during the discussion?</a:t>
            </a:r>
          </a:p>
          <a:p>
            <a:r>
              <a:rPr lang="en-US" dirty="0" smtClean="0"/>
              <a:t>Which factors did the participants identify that foster openness to change? </a:t>
            </a:r>
          </a:p>
          <a:p>
            <a:r>
              <a:rPr lang="en-US" dirty="0" smtClean="0"/>
              <a:t>For each one of these factors, what do the participants think that they can do in their schools to help overcome resistance to change? What strategies are they planning to adopt?</a:t>
            </a:r>
          </a:p>
          <a:p>
            <a:r>
              <a:rPr lang="en-US" dirty="0" smtClean="0"/>
              <a:t>What other needs for support did the participants identify in order to overcome resistance? </a:t>
            </a:r>
          </a:p>
          <a:p>
            <a:endParaRPr lang="en-US" dirty="0" smtClean="0"/>
          </a:p>
          <a:p>
            <a:endParaRPr lang="en-US" dirty="0"/>
          </a:p>
          <a:p>
            <a:endParaRPr lang="en-US" dirty="0" smtClean="0"/>
          </a:p>
        </p:txBody>
      </p:sp>
      <p:sp>
        <p:nvSpPr>
          <p:cNvPr id="6" name="Slide Number Placeholder 5"/>
          <p:cNvSpPr>
            <a:spLocks noGrp="1"/>
          </p:cNvSpPr>
          <p:nvPr>
            <p:ph type="sldNum" sz="quarter" idx="12"/>
          </p:nvPr>
        </p:nvSpPr>
        <p:spPr/>
        <p:txBody>
          <a:bodyPr/>
          <a:lstStyle/>
          <a:p>
            <a:fld id="{7A02C347-4F61-2748-932D-DBBEA1FCAD8D}" type="slidenum">
              <a:rPr lang="en-US" smtClean="0"/>
              <a:pPr/>
              <a:t>23</a:t>
            </a:fld>
            <a:endParaRPr lang="en-US" dirty="0"/>
          </a:p>
        </p:txBody>
      </p:sp>
    </p:spTree>
    <p:extLst>
      <p:ext uri="{BB962C8B-B14F-4D97-AF65-F5344CB8AC3E}">
        <p14:creationId xmlns:p14="http://schemas.microsoft.com/office/powerpoint/2010/main" val="58478433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Workshop reporting template</a:t>
            </a:r>
            <a:endParaRPr lang="el-GR" dirty="0"/>
          </a:p>
        </p:txBody>
      </p:sp>
      <p:sp>
        <p:nvSpPr>
          <p:cNvPr id="3" name="Content Placeholder 2"/>
          <p:cNvSpPr>
            <a:spLocks noGrp="1"/>
          </p:cNvSpPr>
          <p:nvPr>
            <p:ph idx="1"/>
          </p:nvPr>
        </p:nvSpPr>
        <p:spPr/>
        <p:txBody>
          <a:bodyPr>
            <a:normAutofit lnSpcReduction="10000"/>
          </a:bodyPr>
          <a:lstStyle/>
          <a:p>
            <a:pPr marL="0" indent="0">
              <a:buNone/>
            </a:pPr>
            <a:r>
              <a:rPr lang="en-US" dirty="0" smtClean="0">
                <a:solidFill>
                  <a:schemeClr val="tx2">
                    <a:lumMod val="60000"/>
                    <a:lumOff val="40000"/>
                  </a:schemeClr>
                </a:solidFill>
              </a:rPr>
              <a:t>Follow-up session</a:t>
            </a:r>
          </a:p>
          <a:p>
            <a:pPr marL="0" indent="0">
              <a:buNone/>
            </a:pPr>
            <a:endParaRPr lang="en-US" dirty="0" smtClean="0">
              <a:solidFill>
                <a:schemeClr val="tx2">
                  <a:lumMod val="60000"/>
                  <a:lumOff val="40000"/>
                </a:schemeClr>
              </a:solidFill>
            </a:endParaRPr>
          </a:p>
          <a:p>
            <a:r>
              <a:rPr lang="en-US" sz="1800" dirty="0" smtClean="0"/>
              <a:t>Location and date</a:t>
            </a:r>
          </a:p>
          <a:p>
            <a:r>
              <a:rPr lang="en-US" sz="1800" dirty="0" smtClean="0"/>
              <a:t>Number of participants</a:t>
            </a:r>
          </a:p>
          <a:p>
            <a:pPr marL="0" indent="0">
              <a:buNone/>
            </a:pPr>
            <a:endParaRPr lang="en-US" sz="1800" dirty="0" smtClean="0"/>
          </a:p>
          <a:p>
            <a:pPr lvl="2"/>
            <a:r>
              <a:rPr lang="en-US" sz="1600" b="1" dirty="0" smtClean="0"/>
              <a:t>To </a:t>
            </a:r>
            <a:r>
              <a:rPr lang="en-US" sz="1600" b="1" dirty="0"/>
              <a:t>what extent </a:t>
            </a:r>
            <a:r>
              <a:rPr lang="en-US" sz="1600" b="1" dirty="0" smtClean="0"/>
              <a:t>was the </a:t>
            </a:r>
            <a:r>
              <a:rPr lang="en-US" sz="1600" b="1" dirty="0"/>
              <a:t>identified change/ intervention achieved</a:t>
            </a:r>
            <a:r>
              <a:rPr lang="en-US" sz="1600" b="1" dirty="0" smtClean="0"/>
              <a:t>?</a:t>
            </a:r>
          </a:p>
          <a:p>
            <a:pPr lvl="2"/>
            <a:r>
              <a:rPr lang="en-US" sz="1600" b="1" dirty="0" smtClean="0"/>
              <a:t>Which strategies seem to be more effective? Please provide examples. </a:t>
            </a:r>
            <a:endParaRPr lang="el-GR" sz="1600" dirty="0"/>
          </a:p>
          <a:p>
            <a:pPr lvl="2"/>
            <a:r>
              <a:rPr lang="en-US" sz="1600" b="1" dirty="0"/>
              <a:t>What obstacles did </a:t>
            </a:r>
            <a:r>
              <a:rPr lang="en-US" sz="1600" b="1" dirty="0" smtClean="0"/>
              <a:t>the participants face </a:t>
            </a:r>
            <a:r>
              <a:rPr lang="en-US" sz="1600" b="1" dirty="0"/>
              <a:t>and how did they deal with them?</a:t>
            </a:r>
            <a:endParaRPr lang="el-GR" sz="1600" dirty="0"/>
          </a:p>
          <a:p>
            <a:pPr lvl="2"/>
            <a:r>
              <a:rPr lang="en-US" sz="1600" b="1" dirty="0"/>
              <a:t>How </a:t>
            </a:r>
            <a:r>
              <a:rPr lang="en-US" sz="1600" b="1" dirty="0" smtClean="0"/>
              <a:t>did each </a:t>
            </a:r>
            <a:r>
              <a:rPr lang="en-US" sz="1600" b="1" dirty="0"/>
              <a:t>individual assess the outcome in their school?</a:t>
            </a:r>
            <a:endParaRPr lang="el-GR" sz="1600" dirty="0"/>
          </a:p>
          <a:p>
            <a:pPr lvl="2"/>
            <a:r>
              <a:rPr lang="en-US" sz="1600" b="1" dirty="0"/>
              <a:t>Who was benefited? </a:t>
            </a:r>
            <a:endParaRPr lang="el-GR" sz="1600" dirty="0"/>
          </a:p>
          <a:p>
            <a:pPr lvl="2"/>
            <a:r>
              <a:rPr lang="en-US" sz="1600" b="1" dirty="0" smtClean="0"/>
              <a:t>Has </a:t>
            </a:r>
            <a:r>
              <a:rPr lang="en-US" sz="1600" b="1" dirty="0"/>
              <a:t>the schools’ orientation to change shifted? </a:t>
            </a:r>
            <a:endParaRPr lang="el-GR" sz="1600" dirty="0"/>
          </a:p>
          <a:p>
            <a:pPr lvl="2"/>
            <a:r>
              <a:rPr lang="en-US" sz="1600" b="1" dirty="0"/>
              <a:t>What amendments in the course of </a:t>
            </a:r>
            <a:r>
              <a:rPr lang="en-US" sz="1600" b="1" dirty="0" smtClean="0"/>
              <a:t>action did the participants discuss/ decide to implement in </a:t>
            </a:r>
            <a:r>
              <a:rPr lang="en-US" sz="1600" b="1" dirty="0"/>
              <a:t>order to better meet the targeted change? </a:t>
            </a:r>
            <a:endParaRPr lang="el-GR" sz="1600" dirty="0"/>
          </a:p>
          <a:p>
            <a:pPr lvl="2"/>
            <a:r>
              <a:rPr lang="en-US" sz="1600" b="1" dirty="0"/>
              <a:t>What other needs for support did they identify?</a:t>
            </a:r>
          </a:p>
          <a:p>
            <a:pPr lvl="2"/>
            <a:r>
              <a:rPr lang="en-US" sz="1600" b="1" dirty="0"/>
              <a:t>What are the next </a:t>
            </a:r>
            <a:r>
              <a:rPr lang="en-US" sz="1600" b="1" dirty="0" smtClean="0"/>
              <a:t>steps</a:t>
            </a:r>
            <a:r>
              <a:rPr lang="en-US" sz="1600" b="1" dirty="0"/>
              <a:t> </a:t>
            </a:r>
            <a:r>
              <a:rPr lang="en-US" sz="1600" b="1" dirty="0" smtClean="0"/>
              <a:t>that they plan to take</a:t>
            </a:r>
            <a:r>
              <a:rPr lang="en-US" sz="1300" b="1" dirty="0" smtClean="0"/>
              <a:t>? </a:t>
            </a:r>
            <a:endParaRPr lang="en-US" sz="1300" b="1" dirty="0"/>
          </a:p>
          <a:p>
            <a:endParaRPr lang="en-US" dirty="0" smtClean="0"/>
          </a:p>
          <a:p>
            <a:endParaRPr lang="en-US" dirty="0"/>
          </a:p>
          <a:p>
            <a:endParaRPr lang="en-US" dirty="0" smtClean="0"/>
          </a:p>
        </p:txBody>
      </p:sp>
      <p:sp>
        <p:nvSpPr>
          <p:cNvPr id="6" name="Slide Number Placeholder 5"/>
          <p:cNvSpPr>
            <a:spLocks noGrp="1"/>
          </p:cNvSpPr>
          <p:nvPr>
            <p:ph type="sldNum" sz="quarter" idx="12"/>
          </p:nvPr>
        </p:nvSpPr>
        <p:spPr/>
        <p:txBody>
          <a:bodyPr/>
          <a:lstStyle/>
          <a:p>
            <a:fld id="{7A02C347-4F61-2748-932D-DBBEA1FCAD8D}" type="slidenum">
              <a:rPr lang="en-US" smtClean="0"/>
              <a:pPr/>
              <a:t>24</a:t>
            </a:fld>
            <a:endParaRPr lang="en-US" dirty="0"/>
          </a:p>
        </p:txBody>
      </p:sp>
    </p:spTree>
    <p:extLst>
      <p:ext uri="{BB962C8B-B14F-4D97-AF65-F5344CB8AC3E}">
        <p14:creationId xmlns:p14="http://schemas.microsoft.com/office/powerpoint/2010/main" val="84693977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T2.2 Participatory Engagement Activities- </a:t>
            </a:r>
            <a:br>
              <a:rPr lang="en-US" dirty="0" smtClean="0"/>
            </a:br>
            <a:r>
              <a:rPr lang="en-US" dirty="0" smtClean="0"/>
              <a:t>Practice Reflection Workshops</a:t>
            </a:r>
            <a:endParaRPr lang="el-GR" dirty="0"/>
          </a:p>
        </p:txBody>
      </p:sp>
      <p:sp>
        <p:nvSpPr>
          <p:cNvPr id="3" name="Subtitle 2"/>
          <p:cNvSpPr>
            <a:spLocks noGrp="1"/>
          </p:cNvSpPr>
          <p:nvPr>
            <p:ph type="subTitle" idx="1"/>
          </p:nvPr>
        </p:nvSpPr>
        <p:spPr>
          <a:xfrm>
            <a:off x="1139588" y="3216606"/>
            <a:ext cx="6400800" cy="767687"/>
          </a:xfrm>
        </p:spPr>
        <p:txBody>
          <a:bodyPr>
            <a:normAutofit/>
          </a:bodyPr>
          <a:lstStyle/>
          <a:p>
            <a:r>
              <a:rPr lang="en-US" sz="2800" dirty="0" smtClean="0">
                <a:solidFill>
                  <a:schemeClr val="tx1"/>
                </a:solidFill>
              </a:rPr>
              <a:t>Practice Reflection Workshops (T2.2)</a:t>
            </a:r>
            <a:endParaRPr lang="el-GR" sz="2800" dirty="0">
              <a:solidFill>
                <a:schemeClr val="tx1"/>
              </a:solidFill>
            </a:endParaRPr>
          </a:p>
        </p:txBody>
      </p:sp>
    </p:spTree>
    <p:extLst>
      <p:ext uri="{BB962C8B-B14F-4D97-AF65-F5344CB8AC3E}">
        <p14:creationId xmlns:p14="http://schemas.microsoft.com/office/powerpoint/2010/main" val="278744875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2817" y="232012"/>
            <a:ext cx="4419767" cy="778098"/>
          </a:xfrm>
        </p:spPr>
        <p:txBody>
          <a:bodyPr>
            <a:normAutofit fontScale="90000"/>
          </a:bodyPr>
          <a:lstStyle/>
          <a:p>
            <a:r>
              <a:rPr lang="en-US" sz="3200" dirty="0" smtClean="0"/>
              <a:t>PR Workshops per country</a:t>
            </a:r>
            <a:endParaRPr lang="el-GR" sz="3200" dirty="0"/>
          </a:p>
        </p:txBody>
      </p:sp>
      <p:graphicFrame>
        <p:nvGraphicFramePr>
          <p:cNvPr id="4" name="Table 3"/>
          <p:cNvGraphicFramePr>
            <a:graphicFrameLocks noGrp="1"/>
          </p:cNvGraphicFramePr>
          <p:nvPr>
            <p:extLst>
              <p:ext uri="{D42A27DB-BD31-4B8C-83A1-F6EECF244321}">
                <p14:modId xmlns:p14="http://schemas.microsoft.com/office/powerpoint/2010/main" val="1470850469"/>
              </p:ext>
            </p:extLst>
          </p:nvPr>
        </p:nvGraphicFramePr>
        <p:xfrm>
          <a:off x="277954" y="1371533"/>
          <a:ext cx="3611657" cy="5167749"/>
        </p:xfrm>
        <a:graphic>
          <a:graphicData uri="http://schemas.openxmlformats.org/drawingml/2006/table">
            <a:tbl>
              <a:tblPr firstRow="1" firstCol="1" bandRow="1">
                <a:tableStyleId>{5C22544A-7EE6-4342-B048-85BDC9FD1C3A}</a:tableStyleId>
              </a:tblPr>
              <a:tblGrid>
                <a:gridCol w="322548"/>
                <a:gridCol w="1637731"/>
                <a:gridCol w="1651378"/>
              </a:tblGrid>
              <a:tr h="416248">
                <a:tc>
                  <a:txBody>
                    <a:bodyPr/>
                    <a:lstStyle/>
                    <a:p>
                      <a:pPr algn="l" rtl="0" fontAlgn="ctr"/>
                      <a:r>
                        <a:rPr lang="el-GR" sz="1400" u="none" strike="noStrike" dirty="0">
                          <a:effectLst/>
                        </a:rPr>
                        <a:t> </a:t>
                      </a:r>
                      <a:endParaRPr lang="el-GR" sz="1400" b="1" i="0" u="none" strike="noStrike" dirty="0">
                        <a:solidFill>
                          <a:srgbClr val="FFFFFF"/>
                        </a:solidFill>
                        <a:effectLst/>
                        <a:latin typeface="Corbel"/>
                      </a:endParaRPr>
                    </a:p>
                  </a:txBody>
                  <a:tcPr marL="5863" marR="5863" marT="5863" marB="0" anchor="ctr"/>
                </a:tc>
                <a:tc>
                  <a:txBody>
                    <a:bodyPr/>
                    <a:lstStyle/>
                    <a:p>
                      <a:pPr algn="l" rtl="0" fontAlgn="ctr"/>
                      <a:r>
                        <a:rPr lang="en-US" sz="1400" u="none" strike="noStrike">
                          <a:effectLst/>
                        </a:rPr>
                        <a:t>Country</a:t>
                      </a:r>
                      <a:endParaRPr lang="en-US" sz="1400" b="1" i="0" u="none" strike="noStrike">
                        <a:solidFill>
                          <a:srgbClr val="FFFFFF"/>
                        </a:solidFill>
                        <a:effectLst/>
                        <a:latin typeface="Corbel"/>
                      </a:endParaRPr>
                    </a:p>
                  </a:txBody>
                  <a:tcPr marL="5863" marR="5863" marT="5863" marB="0" anchor="ctr"/>
                </a:tc>
                <a:tc>
                  <a:txBody>
                    <a:bodyPr/>
                    <a:lstStyle/>
                    <a:p>
                      <a:pPr algn="ctr" rtl="0" fontAlgn="ctr"/>
                      <a:r>
                        <a:rPr lang="en-US" sz="1400" u="none" strike="noStrike" dirty="0">
                          <a:effectLst/>
                        </a:rPr>
                        <a:t>Minimum number of PR Workshops</a:t>
                      </a:r>
                      <a:endParaRPr lang="en-US" sz="1400" b="1" i="0" u="none" strike="noStrike" dirty="0">
                        <a:solidFill>
                          <a:srgbClr val="FFFFFF"/>
                        </a:solidFill>
                        <a:effectLst/>
                        <a:latin typeface="Corbel"/>
                      </a:endParaRPr>
                    </a:p>
                  </a:txBody>
                  <a:tcPr marL="5863" marR="5863" marT="5863" marB="0" anchor="ctr"/>
                </a:tc>
              </a:tr>
              <a:tr h="175879">
                <a:tc>
                  <a:txBody>
                    <a:bodyPr/>
                    <a:lstStyle/>
                    <a:p>
                      <a:pPr algn="l" rtl="0" fontAlgn="ctr"/>
                      <a:r>
                        <a:rPr lang="el-GR" sz="1400" u="none" strike="noStrike">
                          <a:effectLst/>
                        </a:rPr>
                        <a:t>1</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Greece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8</a:t>
                      </a:r>
                      <a:endParaRPr lang="el-GR" sz="1400" b="0" i="0" u="none" strike="noStrike">
                        <a:solidFill>
                          <a:srgbClr val="000000"/>
                        </a:solidFill>
                        <a:effectLst/>
                        <a:latin typeface="Corbel"/>
                      </a:endParaRPr>
                    </a:p>
                  </a:txBody>
                  <a:tcPr marL="5863" marR="5863" marT="5863" marB="0" anchor="ctr"/>
                </a:tc>
              </a:tr>
              <a:tr h="138100">
                <a:tc>
                  <a:txBody>
                    <a:bodyPr/>
                    <a:lstStyle/>
                    <a:p>
                      <a:pPr algn="l" rtl="0" fontAlgn="ctr"/>
                      <a:r>
                        <a:rPr lang="el-GR" sz="1400" u="none" strike="noStrike">
                          <a:effectLst/>
                        </a:rPr>
                        <a:t>2</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The Netherlands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8</a:t>
                      </a:r>
                      <a:endParaRPr lang="el-GR" sz="1400" b="0" i="0" u="none" strike="noStrike">
                        <a:solidFill>
                          <a:srgbClr val="000000"/>
                        </a:solidFill>
                        <a:effectLst/>
                        <a:latin typeface="Corbel"/>
                      </a:endParaRPr>
                    </a:p>
                  </a:txBody>
                  <a:tcPr marL="5863" marR="5863" marT="5863" marB="0" anchor="ctr"/>
                </a:tc>
              </a:tr>
              <a:tr h="170017">
                <a:tc>
                  <a:txBody>
                    <a:bodyPr/>
                    <a:lstStyle/>
                    <a:p>
                      <a:pPr algn="l" rtl="0" fontAlgn="ctr"/>
                      <a:r>
                        <a:rPr lang="el-GR" sz="1400" u="none" strike="noStrike">
                          <a:effectLst/>
                        </a:rPr>
                        <a:t>3</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Finland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8</a:t>
                      </a:r>
                      <a:endParaRPr lang="el-GR" sz="1400" b="0" i="0" u="none" strike="noStrike">
                        <a:solidFill>
                          <a:srgbClr val="000000"/>
                        </a:solidFill>
                        <a:effectLst/>
                        <a:latin typeface="Corbel"/>
                      </a:endParaRPr>
                    </a:p>
                  </a:txBody>
                  <a:tcPr marL="5863" marR="5863" marT="5863" marB="0" anchor="ctr"/>
                </a:tc>
              </a:tr>
              <a:tr h="170017">
                <a:tc>
                  <a:txBody>
                    <a:bodyPr/>
                    <a:lstStyle/>
                    <a:p>
                      <a:pPr algn="l" rtl="0" fontAlgn="ctr"/>
                      <a:r>
                        <a:rPr lang="el-GR" sz="1400" u="none" strike="noStrike">
                          <a:effectLst/>
                        </a:rPr>
                        <a:t>4</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France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8</a:t>
                      </a:r>
                      <a:endParaRPr lang="el-GR" sz="1400" b="0" i="0" u="none" strike="noStrike">
                        <a:solidFill>
                          <a:srgbClr val="000000"/>
                        </a:solidFill>
                        <a:effectLst/>
                        <a:latin typeface="Corbel"/>
                      </a:endParaRPr>
                    </a:p>
                  </a:txBody>
                  <a:tcPr marL="5863" marR="5863" marT="5863" marB="0" anchor="ctr"/>
                </a:tc>
              </a:tr>
              <a:tr h="252094">
                <a:tc>
                  <a:txBody>
                    <a:bodyPr/>
                    <a:lstStyle/>
                    <a:p>
                      <a:pPr algn="l" rtl="0" fontAlgn="ctr"/>
                      <a:r>
                        <a:rPr lang="el-GR" sz="1400" u="none" strike="noStrike">
                          <a:effectLst/>
                        </a:rPr>
                        <a:t>5</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Germany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8</a:t>
                      </a:r>
                      <a:endParaRPr lang="el-GR" sz="1400" b="0" i="0" u="none" strike="noStrike">
                        <a:solidFill>
                          <a:srgbClr val="000000"/>
                        </a:solidFill>
                        <a:effectLst/>
                        <a:latin typeface="Corbel"/>
                      </a:endParaRPr>
                    </a:p>
                  </a:txBody>
                  <a:tcPr marL="5863" marR="5863" marT="5863" marB="0" anchor="ctr"/>
                </a:tc>
              </a:tr>
              <a:tr h="170017">
                <a:tc>
                  <a:txBody>
                    <a:bodyPr/>
                    <a:lstStyle/>
                    <a:p>
                      <a:pPr algn="l" rtl="0" fontAlgn="ctr"/>
                      <a:r>
                        <a:rPr lang="el-GR" sz="1400" u="none" strike="noStrike">
                          <a:effectLst/>
                        </a:rPr>
                        <a:t>6</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Austria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8</a:t>
                      </a:r>
                      <a:endParaRPr lang="el-GR" sz="1400" b="0" i="0" u="none" strike="noStrike">
                        <a:solidFill>
                          <a:srgbClr val="000000"/>
                        </a:solidFill>
                        <a:effectLst/>
                        <a:latin typeface="Corbel"/>
                      </a:endParaRPr>
                    </a:p>
                  </a:txBody>
                  <a:tcPr marL="5863" marR="5863" marT="5863" marB="0" anchor="ctr"/>
                </a:tc>
              </a:tr>
              <a:tr h="170017">
                <a:tc>
                  <a:txBody>
                    <a:bodyPr/>
                    <a:lstStyle/>
                    <a:p>
                      <a:pPr algn="l" rtl="0" fontAlgn="ctr"/>
                      <a:r>
                        <a:rPr lang="el-GR" sz="1400" u="none" strike="noStrike">
                          <a:effectLst/>
                        </a:rPr>
                        <a:t>7</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Italy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8</a:t>
                      </a:r>
                      <a:endParaRPr lang="el-GR" sz="1400" b="0" i="0" u="none" strike="noStrike">
                        <a:solidFill>
                          <a:srgbClr val="000000"/>
                        </a:solidFill>
                        <a:effectLst/>
                        <a:latin typeface="Corbel"/>
                      </a:endParaRPr>
                    </a:p>
                  </a:txBody>
                  <a:tcPr marL="5863" marR="5863" marT="5863" marB="0" anchor="ctr"/>
                </a:tc>
              </a:tr>
              <a:tr h="170017">
                <a:tc>
                  <a:txBody>
                    <a:bodyPr/>
                    <a:lstStyle/>
                    <a:p>
                      <a:pPr algn="l" rtl="0" fontAlgn="ctr"/>
                      <a:r>
                        <a:rPr lang="el-GR" sz="1400" u="none" strike="noStrike">
                          <a:effectLst/>
                        </a:rPr>
                        <a:t>8</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UK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8</a:t>
                      </a:r>
                      <a:endParaRPr lang="el-GR" sz="1400" b="0" i="0" u="none" strike="noStrike">
                        <a:solidFill>
                          <a:srgbClr val="000000"/>
                        </a:solidFill>
                        <a:effectLst/>
                        <a:latin typeface="Corbel"/>
                      </a:endParaRPr>
                    </a:p>
                  </a:txBody>
                  <a:tcPr marL="5863" marR="5863" marT="5863" marB="0" anchor="ctr"/>
                </a:tc>
              </a:tr>
              <a:tr h="252094">
                <a:tc>
                  <a:txBody>
                    <a:bodyPr/>
                    <a:lstStyle/>
                    <a:p>
                      <a:pPr algn="l" rtl="0" fontAlgn="ctr"/>
                      <a:r>
                        <a:rPr lang="el-GR" sz="1400" u="none" strike="noStrike">
                          <a:effectLst/>
                        </a:rPr>
                        <a:t>9</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Portugal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8</a:t>
                      </a:r>
                      <a:endParaRPr lang="el-GR" sz="1400" b="0" i="0" u="none" strike="noStrike">
                        <a:solidFill>
                          <a:srgbClr val="000000"/>
                        </a:solidFill>
                        <a:effectLst/>
                        <a:latin typeface="Corbel"/>
                      </a:endParaRPr>
                    </a:p>
                  </a:txBody>
                  <a:tcPr marL="5863" marR="5863" marT="5863" marB="0" anchor="ctr"/>
                </a:tc>
              </a:tr>
              <a:tr h="170017">
                <a:tc>
                  <a:txBody>
                    <a:bodyPr/>
                    <a:lstStyle/>
                    <a:p>
                      <a:pPr algn="l" rtl="0" fontAlgn="ctr"/>
                      <a:r>
                        <a:rPr lang="el-GR" sz="1400" u="none" strike="noStrike">
                          <a:effectLst/>
                        </a:rPr>
                        <a:t>10</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Latvia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4</a:t>
                      </a:r>
                      <a:endParaRPr lang="el-GR" sz="1400" b="0" i="0" u="none" strike="noStrike">
                        <a:solidFill>
                          <a:srgbClr val="000000"/>
                        </a:solidFill>
                        <a:effectLst/>
                        <a:latin typeface="Corbel"/>
                      </a:endParaRPr>
                    </a:p>
                  </a:txBody>
                  <a:tcPr marL="5863" marR="5863" marT="5863" marB="0" anchor="ctr"/>
                </a:tc>
              </a:tr>
              <a:tr h="170017">
                <a:tc>
                  <a:txBody>
                    <a:bodyPr/>
                    <a:lstStyle/>
                    <a:p>
                      <a:pPr algn="l" rtl="0" fontAlgn="ctr"/>
                      <a:r>
                        <a:rPr lang="el-GR" sz="1400" u="none" strike="noStrike">
                          <a:effectLst/>
                        </a:rPr>
                        <a:t>11</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Estonia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4</a:t>
                      </a:r>
                      <a:endParaRPr lang="el-GR" sz="1400" b="0" i="0" u="none" strike="noStrike">
                        <a:solidFill>
                          <a:srgbClr val="000000"/>
                        </a:solidFill>
                        <a:effectLst/>
                        <a:latin typeface="Corbel"/>
                      </a:endParaRPr>
                    </a:p>
                  </a:txBody>
                  <a:tcPr marL="5863" marR="5863" marT="5863" marB="0" anchor="ctr"/>
                </a:tc>
              </a:tr>
              <a:tr h="252094">
                <a:tc>
                  <a:txBody>
                    <a:bodyPr/>
                    <a:lstStyle/>
                    <a:p>
                      <a:pPr algn="l" rtl="0" fontAlgn="ctr"/>
                      <a:r>
                        <a:rPr lang="el-GR" sz="1400" u="none" strike="noStrike">
                          <a:effectLst/>
                        </a:rPr>
                        <a:t>12</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Lithuania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4</a:t>
                      </a:r>
                      <a:endParaRPr lang="el-GR" sz="1400" b="0" i="0" u="none" strike="noStrike">
                        <a:solidFill>
                          <a:srgbClr val="000000"/>
                        </a:solidFill>
                        <a:effectLst/>
                        <a:latin typeface="Corbel"/>
                      </a:endParaRPr>
                    </a:p>
                  </a:txBody>
                  <a:tcPr marL="5863" marR="5863" marT="5863" marB="0" anchor="ctr"/>
                </a:tc>
              </a:tr>
              <a:tr h="170017">
                <a:tc>
                  <a:txBody>
                    <a:bodyPr/>
                    <a:lstStyle/>
                    <a:p>
                      <a:pPr algn="l" rtl="0" fontAlgn="ctr"/>
                      <a:r>
                        <a:rPr lang="el-GR" sz="1400" u="none" strike="noStrike">
                          <a:effectLst/>
                        </a:rPr>
                        <a:t>13</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Belgium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8</a:t>
                      </a:r>
                      <a:endParaRPr lang="el-GR" sz="1400" b="0" i="0" u="none" strike="noStrike">
                        <a:solidFill>
                          <a:srgbClr val="000000"/>
                        </a:solidFill>
                        <a:effectLst/>
                        <a:latin typeface="Corbel"/>
                      </a:endParaRPr>
                    </a:p>
                  </a:txBody>
                  <a:tcPr marL="5863" marR="5863" marT="5863" marB="0" anchor="ctr"/>
                </a:tc>
              </a:tr>
              <a:tr h="170017">
                <a:tc>
                  <a:txBody>
                    <a:bodyPr/>
                    <a:lstStyle/>
                    <a:p>
                      <a:pPr algn="l" rtl="0" fontAlgn="ctr"/>
                      <a:r>
                        <a:rPr lang="el-GR" sz="1400" u="none" strike="noStrike">
                          <a:effectLst/>
                        </a:rPr>
                        <a:t>14</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Ireland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4</a:t>
                      </a:r>
                      <a:endParaRPr lang="el-GR" sz="1400" b="0" i="0" u="none" strike="noStrike">
                        <a:solidFill>
                          <a:srgbClr val="000000"/>
                        </a:solidFill>
                        <a:effectLst/>
                        <a:latin typeface="Corbel"/>
                      </a:endParaRPr>
                    </a:p>
                  </a:txBody>
                  <a:tcPr marL="5863" marR="5863" marT="5863" marB="0" anchor="ctr"/>
                </a:tc>
              </a:tr>
              <a:tr h="170017">
                <a:tc>
                  <a:txBody>
                    <a:bodyPr/>
                    <a:lstStyle/>
                    <a:p>
                      <a:pPr algn="l" rtl="0" fontAlgn="ctr"/>
                      <a:r>
                        <a:rPr lang="el-GR" sz="1400" u="none" strike="noStrike">
                          <a:effectLst/>
                        </a:rPr>
                        <a:t>15</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Spain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4</a:t>
                      </a:r>
                      <a:endParaRPr lang="el-GR" sz="1400" b="0" i="0" u="none" strike="noStrike">
                        <a:solidFill>
                          <a:srgbClr val="000000"/>
                        </a:solidFill>
                        <a:effectLst/>
                        <a:latin typeface="Corbel"/>
                      </a:endParaRPr>
                    </a:p>
                  </a:txBody>
                  <a:tcPr marL="5863" marR="5863" marT="5863" marB="0" anchor="ctr"/>
                </a:tc>
              </a:tr>
              <a:tr h="170017">
                <a:tc>
                  <a:txBody>
                    <a:bodyPr/>
                    <a:lstStyle/>
                    <a:p>
                      <a:pPr algn="l" rtl="0" fontAlgn="ctr"/>
                      <a:r>
                        <a:rPr lang="el-GR" sz="1400" u="none" strike="noStrike">
                          <a:effectLst/>
                        </a:rPr>
                        <a:t>16</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Croatia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4</a:t>
                      </a:r>
                      <a:endParaRPr lang="el-GR" sz="1400" b="0" i="0" u="none" strike="noStrike">
                        <a:solidFill>
                          <a:srgbClr val="000000"/>
                        </a:solidFill>
                        <a:effectLst/>
                        <a:latin typeface="Corbel"/>
                      </a:endParaRPr>
                    </a:p>
                  </a:txBody>
                  <a:tcPr marL="5863" marR="5863" marT="5863" marB="0" anchor="ctr"/>
                </a:tc>
              </a:tr>
              <a:tr h="170017">
                <a:tc>
                  <a:txBody>
                    <a:bodyPr/>
                    <a:lstStyle/>
                    <a:p>
                      <a:pPr algn="l" rtl="0" fontAlgn="ctr"/>
                      <a:r>
                        <a:rPr lang="el-GR" sz="1400" u="none" strike="noStrike">
                          <a:effectLst/>
                        </a:rPr>
                        <a:t>17</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Cyprus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8</a:t>
                      </a:r>
                      <a:endParaRPr lang="el-GR" sz="1400" b="0" i="0" u="none" strike="noStrike">
                        <a:solidFill>
                          <a:srgbClr val="000000"/>
                        </a:solidFill>
                        <a:effectLst/>
                        <a:latin typeface="Corbel"/>
                      </a:endParaRPr>
                    </a:p>
                  </a:txBody>
                  <a:tcPr marL="5863" marR="5863" marT="5863" marB="0" anchor="ctr"/>
                </a:tc>
              </a:tr>
              <a:tr h="170017">
                <a:tc>
                  <a:txBody>
                    <a:bodyPr/>
                    <a:lstStyle/>
                    <a:p>
                      <a:pPr algn="l" rtl="0" fontAlgn="ctr"/>
                      <a:r>
                        <a:rPr lang="el-GR" sz="1400" u="none" strike="noStrike">
                          <a:effectLst/>
                        </a:rPr>
                        <a:t>18</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Serbia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2</a:t>
                      </a:r>
                      <a:endParaRPr lang="el-GR" sz="1400" b="0" i="0" u="none" strike="noStrike">
                        <a:solidFill>
                          <a:srgbClr val="000000"/>
                        </a:solidFill>
                        <a:effectLst/>
                        <a:latin typeface="Corbel"/>
                      </a:endParaRPr>
                    </a:p>
                  </a:txBody>
                  <a:tcPr marL="5863" marR="5863" marT="5863" marB="0" anchor="ctr"/>
                </a:tc>
              </a:tr>
              <a:tr h="170017">
                <a:tc>
                  <a:txBody>
                    <a:bodyPr/>
                    <a:lstStyle/>
                    <a:p>
                      <a:pPr algn="l" rtl="0" fontAlgn="ctr"/>
                      <a:r>
                        <a:rPr lang="el-GR" sz="1400" u="none" strike="noStrike">
                          <a:effectLst/>
                        </a:rPr>
                        <a:t>19</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Bulgaria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8</a:t>
                      </a:r>
                      <a:endParaRPr lang="el-GR" sz="1400" b="0" i="0" u="none" strike="noStrike">
                        <a:solidFill>
                          <a:srgbClr val="000000"/>
                        </a:solidFill>
                        <a:effectLst/>
                        <a:latin typeface="Corbel"/>
                      </a:endParaRPr>
                    </a:p>
                  </a:txBody>
                  <a:tcPr marL="5863" marR="5863" marT="5863" marB="0" anchor="ctr"/>
                </a:tc>
              </a:tr>
              <a:tr h="252094">
                <a:tc>
                  <a:txBody>
                    <a:bodyPr/>
                    <a:lstStyle/>
                    <a:p>
                      <a:pPr algn="l" rtl="0" fontAlgn="ctr"/>
                      <a:r>
                        <a:rPr lang="el-GR" sz="1400" u="none" strike="noStrike">
                          <a:effectLst/>
                        </a:rPr>
                        <a:t>20</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Greenland </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a:effectLst/>
                        </a:rPr>
                        <a:t>4</a:t>
                      </a:r>
                      <a:endParaRPr lang="el-GR" sz="1400" b="0" i="0" u="none" strike="noStrike">
                        <a:solidFill>
                          <a:srgbClr val="000000"/>
                        </a:solidFill>
                        <a:effectLst/>
                        <a:latin typeface="Corbel"/>
                      </a:endParaRPr>
                    </a:p>
                  </a:txBody>
                  <a:tcPr marL="5863" marR="5863" marT="5863" marB="0" anchor="ctr"/>
                </a:tc>
              </a:tr>
              <a:tr h="170017">
                <a:tc>
                  <a:txBody>
                    <a:bodyPr/>
                    <a:lstStyle/>
                    <a:p>
                      <a:pPr algn="l" rtl="0" fontAlgn="ctr"/>
                      <a:r>
                        <a:rPr lang="el-GR" sz="1400" u="none" strike="noStrike">
                          <a:effectLst/>
                        </a:rPr>
                        <a:t>21</a:t>
                      </a:r>
                      <a:endParaRPr lang="el-GR" sz="1400" b="1" i="0" u="none" strike="noStrike">
                        <a:solidFill>
                          <a:srgbClr val="FFFFFF"/>
                        </a:solidFill>
                        <a:effectLst/>
                        <a:latin typeface="Corbel"/>
                      </a:endParaRPr>
                    </a:p>
                  </a:txBody>
                  <a:tcPr marL="5863" marR="5863" marT="5863" marB="0" anchor="ctr"/>
                </a:tc>
                <a:tc>
                  <a:txBody>
                    <a:bodyPr/>
                    <a:lstStyle/>
                    <a:p>
                      <a:pPr algn="l" rtl="0" fontAlgn="ctr"/>
                      <a:r>
                        <a:rPr lang="en-US" sz="1400" u="none" strike="noStrike">
                          <a:effectLst/>
                        </a:rPr>
                        <a:t>Romania</a:t>
                      </a:r>
                      <a:endParaRPr lang="en-US" sz="1400" b="0" i="0" u="none" strike="noStrike">
                        <a:solidFill>
                          <a:srgbClr val="000000"/>
                        </a:solidFill>
                        <a:effectLst/>
                        <a:latin typeface="Corbel"/>
                      </a:endParaRPr>
                    </a:p>
                  </a:txBody>
                  <a:tcPr marL="5863" marR="5863" marT="5863" marB="0" anchor="ctr"/>
                </a:tc>
                <a:tc>
                  <a:txBody>
                    <a:bodyPr/>
                    <a:lstStyle/>
                    <a:p>
                      <a:pPr algn="ctr" rtl="0" fontAlgn="ctr"/>
                      <a:r>
                        <a:rPr lang="el-GR" sz="1400" u="none" strike="noStrike" dirty="0">
                          <a:effectLst/>
                        </a:rPr>
                        <a:t>4</a:t>
                      </a:r>
                      <a:endParaRPr lang="el-GR" sz="1400" b="0" i="0" u="none" strike="noStrike" dirty="0">
                        <a:solidFill>
                          <a:srgbClr val="000000"/>
                        </a:solidFill>
                        <a:effectLst/>
                        <a:latin typeface="Corbel"/>
                      </a:endParaRPr>
                    </a:p>
                  </a:txBody>
                  <a:tcPr marL="5863" marR="5863" marT="5863" marB="0" anchor="ct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453135072"/>
              </p:ext>
            </p:extLst>
          </p:nvPr>
        </p:nvGraphicFramePr>
        <p:xfrm>
          <a:off x="4078570" y="3192487"/>
          <a:ext cx="4885902" cy="1116001"/>
        </p:xfrm>
        <a:graphic>
          <a:graphicData uri="http://schemas.openxmlformats.org/drawingml/2006/table">
            <a:tbl>
              <a:tblPr>
                <a:tableStyleId>{5C22544A-7EE6-4342-B048-85BDC9FD1C3A}</a:tableStyleId>
              </a:tblPr>
              <a:tblGrid>
                <a:gridCol w="348993"/>
                <a:gridCol w="348993"/>
                <a:gridCol w="348993"/>
                <a:gridCol w="348993"/>
                <a:gridCol w="348993"/>
                <a:gridCol w="348993"/>
                <a:gridCol w="348993"/>
                <a:gridCol w="348993"/>
                <a:gridCol w="348993"/>
                <a:gridCol w="348993"/>
                <a:gridCol w="348993"/>
                <a:gridCol w="348993"/>
                <a:gridCol w="348993"/>
                <a:gridCol w="348993"/>
              </a:tblGrid>
              <a:tr h="428917">
                <a:tc gridSpan="3">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1" i="0" u="none" strike="noStrike" dirty="0" smtClean="0">
                          <a:solidFill>
                            <a:srgbClr val="000000"/>
                          </a:solidFill>
                          <a:effectLst/>
                          <a:latin typeface="Calibri"/>
                        </a:rPr>
                        <a:t>Change agent workshops</a:t>
                      </a:r>
                    </a:p>
                    <a:p>
                      <a:pPr algn="ctr" rtl="0" fontAlgn="ctr"/>
                      <a:endParaRPr lang="el-GR"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gridSpan="10">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1" i="0" u="none" strike="noStrike" dirty="0" smtClean="0">
                          <a:solidFill>
                            <a:srgbClr val="000000"/>
                          </a:solidFill>
                          <a:effectLst/>
                          <a:latin typeface="Calibri"/>
                        </a:rPr>
                        <a:t>Practice</a:t>
                      </a:r>
                      <a:r>
                        <a:rPr lang="en-US" sz="1100" b="1" i="0" u="none" strike="noStrike" baseline="0" dirty="0" smtClean="0">
                          <a:solidFill>
                            <a:srgbClr val="000000"/>
                          </a:solidFill>
                          <a:effectLst/>
                          <a:latin typeface="Calibri"/>
                        </a:rPr>
                        <a:t> reflection workshops</a:t>
                      </a:r>
                      <a:endParaRPr lang="en-US" sz="1100" b="1" i="0" u="none" strike="noStrike" dirty="0" smtClean="0">
                        <a:solidFill>
                          <a:srgbClr val="000000"/>
                        </a:solidFill>
                        <a:effectLst/>
                        <a:latin typeface="Calibri"/>
                      </a:endParaRPr>
                    </a:p>
                    <a:p>
                      <a:pPr algn="ctr" rtl="0" fontAlgn="ctr"/>
                      <a:endParaRPr lang="el-GR" sz="900" b="1" i="0" u="none" strike="noStrike" dirty="0">
                        <a:solidFill>
                          <a:srgbClr val="000000"/>
                        </a:solidFill>
                        <a:effectLst/>
                        <a:latin typeface="Calibri"/>
                      </a:endParaRPr>
                    </a:p>
                  </a:txBody>
                  <a:tcPr marL="6123" marR="6123" marT="6123" marB="0" anchor="ctr">
                    <a:solidFill>
                      <a:srgbClr val="92D050"/>
                    </a:solidFill>
                  </a:tcP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solidFill>
                      <a:schemeClr val="accent3">
                        <a:lumMod val="60000"/>
                        <a:lumOff val="40000"/>
                      </a:schemeClr>
                    </a:solidFill>
                  </a:tcP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solidFill>
                      <a:schemeClr val="accent3">
                        <a:lumMod val="60000"/>
                        <a:lumOff val="40000"/>
                      </a:schemeClr>
                    </a:solidFill>
                  </a:tcP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solidFill>
                      <a:schemeClr val="accent3">
                        <a:lumMod val="60000"/>
                        <a:lumOff val="40000"/>
                      </a:schemeClr>
                    </a:solidFill>
                  </a:tcP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tc>
                <a:tc hMerge="1">
                  <a:txBody>
                    <a:bodyPr/>
                    <a:lstStyle/>
                    <a:p>
                      <a:pPr algn="ctr" rtl="0" fontAlgn="ctr"/>
                      <a:endParaRPr lang="el-GR" sz="900" b="1" i="0" u="none" strike="noStrike" dirty="0">
                        <a:solidFill>
                          <a:srgbClr val="000000"/>
                        </a:solidFill>
                        <a:effectLst/>
                        <a:latin typeface="Calibri"/>
                      </a:endParaRPr>
                    </a:p>
                  </a:txBody>
                  <a:tcPr marL="6123" marR="6123" marT="6123" marB="0" anchor="ctr"/>
                </a:tc>
                <a:tc>
                  <a:txBody>
                    <a:bodyPr/>
                    <a:lstStyle/>
                    <a:p>
                      <a:pPr algn="ctr" rtl="0" fontAlgn="ctr"/>
                      <a:endParaRPr lang="el-GR" sz="900" b="1" i="0" u="none" strike="noStrike" dirty="0">
                        <a:solidFill>
                          <a:srgbClr val="000000"/>
                        </a:solidFill>
                        <a:effectLst/>
                        <a:latin typeface="Calibri"/>
                      </a:endParaRPr>
                    </a:p>
                  </a:txBody>
                  <a:tcPr marL="6123" marR="6123" marT="6123" marB="0" anchor="ctr"/>
                </a:tc>
              </a:tr>
              <a:tr h="323492">
                <a:tc>
                  <a:txBody>
                    <a:bodyPr/>
                    <a:lstStyle/>
                    <a:p>
                      <a:pPr algn="ctr" rtl="0" fontAlgn="ctr"/>
                      <a:r>
                        <a:rPr lang="en-US" sz="900" u="none" strike="noStrike" dirty="0" smtClean="0">
                          <a:effectLst/>
                        </a:rPr>
                        <a:t>M</a:t>
                      </a:r>
                      <a:r>
                        <a:rPr lang="el-GR" sz="900" u="none" strike="noStrike" dirty="0" smtClean="0">
                          <a:effectLst/>
                        </a:rPr>
                        <a:t>20</a:t>
                      </a:r>
                      <a:endParaRPr lang="el-GR"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a:txBody>
                    <a:bodyPr/>
                    <a:lstStyle/>
                    <a:p>
                      <a:pPr algn="ctr" rtl="0" fontAlgn="ctr"/>
                      <a:r>
                        <a:rPr lang="en-US" sz="900" u="none" strike="noStrike" dirty="0" smtClean="0">
                          <a:effectLst/>
                        </a:rPr>
                        <a:t>M</a:t>
                      </a:r>
                      <a:r>
                        <a:rPr lang="el-GR" sz="900" u="none" strike="noStrike" dirty="0" smtClean="0">
                          <a:effectLst/>
                        </a:rPr>
                        <a:t>21</a:t>
                      </a:r>
                      <a:endParaRPr lang="el-GR"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a:txBody>
                    <a:bodyPr/>
                    <a:lstStyle/>
                    <a:p>
                      <a:pPr algn="ctr" rtl="0" fontAlgn="ctr"/>
                      <a:r>
                        <a:rPr lang="en-US" sz="900" u="none" strike="noStrike" dirty="0" smtClean="0">
                          <a:effectLst/>
                        </a:rPr>
                        <a:t>M</a:t>
                      </a:r>
                      <a:r>
                        <a:rPr lang="el-GR" sz="900" u="none" strike="noStrike" dirty="0" smtClean="0">
                          <a:effectLst/>
                        </a:rPr>
                        <a:t>22</a:t>
                      </a:r>
                      <a:endParaRPr lang="el-GR"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a:txBody>
                    <a:bodyPr/>
                    <a:lstStyle/>
                    <a:p>
                      <a:pPr algn="ctr" rtl="0" fontAlgn="ctr"/>
                      <a:r>
                        <a:rPr lang="en-US" sz="900" u="none" strike="noStrike" dirty="0" smtClean="0">
                          <a:effectLst/>
                        </a:rPr>
                        <a:t>M</a:t>
                      </a:r>
                      <a:r>
                        <a:rPr lang="el-GR" sz="900" u="none" strike="noStrike" dirty="0" smtClean="0">
                          <a:effectLst/>
                        </a:rPr>
                        <a:t>23</a:t>
                      </a:r>
                      <a:endParaRPr lang="el-GR" sz="900" b="1" i="0" u="none" strike="noStrike" dirty="0">
                        <a:solidFill>
                          <a:srgbClr val="000000"/>
                        </a:solidFill>
                        <a:effectLst/>
                        <a:latin typeface="Calibri"/>
                      </a:endParaRPr>
                    </a:p>
                  </a:txBody>
                  <a:tcPr marL="6123" marR="6123" marT="6123" marB="0" anchor="ctr">
                    <a:solidFill>
                      <a:srgbClr val="92D050"/>
                    </a:solidFill>
                  </a:tcPr>
                </a:tc>
                <a:tc>
                  <a:txBody>
                    <a:bodyPr/>
                    <a:lstStyle/>
                    <a:p>
                      <a:pPr algn="ctr" rtl="0" fontAlgn="ctr"/>
                      <a:r>
                        <a:rPr lang="en-US" sz="900" u="none" strike="noStrike" dirty="0" smtClean="0">
                          <a:effectLst/>
                        </a:rPr>
                        <a:t>M</a:t>
                      </a:r>
                      <a:r>
                        <a:rPr lang="el-GR" sz="900" u="none" strike="noStrike" dirty="0" smtClean="0">
                          <a:effectLst/>
                        </a:rPr>
                        <a:t>24</a:t>
                      </a:r>
                      <a:endParaRPr lang="el-GR" sz="900" b="1" i="0" u="none" strike="noStrike" dirty="0">
                        <a:solidFill>
                          <a:srgbClr val="000000"/>
                        </a:solidFill>
                        <a:effectLst/>
                        <a:latin typeface="Calibri"/>
                      </a:endParaRPr>
                    </a:p>
                  </a:txBody>
                  <a:tcPr marL="6123" marR="6123" marT="6123" marB="0" anchor="ctr">
                    <a:solidFill>
                      <a:srgbClr val="92D050"/>
                    </a:solidFill>
                  </a:tcPr>
                </a:tc>
                <a:tc>
                  <a:txBody>
                    <a:bodyPr/>
                    <a:lstStyle/>
                    <a:p>
                      <a:pPr algn="ctr" rtl="0" fontAlgn="ctr"/>
                      <a:r>
                        <a:rPr lang="en-US" sz="900" u="none" strike="noStrike" dirty="0" smtClean="0">
                          <a:effectLst/>
                        </a:rPr>
                        <a:t>M</a:t>
                      </a:r>
                      <a:r>
                        <a:rPr lang="el-GR" sz="900" u="none" strike="noStrike" dirty="0" smtClean="0">
                          <a:effectLst/>
                        </a:rPr>
                        <a:t>25</a:t>
                      </a:r>
                      <a:endParaRPr lang="el-GR" sz="900" b="1" i="0" u="none" strike="noStrike" dirty="0">
                        <a:solidFill>
                          <a:srgbClr val="000000"/>
                        </a:solidFill>
                        <a:effectLst/>
                        <a:latin typeface="Calibri"/>
                      </a:endParaRPr>
                    </a:p>
                  </a:txBody>
                  <a:tcPr marL="6123" marR="6123" marT="6123" marB="0" anchor="ctr">
                    <a:solidFill>
                      <a:srgbClr val="92D050"/>
                    </a:solidFill>
                  </a:tcPr>
                </a:tc>
                <a:tc>
                  <a:txBody>
                    <a:bodyPr/>
                    <a:lstStyle/>
                    <a:p>
                      <a:pPr algn="ctr" rtl="0" fontAlgn="ctr"/>
                      <a:r>
                        <a:rPr lang="en-US" sz="900" u="none" strike="noStrike" kern="1200" dirty="0" smtClean="0">
                          <a:solidFill>
                            <a:schemeClr val="dk1"/>
                          </a:solidFill>
                          <a:effectLst/>
                          <a:latin typeface="+mn-lt"/>
                          <a:ea typeface="+mn-ea"/>
                          <a:cs typeface="+mn-cs"/>
                        </a:rPr>
                        <a:t>M</a:t>
                      </a:r>
                      <a:r>
                        <a:rPr lang="el-GR" sz="900" u="none" strike="noStrike" kern="1200" dirty="0" smtClean="0">
                          <a:solidFill>
                            <a:schemeClr val="dk1"/>
                          </a:solidFill>
                          <a:effectLst/>
                          <a:latin typeface="+mn-lt"/>
                          <a:ea typeface="+mn-ea"/>
                          <a:cs typeface="+mn-cs"/>
                        </a:rPr>
                        <a:t>26</a:t>
                      </a:r>
                      <a:endParaRPr lang="el-GR" sz="900" u="none" strike="noStrike" kern="1200" dirty="0">
                        <a:solidFill>
                          <a:schemeClr val="dk1"/>
                        </a:solidFill>
                        <a:effectLst/>
                        <a:latin typeface="+mn-lt"/>
                        <a:ea typeface="+mn-ea"/>
                        <a:cs typeface="+mn-cs"/>
                      </a:endParaRPr>
                    </a:p>
                  </a:txBody>
                  <a:tcPr marL="6123" marR="6123" marT="6123" marB="0" anchor="ctr">
                    <a:solidFill>
                      <a:srgbClr val="92D050"/>
                    </a:solidFill>
                  </a:tcPr>
                </a:tc>
                <a:tc>
                  <a:txBody>
                    <a:bodyPr/>
                    <a:lstStyle/>
                    <a:p>
                      <a:pPr algn="ctr" rtl="0" fontAlgn="ctr"/>
                      <a:r>
                        <a:rPr lang="en-US" sz="900" u="none" strike="noStrike" kern="1200" dirty="0" smtClean="0">
                          <a:solidFill>
                            <a:schemeClr val="dk1"/>
                          </a:solidFill>
                          <a:effectLst/>
                          <a:latin typeface="+mn-lt"/>
                          <a:ea typeface="+mn-ea"/>
                          <a:cs typeface="+mn-cs"/>
                        </a:rPr>
                        <a:t>M</a:t>
                      </a:r>
                      <a:r>
                        <a:rPr lang="el-GR" sz="900" u="none" strike="noStrike" kern="1200" dirty="0" smtClean="0">
                          <a:solidFill>
                            <a:schemeClr val="dk1"/>
                          </a:solidFill>
                          <a:effectLst/>
                          <a:latin typeface="+mn-lt"/>
                          <a:ea typeface="+mn-ea"/>
                          <a:cs typeface="+mn-cs"/>
                        </a:rPr>
                        <a:t>27</a:t>
                      </a:r>
                      <a:endParaRPr lang="el-GR" sz="900" u="none" strike="noStrike" kern="1200" dirty="0">
                        <a:solidFill>
                          <a:schemeClr val="dk1"/>
                        </a:solidFill>
                        <a:effectLst/>
                        <a:latin typeface="+mn-lt"/>
                        <a:ea typeface="+mn-ea"/>
                        <a:cs typeface="+mn-cs"/>
                      </a:endParaRPr>
                    </a:p>
                  </a:txBody>
                  <a:tcPr marL="6123" marR="6123" marT="6123" marB="0" anchor="ctr">
                    <a:solidFill>
                      <a:srgbClr val="92D050"/>
                    </a:solidFill>
                  </a:tcPr>
                </a:tc>
                <a:tc>
                  <a:txBody>
                    <a:bodyPr/>
                    <a:lstStyle/>
                    <a:p>
                      <a:pPr algn="ctr" rtl="0" fontAlgn="ctr"/>
                      <a:r>
                        <a:rPr lang="en-US" sz="900" u="none" strike="noStrike" kern="1200" dirty="0" smtClean="0">
                          <a:solidFill>
                            <a:schemeClr val="dk1"/>
                          </a:solidFill>
                          <a:effectLst/>
                          <a:latin typeface="+mn-lt"/>
                          <a:ea typeface="+mn-ea"/>
                          <a:cs typeface="+mn-cs"/>
                        </a:rPr>
                        <a:t>M</a:t>
                      </a:r>
                      <a:r>
                        <a:rPr lang="el-GR" sz="900" u="none" strike="noStrike" kern="1200" dirty="0" smtClean="0">
                          <a:solidFill>
                            <a:schemeClr val="dk1"/>
                          </a:solidFill>
                          <a:effectLst/>
                          <a:latin typeface="+mn-lt"/>
                          <a:ea typeface="+mn-ea"/>
                          <a:cs typeface="+mn-cs"/>
                        </a:rPr>
                        <a:t>28</a:t>
                      </a:r>
                      <a:endParaRPr lang="el-GR" sz="900" u="none" strike="noStrike" kern="1200" dirty="0">
                        <a:solidFill>
                          <a:schemeClr val="dk1"/>
                        </a:solidFill>
                        <a:effectLst/>
                        <a:latin typeface="+mn-lt"/>
                        <a:ea typeface="+mn-ea"/>
                        <a:cs typeface="+mn-cs"/>
                      </a:endParaRPr>
                    </a:p>
                  </a:txBody>
                  <a:tcPr marL="6123" marR="6123" marT="6123" marB="0" anchor="ctr">
                    <a:solidFill>
                      <a:srgbClr val="92D050"/>
                    </a:solidFill>
                  </a:tcPr>
                </a:tc>
                <a:tc>
                  <a:txBody>
                    <a:bodyPr/>
                    <a:lstStyle/>
                    <a:p>
                      <a:pPr algn="ctr" rtl="0" fontAlgn="ctr"/>
                      <a:r>
                        <a:rPr lang="en-US" sz="900" u="none" strike="noStrike" kern="1200" dirty="0" smtClean="0">
                          <a:solidFill>
                            <a:schemeClr val="dk1"/>
                          </a:solidFill>
                          <a:effectLst/>
                          <a:latin typeface="+mn-lt"/>
                          <a:ea typeface="+mn-ea"/>
                          <a:cs typeface="+mn-cs"/>
                        </a:rPr>
                        <a:t>M</a:t>
                      </a:r>
                      <a:r>
                        <a:rPr lang="el-GR" sz="900" u="none" strike="noStrike" kern="1200" dirty="0" smtClean="0">
                          <a:solidFill>
                            <a:schemeClr val="dk1"/>
                          </a:solidFill>
                          <a:effectLst/>
                          <a:latin typeface="+mn-lt"/>
                          <a:ea typeface="+mn-ea"/>
                          <a:cs typeface="+mn-cs"/>
                        </a:rPr>
                        <a:t>29</a:t>
                      </a:r>
                      <a:endParaRPr lang="el-GR" sz="900" u="none" strike="noStrike" kern="1200" dirty="0">
                        <a:solidFill>
                          <a:schemeClr val="dk1"/>
                        </a:solidFill>
                        <a:effectLst/>
                        <a:latin typeface="+mn-lt"/>
                        <a:ea typeface="+mn-ea"/>
                        <a:cs typeface="+mn-cs"/>
                      </a:endParaRPr>
                    </a:p>
                  </a:txBody>
                  <a:tcPr marL="6123" marR="6123" marT="6123" marB="0" anchor="ctr">
                    <a:solidFill>
                      <a:srgbClr val="92D050"/>
                    </a:solidFill>
                  </a:tcPr>
                </a:tc>
                <a:tc>
                  <a:txBody>
                    <a:bodyPr/>
                    <a:lstStyle/>
                    <a:p>
                      <a:pPr algn="ctr" rtl="0" fontAlgn="ctr"/>
                      <a:r>
                        <a:rPr lang="en-US" sz="900" u="none" strike="noStrike" kern="1200" dirty="0" smtClean="0">
                          <a:solidFill>
                            <a:schemeClr val="dk1"/>
                          </a:solidFill>
                          <a:effectLst/>
                          <a:latin typeface="+mn-lt"/>
                          <a:ea typeface="+mn-ea"/>
                          <a:cs typeface="+mn-cs"/>
                        </a:rPr>
                        <a:t>M</a:t>
                      </a:r>
                      <a:r>
                        <a:rPr lang="el-GR" sz="900" u="none" strike="noStrike" kern="1200" dirty="0" smtClean="0">
                          <a:solidFill>
                            <a:schemeClr val="dk1"/>
                          </a:solidFill>
                          <a:effectLst/>
                          <a:latin typeface="+mn-lt"/>
                          <a:ea typeface="+mn-ea"/>
                          <a:cs typeface="+mn-cs"/>
                        </a:rPr>
                        <a:t>30</a:t>
                      </a:r>
                      <a:endParaRPr lang="el-GR" sz="900" u="none" strike="noStrike" kern="1200" dirty="0">
                        <a:solidFill>
                          <a:schemeClr val="dk1"/>
                        </a:solidFill>
                        <a:effectLst/>
                        <a:latin typeface="+mn-lt"/>
                        <a:ea typeface="+mn-ea"/>
                        <a:cs typeface="+mn-cs"/>
                      </a:endParaRPr>
                    </a:p>
                  </a:txBody>
                  <a:tcPr marL="6123" marR="6123" marT="6123" marB="0" anchor="ctr">
                    <a:solidFill>
                      <a:srgbClr val="92D050"/>
                    </a:solidFill>
                  </a:tcPr>
                </a:tc>
                <a:tc>
                  <a:txBody>
                    <a:bodyPr/>
                    <a:lstStyle/>
                    <a:p>
                      <a:pPr algn="ctr" rtl="0" fontAlgn="ctr"/>
                      <a:r>
                        <a:rPr lang="en-US" sz="900" u="none" strike="noStrike" kern="1200" dirty="0" smtClean="0">
                          <a:solidFill>
                            <a:schemeClr val="dk1"/>
                          </a:solidFill>
                          <a:effectLst/>
                          <a:latin typeface="+mn-lt"/>
                          <a:ea typeface="+mn-ea"/>
                          <a:cs typeface="+mn-cs"/>
                        </a:rPr>
                        <a:t>M</a:t>
                      </a:r>
                      <a:r>
                        <a:rPr lang="el-GR" sz="900" u="none" strike="noStrike" kern="1200" dirty="0" smtClean="0">
                          <a:solidFill>
                            <a:schemeClr val="dk1"/>
                          </a:solidFill>
                          <a:effectLst/>
                          <a:latin typeface="+mn-lt"/>
                          <a:ea typeface="+mn-ea"/>
                          <a:cs typeface="+mn-cs"/>
                        </a:rPr>
                        <a:t>31</a:t>
                      </a:r>
                      <a:endParaRPr lang="el-GR" sz="900" u="none" strike="noStrike" kern="1200" dirty="0">
                        <a:solidFill>
                          <a:schemeClr val="dk1"/>
                        </a:solidFill>
                        <a:effectLst/>
                        <a:latin typeface="+mn-lt"/>
                        <a:ea typeface="+mn-ea"/>
                        <a:cs typeface="+mn-cs"/>
                      </a:endParaRPr>
                    </a:p>
                  </a:txBody>
                  <a:tcPr marL="6123" marR="6123" marT="6123" marB="0" anchor="ctr">
                    <a:solidFill>
                      <a:srgbClr val="92D050"/>
                    </a:solidFill>
                  </a:tcPr>
                </a:tc>
                <a:tc>
                  <a:txBody>
                    <a:bodyPr/>
                    <a:lstStyle/>
                    <a:p>
                      <a:pPr algn="ctr" rtl="0" fontAlgn="ctr"/>
                      <a:r>
                        <a:rPr lang="en-US" sz="900" u="none" strike="noStrike" kern="1200" dirty="0" smtClean="0">
                          <a:solidFill>
                            <a:schemeClr val="dk1"/>
                          </a:solidFill>
                          <a:effectLst/>
                          <a:latin typeface="+mn-lt"/>
                          <a:ea typeface="+mn-ea"/>
                          <a:cs typeface="+mn-cs"/>
                        </a:rPr>
                        <a:t>M</a:t>
                      </a:r>
                      <a:r>
                        <a:rPr lang="el-GR" sz="900" u="none" strike="noStrike" kern="1200" dirty="0" smtClean="0">
                          <a:solidFill>
                            <a:schemeClr val="dk1"/>
                          </a:solidFill>
                          <a:effectLst/>
                          <a:latin typeface="+mn-lt"/>
                          <a:ea typeface="+mn-ea"/>
                          <a:cs typeface="+mn-cs"/>
                        </a:rPr>
                        <a:t>32</a:t>
                      </a:r>
                      <a:endParaRPr lang="el-GR" sz="900" u="none" strike="noStrike" kern="1200" dirty="0">
                        <a:solidFill>
                          <a:schemeClr val="dk1"/>
                        </a:solidFill>
                        <a:effectLst/>
                        <a:latin typeface="+mn-lt"/>
                        <a:ea typeface="+mn-ea"/>
                        <a:cs typeface="+mn-cs"/>
                      </a:endParaRPr>
                    </a:p>
                  </a:txBody>
                  <a:tcPr marL="6123" marR="6123" marT="6123" marB="0" anchor="ctr">
                    <a:solidFill>
                      <a:srgbClr val="92D050"/>
                    </a:solidFill>
                  </a:tcPr>
                </a:tc>
                <a:tc>
                  <a:txBody>
                    <a:bodyPr/>
                    <a:lstStyle/>
                    <a:p>
                      <a:pPr algn="ctr" rtl="0" fontAlgn="ctr"/>
                      <a:r>
                        <a:rPr lang="en-US" sz="900" u="none" strike="noStrike" dirty="0" smtClean="0">
                          <a:effectLst/>
                        </a:rPr>
                        <a:t>M</a:t>
                      </a:r>
                      <a:r>
                        <a:rPr lang="el-GR" sz="900" u="none" strike="noStrike" dirty="0" smtClean="0">
                          <a:effectLst/>
                        </a:rPr>
                        <a:t>33</a:t>
                      </a:r>
                      <a:endParaRPr lang="el-GR" sz="900" b="1" i="0" u="none" strike="noStrike" dirty="0">
                        <a:solidFill>
                          <a:srgbClr val="000000"/>
                        </a:solidFill>
                        <a:effectLst/>
                        <a:latin typeface="Calibri"/>
                      </a:endParaRPr>
                    </a:p>
                  </a:txBody>
                  <a:tcPr marL="6123" marR="6123" marT="6123" marB="0" anchor="ctr"/>
                </a:tc>
              </a:tr>
              <a:tr h="323492">
                <a:tc>
                  <a:txBody>
                    <a:bodyPr/>
                    <a:lstStyle/>
                    <a:p>
                      <a:pPr algn="l" rtl="0" fontAlgn="ctr"/>
                      <a:r>
                        <a:rPr lang="en-US" sz="900" u="none" strike="noStrike" dirty="0">
                          <a:effectLst/>
                        </a:rPr>
                        <a:t>Nov</a:t>
                      </a:r>
                      <a:endParaRPr lang="en-US"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a:txBody>
                    <a:bodyPr/>
                    <a:lstStyle/>
                    <a:p>
                      <a:pPr algn="l" rtl="0" fontAlgn="ctr"/>
                      <a:r>
                        <a:rPr lang="en-US" sz="900" u="none" strike="noStrike" dirty="0">
                          <a:effectLst/>
                        </a:rPr>
                        <a:t>Dec</a:t>
                      </a:r>
                      <a:endParaRPr lang="en-US"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a:txBody>
                    <a:bodyPr/>
                    <a:lstStyle/>
                    <a:p>
                      <a:pPr algn="l" rtl="0" fontAlgn="ctr"/>
                      <a:r>
                        <a:rPr lang="en-US" sz="900" u="none" strike="noStrike" dirty="0">
                          <a:effectLst/>
                        </a:rPr>
                        <a:t>Jan</a:t>
                      </a:r>
                      <a:endParaRPr lang="en-US" sz="900" b="1" i="0" u="none" strike="noStrike" dirty="0">
                        <a:solidFill>
                          <a:srgbClr val="000000"/>
                        </a:solidFill>
                        <a:effectLst/>
                        <a:latin typeface="Calibri"/>
                      </a:endParaRPr>
                    </a:p>
                  </a:txBody>
                  <a:tcPr marL="6123" marR="6123" marT="6123" marB="0" anchor="ctr">
                    <a:solidFill>
                      <a:schemeClr val="accent2">
                        <a:lumMod val="60000"/>
                        <a:lumOff val="40000"/>
                      </a:schemeClr>
                    </a:solidFill>
                  </a:tcPr>
                </a:tc>
                <a:tc>
                  <a:txBody>
                    <a:bodyPr/>
                    <a:lstStyle/>
                    <a:p>
                      <a:pPr algn="l" rtl="0" fontAlgn="ctr"/>
                      <a:r>
                        <a:rPr lang="en-US" sz="900" u="none" strike="noStrike">
                          <a:effectLst/>
                        </a:rPr>
                        <a:t>Feb</a:t>
                      </a:r>
                      <a:endParaRPr lang="en-US" sz="900" b="1" i="0" u="none" strike="noStrike">
                        <a:solidFill>
                          <a:srgbClr val="000000"/>
                        </a:solidFill>
                        <a:effectLst/>
                        <a:latin typeface="Calibri"/>
                      </a:endParaRPr>
                    </a:p>
                  </a:txBody>
                  <a:tcPr marL="6123" marR="6123" marT="6123" marB="0" anchor="ctr">
                    <a:solidFill>
                      <a:srgbClr val="92D050"/>
                    </a:solidFill>
                  </a:tcPr>
                </a:tc>
                <a:tc>
                  <a:txBody>
                    <a:bodyPr/>
                    <a:lstStyle/>
                    <a:p>
                      <a:pPr algn="l" rtl="0" fontAlgn="ctr"/>
                      <a:r>
                        <a:rPr lang="en-US" sz="900" u="none" strike="noStrike" dirty="0">
                          <a:effectLst/>
                        </a:rPr>
                        <a:t>Mar</a:t>
                      </a:r>
                      <a:endParaRPr lang="en-US" sz="900" b="1" i="0" u="none" strike="noStrike" dirty="0">
                        <a:solidFill>
                          <a:srgbClr val="000000"/>
                        </a:solidFill>
                        <a:effectLst/>
                        <a:latin typeface="Calibri"/>
                      </a:endParaRPr>
                    </a:p>
                  </a:txBody>
                  <a:tcPr marL="6123" marR="6123" marT="6123" marB="0" anchor="ctr">
                    <a:solidFill>
                      <a:srgbClr val="92D050"/>
                    </a:solidFill>
                  </a:tcPr>
                </a:tc>
                <a:tc>
                  <a:txBody>
                    <a:bodyPr/>
                    <a:lstStyle/>
                    <a:p>
                      <a:pPr algn="l" rtl="0" fontAlgn="ctr"/>
                      <a:r>
                        <a:rPr lang="en-US" sz="900" u="none" strike="noStrike" dirty="0">
                          <a:effectLst/>
                        </a:rPr>
                        <a:t>Apr</a:t>
                      </a:r>
                      <a:endParaRPr lang="en-US" sz="900" b="1" i="0" u="none" strike="noStrike" dirty="0">
                        <a:solidFill>
                          <a:srgbClr val="000000"/>
                        </a:solidFill>
                        <a:effectLst/>
                        <a:latin typeface="Calibri"/>
                      </a:endParaRPr>
                    </a:p>
                  </a:txBody>
                  <a:tcPr marL="6123" marR="6123" marT="6123" marB="0" anchor="ctr">
                    <a:solidFill>
                      <a:srgbClr val="92D050"/>
                    </a:solidFill>
                  </a:tcPr>
                </a:tc>
                <a:tc>
                  <a:txBody>
                    <a:bodyPr/>
                    <a:lstStyle/>
                    <a:p>
                      <a:pPr algn="l" rtl="0" fontAlgn="ctr"/>
                      <a:r>
                        <a:rPr lang="en-US" sz="900" u="none" strike="noStrike" kern="1200" dirty="0">
                          <a:solidFill>
                            <a:schemeClr val="dk1"/>
                          </a:solidFill>
                          <a:effectLst/>
                          <a:latin typeface="+mn-lt"/>
                          <a:ea typeface="+mn-ea"/>
                          <a:cs typeface="+mn-cs"/>
                        </a:rPr>
                        <a:t>May</a:t>
                      </a:r>
                    </a:p>
                  </a:txBody>
                  <a:tcPr marL="6123" marR="6123" marT="6123" marB="0" anchor="ctr">
                    <a:solidFill>
                      <a:srgbClr val="92D050"/>
                    </a:solidFill>
                  </a:tcPr>
                </a:tc>
                <a:tc>
                  <a:txBody>
                    <a:bodyPr/>
                    <a:lstStyle/>
                    <a:p>
                      <a:pPr algn="l" rtl="0" fontAlgn="ctr"/>
                      <a:r>
                        <a:rPr lang="en-US" sz="900" u="none" strike="noStrike" kern="1200" dirty="0">
                          <a:solidFill>
                            <a:schemeClr val="dk1"/>
                          </a:solidFill>
                          <a:effectLst/>
                          <a:latin typeface="+mn-lt"/>
                          <a:ea typeface="+mn-ea"/>
                          <a:cs typeface="+mn-cs"/>
                        </a:rPr>
                        <a:t>Jun</a:t>
                      </a:r>
                    </a:p>
                  </a:txBody>
                  <a:tcPr marL="6123" marR="6123" marT="6123" marB="0" anchor="ctr">
                    <a:solidFill>
                      <a:srgbClr val="92D050"/>
                    </a:solidFill>
                  </a:tcPr>
                </a:tc>
                <a:tc>
                  <a:txBody>
                    <a:bodyPr/>
                    <a:lstStyle/>
                    <a:p>
                      <a:pPr algn="l" rtl="0" fontAlgn="ctr"/>
                      <a:r>
                        <a:rPr lang="en-US" sz="900" u="none" strike="noStrike" kern="1200" dirty="0">
                          <a:solidFill>
                            <a:schemeClr val="dk1"/>
                          </a:solidFill>
                          <a:effectLst/>
                          <a:latin typeface="+mn-lt"/>
                          <a:ea typeface="+mn-ea"/>
                          <a:cs typeface="+mn-cs"/>
                        </a:rPr>
                        <a:t>Jul</a:t>
                      </a:r>
                    </a:p>
                  </a:txBody>
                  <a:tcPr marL="6123" marR="6123" marT="6123" marB="0" anchor="ctr">
                    <a:solidFill>
                      <a:srgbClr val="92D050"/>
                    </a:solidFill>
                  </a:tcPr>
                </a:tc>
                <a:tc>
                  <a:txBody>
                    <a:bodyPr/>
                    <a:lstStyle/>
                    <a:p>
                      <a:pPr algn="l" rtl="0" fontAlgn="ctr"/>
                      <a:r>
                        <a:rPr lang="en-US" sz="900" u="none" strike="noStrike" kern="1200" dirty="0">
                          <a:solidFill>
                            <a:schemeClr val="dk1"/>
                          </a:solidFill>
                          <a:effectLst/>
                          <a:latin typeface="+mn-lt"/>
                          <a:ea typeface="+mn-ea"/>
                          <a:cs typeface="+mn-cs"/>
                        </a:rPr>
                        <a:t>Aug</a:t>
                      </a:r>
                    </a:p>
                  </a:txBody>
                  <a:tcPr marL="6123" marR="6123" marT="6123" marB="0" anchor="ctr">
                    <a:solidFill>
                      <a:srgbClr val="92D050"/>
                    </a:solidFill>
                  </a:tcPr>
                </a:tc>
                <a:tc>
                  <a:txBody>
                    <a:bodyPr/>
                    <a:lstStyle/>
                    <a:p>
                      <a:pPr algn="l" rtl="0" fontAlgn="ctr"/>
                      <a:r>
                        <a:rPr lang="en-US" sz="900" u="none" strike="noStrike" kern="1200" dirty="0">
                          <a:solidFill>
                            <a:schemeClr val="dk1"/>
                          </a:solidFill>
                          <a:effectLst/>
                          <a:latin typeface="+mn-lt"/>
                          <a:ea typeface="+mn-ea"/>
                          <a:cs typeface="+mn-cs"/>
                        </a:rPr>
                        <a:t>Sept</a:t>
                      </a:r>
                    </a:p>
                  </a:txBody>
                  <a:tcPr marL="6123" marR="6123" marT="6123" marB="0" anchor="ctr">
                    <a:solidFill>
                      <a:srgbClr val="92D050"/>
                    </a:solidFill>
                  </a:tcPr>
                </a:tc>
                <a:tc>
                  <a:txBody>
                    <a:bodyPr/>
                    <a:lstStyle/>
                    <a:p>
                      <a:pPr algn="l" rtl="0" fontAlgn="ctr"/>
                      <a:r>
                        <a:rPr lang="en-US" sz="900" u="none" strike="noStrike" kern="1200" dirty="0">
                          <a:solidFill>
                            <a:schemeClr val="dk1"/>
                          </a:solidFill>
                          <a:effectLst/>
                          <a:latin typeface="+mn-lt"/>
                          <a:ea typeface="+mn-ea"/>
                          <a:cs typeface="+mn-cs"/>
                        </a:rPr>
                        <a:t>Oct</a:t>
                      </a:r>
                    </a:p>
                  </a:txBody>
                  <a:tcPr marL="6123" marR="6123" marT="6123" marB="0" anchor="ctr">
                    <a:solidFill>
                      <a:srgbClr val="92D050"/>
                    </a:solidFill>
                  </a:tcPr>
                </a:tc>
                <a:tc>
                  <a:txBody>
                    <a:bodyPr/>
                    <a:lstStyle/>
                    <a:p>
                      <a:pPr algn="l" rtl="0" fontAlgn="ctr"/>
                      <a:r>
                        <a:rPr lang="en-US" sz="900" u="none" strike="noStrike" kern="1200" dirty="0">
                          <a:solidFill>
                            <a:schemeClr val="dk1"/>
                          </a:solidFill>
                          <a:effectLst/>
                          <a:latin typeface="+mn-lt"/>
                          <a:ea typeface="+mn-ea"/>
                          <a:cs typeface="+mn-cs"/>
                        </a:rPr>
                        <a:t>Nov</a:t>
                      </a:r>
                    </a:p>
                  </a:txBody>
                  <a:tcPr marL="6123" marR="6123" marT="6123" marB="0" anchor="ctr">
                    <a:solidFill>
                      <a:srgbClr val="92D050"/>
                    </a:solidFill>
                  </a:tcPr>
                </a:tc>
                <a:tc>
                  <a:txBody>
                    <a:bodyPr/>
                    <a:lstStyle/>
                    <a:p>
                      <a:pPr algn="l" rtl="0" fontAlgn="ctr"/>
                      <a:r>
                        <a:rPr lang="en-US" sz="900" u="none" strike="noStrike" dirty="0">
                          <a:effectLst/>
                        </a:rPr>
                        <a:t>Dec </a:t>
                      </a:r>
                      <a:endParaRPr lang="en-US" sz="900" b="1" i="0" u="none" strike="noStrike" dirty="0">
                        <a:solidFill>
                          <a:srgbClr val="000000"/>
                        </a:solidFill>
                        <a:effectLst/>
                        <a:latin typeface="Calibri"/>
                      </a:endParaRPr>
                    </a:p>
                  </a:txBody>
                  <a:tcPr marL="6123" marR="6123" marT="6123" marB="0" anchor="ctr"/>
                </a:tc>
              </a:tr>
            </a:tbl>
          </a:graphicData>
        </a:graphic>
      </p:graphicFrame>
    </p:spTree>
    <p:extLst>
      <p:ext uri="{BB962C8B-B14F-4D97-AF65-F5344CB8AC3E}">
        <p14:creationId xmlns:p14="http://schemas.microsoft.com/office/powerpoint/2010/main" val="4241159717"/>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Objectives= Lessons learnt so far from ODS implementation</a:t>
            </a:r>
            <a:endParaRPr lang="el-GR" dirty="0"/>
          </a:p>
        </p:txBody>
      </p:sp>
      <p:sp>
        <p:nvSpPr>
          <p:cNvPr id="3" name="Content Placeholder 2"/>
          <p:cNvSpPr>
            <a:spLocks noGrp="1"/>
          </p:cNvSpPr>
          <p:nvPr>
            <p:ph idx="1"/>
          </p:nvPr>
        </p:nvSpPr>
        <p:spPr/>
        <p:txBody>
          <a:bodyPr>
            <a:normAutofit fontScale="92500" lnSpcReduction="10000"/>
          </a:bodyPr>
          <a:lstStyle/>
          <a:p>
            <a:r>
              <a:rPr lang="en-GB" sz="2400" dirty="0" smtClean="0"/>
              <a:t>What </a:t>
            </a:r>
            <a:r>
              <a:rPr lang="en-GB" sz="2400" dirty="0"/>
              <a:t>is the impact of the participation in ODS implementation activities and training (along with other activities) on: a) individual teachers, b) On the school? </a:t>
            </a:r>
            <a:endParaRPr lang="en-GB" sz="2400" dirty="0" smtClean="0"/>
          </a:p>
          <a:p>
            <a:r>
              <a:rPr lang="en-GB" sz="2400" dirty="0" smtClean="0"/>
              <a:t>How </a:t>
            </a:r>
            <a:r>
              <a:rPr lang="en-GB" sz="2400" dirty="0"/>
              <a:t>could the effectiveness of the training/ implementation processes be increased? </a:t>
            </a:r>
            <a:endParaRPr lang="en-US" sz="2400" dirty="0"/>
          </a:p>
          <a:p>
            <a:r>
              <a:rPr lang="en-GB" sz="2400" dirty="0" smtClean="0"/>
              <a:t>What </a:t>
            </a:r>
            <a:r>
              <a:rPr lang="en-GB" sz="2400" dirty="0"/>
              <a:t>are the necessary changes in the implementation activities in order to </a:t>
            </a:r>
            <a:r>
              <a:rPr lang="en-GB" sz="2400" dirty="0" smtClean="0"/>
              <a:t>proceed?- </a:t>
            </a:r>
            <a:r>
              <a:rPr lang="en-GB" sz="2400" b="1" dirty="0" smtClean="0"/>
              <a:t>Connection with/ Input for WP5 and WP11</a:t>
            </a:r>
          </a:p>
          <a:p>
            <a:r>
              <a:rPr lang="en-GB" sz="2400" dirty="0" smtClean="0"/>
              <a:t>How </a:t>
            </a:r>
            <a:r>
              <a:rPr lang="en-GB" sz="2400" dirty="0"/>
              <a:t>does the training meet the ODS aims? Are there suggestions to improve the mapping</a:t>
            </a:r>
            <a:r>
              <a:rPr lang="en-GB" sz="2400" dirty="0" smtClean="0"/>
              <a:t>?</a:t>
            </a:r>
          </a:p>
          <a:p>
            <a:pPr marL="0" indent="0">
              <a:buNone/>
            </a:pPr>
            <a:r>
              <a:rPr lang="en-GB" sz="2400" dirty="0" smtClean="0"/>
              <a:t>ALSO:</a:t>
            </a:r>
          </a:p>
          <a:p>
            <a:r>
              <a:rPr lang="en-GB" sz="2400" dirty="0" smtClean="0"/>
              <a:t>Share school activities and practices among schools</a:t>
            </a:r>
          </a:p>
          <a:p>
            <a:r>
              <a:rPr lang="en-GB" sz="2400" dirty="0" smtClean="0"/>
              <a:t>Discuss experiences</a:t>
            </a:r>
          </a:p>
          <a:p>
            <a:pPr marL="0" indent="0">
              <a:buNone/>
            </a:pPr>
            <a:endParaRPr lang="el-GR" sz="2400" dirty="0"/>
          </a:p>
          <a:p>
            <a:endParaRPr lang="el-GR" sz="2400" dirty="0"/>
          </a:p>
        </p:txBody>
      </p:sp>
    </p:spTree>
    <p:extLst>
      <p:ext uri="{BB962C8B-B14F-4D97-AF65-F5344CB8AC3E}">
        <p14:creationId xmlns:p14="http://schemas.microsoft.com/office/powerpoint/2010/main" val="1869023160"/>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will participate</a:t>
            </a:r>
            <a:endParaRPr lang="el-GR" dirty="0"/>
          </a:p>
        </p:txBody>
      </p:sp>
      <p:sp>
        <p:nvSpPr>
          <p:cNvPr id="3" name="Content Placeholder 2"/>
          <p:cNvSpPr>
            <a:spLocks noGrp="1"/>
          </p:cNvSpPr>
          <p:nvPr>
            <p:ph idx="1"/>
          </p:nvPr>
        </p:nvSpPr>
        <p:spPr/>
        <p:txBody>
          <a:bodyPr>
            <a:normAutofit/>
          </a:bodyPr>
          <a:lstStyle/>
          <a:p>
            <a:r>
              <a:rPr lang="en-US" dirty="0"/>
              <a:t>Approx. 25 </a:t>
            </a:r>
            <a:r>
              <a:rPr lang="en-US" dirty="0" smtClean="0"/>
              <a:t>participants: </a:t>
            </a:r>
          </a:p>
          <a:p>
            <a:pPr lvl="1"/>
            <a:r>
              <a:rPr lang="en-US" dirty="0" smtClean="0"/>
              <a:t>ODS teachers (Pilot Phase 1= present and share experiences from implementation activities and training- Pilot Phase 2= get motivated and are introduced into the ODS objectives and processes)</a:t>
            </a:r>
          </a:p>
          <a:p>
            <a:pPr lvl="1"/>
            <a:r>
              <a:rPr lang="en-US" dirty="0" smtClean="0"/>
              <a:t>Summer school participants from each country</a:t>
            </a:r>
          </a:p>
          <a:p>
            <a:pPr lvl="1"/>
            <a:r>
              <a:rPr lang="en-US" dirty="0" smtClean="0"/>
              <a:t>ODYSSEUS contest participants from each country</a:t>
            </a:r>
          </a:p>
          <a:p>
            <a:pPr lvl="1"/>
            <a:r>
              <a:rPr lang="en-US" dirty="0" smtClean="0"/>
              <a:t>Other stakeholders: Trainers, Policy makers, Curriculum designers, stakeholders involved in training/ implementation activities (e.g. museum educators, science centers’ representatives etc.)</a:t>
            </a:r>
          </a:p>
          <a:p>
            <a:endParaRPr lang="en-US" dirty="0" smtClean="0"/>
          </a:p>
          <a:p>
            <a:endParaRPr lang="el-GR" dirty="0"/>
          </a:p>
        </p:txBody>
      </p:sp>
    </p:spTree>
    <p:extLst>
      <p:ext uri="{BB962C8B-B14F-4D97-AF65-F5344CB8AC3E}">
        <p14:creationId xmlns:p14="http://schemas.microsoft.com/office/powerpoint/2010/main" val="2091192714"/>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NC’s role</a:t>
            </a:r>
            <a:endParaRPr lang="el-GR" dirty="0"/>
          </a:p>
        </p:txBody>
      </p:sp>
      <p:sp>
        <p:nvSpPr>
          <p:cNvPr id="3" name="Content Placeholder 2"/>
          <p:cNvSpPr>
            <a:spLocks noGrp="1"/>
          </p:cNvSpPr>
          <p:nvPr>
            <p:ph idx="1"/>
          </p:nvPr>
        </p:nvSpPr>
        <p:spPr/>
        <p:txBody>
          <a:bodyPr/>
          <a:lstStyle/>
          <a:p>
            <a:r>
              <a:rPr lang="en-US" dirty="0" err="1" smtClean="0"/>
              <a:t>Organising</a:t>
            </a:r>
            <a:r>
              <a:rPr lang="en-US" dirty="0" smtClean="0"/>
              <a:t> the workshops in cooperation with other national partners (where available)</a:t>
            </a:r>
          </a:p>
          <a:p>
            <a:r>
              <a:rPr lang="en-US" dirty="0" smtClean="0"/>
              <a:t>Collecting reports and consolidating them into national reports</a:t>
            </a:r>
          </a:p>
          <a:p>
            <a:r>
              <a:rPr lang="en-US" dirty="0" smtClean="0"/>
              <a:t>Consolidated reports will be sent to EA, UBT and BMUKK</a:t>
            </a:r>
            <a:endParaRPr lang="el-GR" dirty="0"/>
          </a:p>
        </p:txBody>
      </p:sp>
    </p:spTree>
    <p:extLst>
      <p:ext uri="{BB962C8B-B14F-4D97-AF65-F5344CB8AC3E}">
        <p14:creationId xmlns:p14="http://schemas.microsoft.com/office/powerpoint/2010/main" val="5610246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b="1" dirty="0" smtClean="0"/>
              <a:t>What is ODS offering to schools in Pilot Phase 2?</a:t>
            </a:r>
            <a:endParaRPr lang="en-US" sz="2000" b="1" dirty="0"/>
          </a:p>
        </p:txBody>
      </p:sp>
      <p:sp>
        <p:nvSpPr>
          <p:cNvPr id="3" name="Content Placeholder 2"/>
          <p:cNvSpPr>
            <a:spLocks noGrp="1"/>
          </p:cNvSpPr>
          <p:nvPr>
            <p:ph idx="1"/>
          </p:nvPr>
        </p:nvSpPr>
        <p:spPr>
          <a:xfrm>
            <a:off x="457200" y="1149049"/>
            <a:ext cx="8229600" cy="3701008"/>
          </a:xfrm>
        </p:spPr>
        <p:txBody>
          <a:bodyPr>
            <a:noAutofit/>
          </a:bodyPr>
          <a:lstStyle/>
          <a:p>
            <a:r>
              <a:rPr lang="en-US" sz="1800" dirty="0"/>
              <a:t>School assessment and </a:t>
            </a:r>
            <a:r>
              <a:rPr lang="en-US" sz="1800" dirty="0" smtClean="0"/>
              <a:t>development tools</a:t>
            </a:r>
            <a:r>
              <a:rPr lang="en-US" sz="1800" dirty="0"/>
              <a:t>: </a:t>
            </a:r>
          </a:p>
          <a:p>
            <a:pPr lvl="1"/>
            <a:r>
              <a:rPr lang="en-US" sz="1400" dirty="0"/>
              <a:t>E-maturity questionnaire for new schools. Old schools will complete it afresh after the completion of Pilot Phase 2</a:t>
            </a:r>
          </a:p>
          <a:p>
            <a:pPr lvl="1"/>
            <a:r>
              <a:rPr lang="en-US" sz="1400" dirty="0"/>
              <a:t>Action plan- Old schools may want to update it</a:t>
            </a:r>
          </a:p>
          <a:p>
            <a:r>
              <a:rPr lang="en-US" sz="1800" dirty="0"/>
              <a:t>Self-assessment </a:t>
            </a:r>
            <a:r>
              <a:rPr lang="en-US" sz="1800" dirty="0" smtClean="0"/>
              <a:t>and professional development tools for teachers: </a:t>
            </a:r>
            <a:endParaRPr lang="en-US" sz="1800" dirty="0"/>
          </a:p>
          <a:p>
            <a:pPr lvl="1"/>
            <a:r>
              <a:rPr lang="en-US" sz="1400" dirty="0" smtClean="0"/>
              <a:t>Registration of the teachers to the ODS portal and self-assessment of their competence profile</a:t>
            </a:r>
          </a:p>
          <a:p>
            <a:r>
              <a:rPr lang="en-US" sz="1800" dirty="0" smtClean="0"/>
              <a:t>Participation/ setting up of communities and uploading/ sharing of educational materials:</a:t>
            </a:r>
          </a:p>
          <a:p>
            <a:pPr lvl="1"/>
            <a:r>
              <a:rPr lang="en-US" sz="1400" dirty="0" smtClean="0"/>
              <a:t>At school level (individual school communities)</a:t>
            </a:r>
          </a:p>
          <a:p>
            <a:pPr lvl="1"/>
            <a:r>
              <a:rPr lang="en-US" sz="1400" dirty="0" smtClean="0"/>
              <a:t>At national level (e.g. Community of  Irish schools, Community of Greek Pilot schools </a:t>
            </a:r>
            <a:r>
              <a:rPr lang="en-US" sz="1400" dirty="0" err="1" smtClean="0"/>
              <a:t>etc</a:t>
            </a:r>
            <a:r>
              <a:rPr lang="en-US" sz="1400" dirty="0" smtClean="0"/>
              <a:t>). </a:t>
            </a:r>
          </a:p>
          <a:p>
            <a:pPr lvl="1"/>
            <a:r>
              <a:rPr lang="en-US" sz="1400" dirty="0" smtClean="0"/>
              <a:t>Thematic international communities and sharing of material (e.g. 3-d Printing Community, “Let’s share the Music, Let’s link the world” community)</a:t>
            </a:r>
          </a:p>
          <a:p>
            <a:r>
              <a:rPr lang="en-US" sz="1800" dirty="0" smtClean="0"/>
              <a:t>Training:</a:t>
            </a:r>
          </a:p>
          <a:p>
            <a:pPr lvl="1"/>
            <a:r>
              <a:rPr lang="en-US" sz="1400" dirty="0" smtClean="0"/>
              <a:t>Training Academies </a:t>
            </a:r>
          </a:p>
          <a:p>
            <a:pPr lvl="1"/>
            <a:r>
              <a:rPr lang="en-US" sz="1400" dirty="0" smtClean="0"/>
              <a:t>Implementation of existing scenarios and design of new scenarios-&gt; development of educational design skills and application of innovative teaching/ learning models</a:t>
            </a:r>
          </a:p>
          <a:p>
            <a:pPr lvl="1"/>
            <a:r>
              <a:rPr lang="en-US" sz="1400" dirty="0" smtClean="0"/>
              <a:t>Participation in </a:t>
            </a:r>
            <a:r>
              <a:rPr lang="en-US" sz="1400" dirty="0"/>
              <a:t>c</a:t>
            </a:r>
            <a:r>
              <a:rPr lang="en-US" sz="1400" dirty="0" smtClean="0"/>
              <a:t>hange management skills workshops  for the change-agent teachers</a:t>
            </a:r>
          </a:p>
          <a:p>
            <a:pPr lvl="1"/>
            <a:r>
              <a:rPr lang="en-US" sz="1400" dirty="0" smtClean="0"/>
              <a:t>Participation in practice reflection workshops </a:t>
            </a:r>
          </a:p>
          <a:p>
            <a:pPr lvl="1"/>
            <a:r>
              <a:rPr lang="en-US" sz="1400" dirty="0" smtClean="0"/>
              <a:t>Participation in other training activities </a:t>
            </a:r>
            <a:r>
              <a:rPr lang="en-US" sz="1400" dirty="0" err="1" smtClean="0"/>
              <a:t>organised</a:t>
            </a:r>
            <a:r>
              <a:rPr lang="en-US" sz="1400" dirty="0" smtClean="0"/>
              <a:t> locally or internationally</a:t>
            </a:r>
          </a:p>
          <a:p>
            <a:pPr lvl="1"/>
            <a:r>
              <a:rPr lang="en-US" sz="1400" dirty="0" smtClean="0"/>
              <a:t>Opportunities for attending Summer and Winter schools</a:t>
            </a:r>
          </a:p>
          <a:p>
            <a:pPr lvl="1"/>
            <a:r>
              <a:rPr lang="en-US" sz="1400" dirty="0" smtClean="0"/>
              <a:t>Participation in ODS challenges/ contests (WP11)</a:t>
            </a:r>
          </a:p>
        </p:txBody>
      </p:sp>
    </p:spTree>
    <p:extLst>
      <p:ext uri="{BB962C8B-B14F-4D97-AF65-F5344CB8AC3E}">
        <p14:creationId xmlns:p14="http://schemas.microsoft.com/office/powerpoint/2010/main" val="1802229776"/>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Workshop outline</a:t>
            </a:r>
            <a:endParaRPr lang="el-GR" dirty="0"/>
          </a:p>
        </p:txBody>
      </p:sp>
      <p:sp>
        <p:nvSpPr>
          <p:cNvPr id="9" name="Content Placeholder 8"/>
          <p:cNvSpPr>
            <a:spLocks noGrp="1"/>
          </p:cNvSpPr>
          <p:nvPr>
            <p:ph idx="1"/>
          </p:nvPr>
        </p:nvSpPr>
        <p:spPr>
          <a:xfrm>
            <a:off x="241176" y="1196752"/>
            <a:ext cx="8579296" cy="5328592"/>
          </a:xfrm>
        </p:spPr>
        <p:txBody>
          <a:bodyPr>
            <a:noAutofit/>
          </a:bodyPr>
          <a:lstStyle/>
          <a:p>
            <a:pPr marL="0" indent="0" fontAlgn="t" hangingPunct="0">
              <a:buNone/>
            </a:pPr>
            <a:r>
              <a:rPr lang="en-GB" sz="1600" b="1" dirty="0" smtClean="0"/>
              <a:t>Approximate duration: 3 hours </a:t>
            </a:r>
          </a:p>
          <a:p>
            <a:pPr fontAlgn="t" hangingPunct="0"/>
            <a:r>
              <a:rPr lang="en-GB" sz="1600" b="1" dirty="0" smtClean="0"/>
              <a:t>Introduction </a:t>
            </a:r>
            <a:r>
              <a:rPr lang="en-GB" sz="1600" b="1" dirty="0"/>
              <a:t>to ODS and to </a:t>
            </a:r>
            <a:r>
              <a:rPr lang="en-GB" sz="1600" b="1" dirty="0" smtClean="0"/>
              <a:t>workshop</a:t>
            </a:r>
            <a:r>
              <a:rPr lang="en-US" sz="1600" dirty="0" smtClean="0"/>
              <a:t>: </a:t>
            </a:r>
            <a:r>
              <a:rPr lang="en-GB" sz="1600" dirty="0" smtClean="0"/>
              <a:t>Brief </a:t>
            </a:r>
            <a:r>
              <a:rPr lang="en-GB" sz="1600" dirty="0"/>
              <a:t>update on the ODS project and the aims of this workshop </a:t>
            </a:r>
            <a:endParaRPr lang="el-GR" sz="1600" dirty="0"/>
          </a:p>
          <a:p>
            <a:pPr fontAlgn="t" hangingPunct="0"/>
            <a:r>
              <a:rPr lang="en-GB" sz="1600" b="1" dirty="0"/>
              <a:t>Case study presentations</a:t>
            </a:r>
            <a:endParaRPr lang="el-GR" sz="1600" dirty="0"/>
          </a:p>
          <a:p>
            <a:pPr marL="0" indent="0" fontAlgn="t">
              <a:buNone/>
            </a:pPr>
            <a:r>
              <a:rPr lang="en-GB" sz="1600" dirty="0"/>
              <a:t> </a:t>
            </a:r>
            <a:r>
              <a:rPr lang="en-GB" sz="1600" dirty="0" smtClean="0"/>
              <a:t>       Who</a:t>
            </a:r>
            <a:r>
              <a:rPr lang="en-GB" sz="1600" dirty="0"/>
              <a:t>:</a:t>
            </a:r>
            <a:endParaRPr lang="el-GR" sz="1600" dirty="0"/>
          </a:p>
          <a:p>
            <a:pPr lvl="1" fontAlgn="t" hangingPunct="0">
              <a:buFont typeface="Wingdings" panose="05000000000000000000" pitchFamily="2" charset="2"/>
              <a:buChar char="q"/>
            </a:pPr>
            <a:r>
              <a:rPr lang="en-GB" sz="1600" dirty="0"/>
              <a:t>Approximately 5 participants who have been chosen in advance and who have each been involved in different training/ piloting/ implementation activities as part of WP5</a:t>
            </a:r>
            <a:endParaRPr lang="el-GR" sz="1600" dirty="0"/>
          </a:p>
          <a:p>
            <a:pPr lvl="1" fontAlgn="t" hangingPunct="0">
              <a:buFont typeface="Wingdings" panose="05000000000000000000" pitchFamily="2" charset="2"/>
              <a:buChar char="q"/>
            </a:pPr>
            <a:r>
              <a:rPr lang="en-GB" sz="1600" dirty="0"/>
              <a:t> Whilst listening to the case studies, the rest of the group work together in pairs or small groups to see whether themes are emerging from the case studies e.g. do many of the case studies refer to teacher role? student engagement? subject knowledge?</a:t>
            </a:r>
            <a:endParaRPr lang="el-GR" sz="1600" dirty="0"/>
          </a:p>
          <a:p>
            <a:pPr fontAlgn="t" hangingPunct="0"/>
            <a:r>
              <a:rPr lang="en-GB" sz="1600" b="1" dirty="0" smtClean="0"/>
              <a:t>Theme analysis</a:t>
            </a:r>
            <a:r>
              <a:rPr lang="en-US" sz="1600" dirty="0" smtClean="0"/>
              <a:t>: </a:t>
            </a:r>
            <a:r>
              <a:rPr lang="en-GB" sz="1600" dirty="0" smtClean="0"/>
              <a:t>Discussion </a:t>
            </a:r>
            <a:r>
              <a:rPr lang="en-GB" sz="1600" dirty="0"/>
              <a:t>in groups and </a:t>
            </a:r>
            <a:r>
              <a:rPr lang="en-GB" sz="1600" dirty="0" smtClean="0"/>
              <a:t>elaboration </a:t>
            </a:r>
            <a:r>
              <a:rPr lang="en-GB" sz="1600" dirty="0"/>
              <a:t>with other participants’ examples  </a:t>
            </a:r>
            <a:endParaRPr lang="el-GR" sz="1600" dirty="0"/>
          </a:p>
          <a:p>
            <a:pPr fontAlgn="t" hangingPunct="0"/>
            <a:r>
              <a:rPr lang="en-GB" sz="1600" b="1" dirty="0"/>
              <a:t>The ODS </a:t>
            </a:r>
            <a:r>
              <a:rPr lang="en-GB" sz="1600" b="1" dirty="0" smtClean="0"/>
              <a:t>teacher</a:t>
            </a:r>
            <a:r>
              <a:rPr lang="en-US" sz="1600" dirty="0" smtClean="0"/>
              <a:t>:  Based </a:t>
            </a:r>
            <a:r>
              <a:rPr lang="en-US" sz="1600" dirty="0"/>
              <a:t>on the experiences discussed, participants create a (re)presentation of what it means to be an ODS </a:t>
            </a:r>
            <a:r>
              <a:rPr lang="en-US" sz="1600" dirty="0" smtClean="0"/>
              <a:t>teachers</a:t>
            </a:r>
            <a:endParaRPr lang="el-GR" sz="1600" dirty="0"/>
          </a:p>
          <a:p>
            <a:pPr fontAlgn="t" hangingPunct="0"/>
            <a:r>
              <a:rPr lang="en-GB" sz="1600" b="1" dirty="0"/>
              <a:t>Final discussions and </a:t>
            </a:r>
            <a:r>
              <a:rPr lang="en-GB" sz="1600" b="1" dirty="0" smtClean="0"/>
              <a:t>recommendations</a:t>
            </a:r>
            <a:r>
              <a:rPr lang="en-US" sz="1600" b="1" dirty="0" smtClean="0"/>
              <a:t>: </a:t>
            </a:r>
            <a:r>
              <a:rPr lang="en-GB" sz="1600" dirty="0" smtClean="0"/>
              <a:t>Challenges </a:t>
            </a:r>
            <a:r>
              <a:rPr lang="en-GB" sz="1600" dirty="0"/>
              <a:t>that were described as well as reflect on the emerging themes for both the impact of the ODS training and activities and the ODS teacher – Recommendations for further implementation of ODS activities</a:t>
            </a:r>
            <a:r>
              <a:rPr lang="en-GB" sz="1600" dirty="0" smtClean="0"/>
              <a:t>.</a:t>
            </a:r>
          </a:p>
          <a:p>
            <a:pPr fontAlgn="t" hangingPunct="0"/>
            <a:r>
              <a:rPr lang="en-GB" sz="1600" dirty="0" smtClean="0"/>
              <a:t>Questionnaire for </a:t>
            </a:r>
            <a:r>
              <a:rPr lang="en-GB" sz="1600" dirty="0"/>
              <a:t>Immediate Impact  (developed by WP2, WP5 and WP11) </a:t>
            </a:r>
            <a:r>
              <a:rPr lang="en-GB" sz="1600" dirty="0">
                <a:hlinkClick r:id="rId2"/>
              </a:rPr>
              <a:t>http://www.virtuelleschule.at/limesurvey</a:t>
            </a:r>
            <a:r>
              <a:rPr lang="en-GB" sz="1600" dirty="0" smtClean="0">
                <a:hlinkClick r:id="rId2"/>
              </a:rPr>
              <a:t>/</a:t>
            </a:r>
            <a:r>
              <a:rPr lang="en-GB" sz="1600" dirty="0" smtClean="0"/>
              <a:t> </a:t>
            </a:r>
            <a:endParaRPr lang="el-GR" sz="1600" dirty="0"/>
          </a:p>
          <a:p>
            <a:pPr marL="0" indent="0" fontAlgn="t">
              <a:buNone/>
            </a:pPr>
            <a:r>
              <a:rPr lang="en-GB" sz="1600" dirty="0"/>
              <a:t> </a:t>
            </a:r>
            <a:r>
              <a:rPr lang="en-US" sz="1600" dirty="0" smtClean="0">
                <a:solidFill>
                  <a:srgbClr val="FF0000"/>
                </a:solidFill>
              </a:rPr>
              <a:t>For detailed guidelines see  </a:t>
            </a:r>
            <a:r>
              <a:rPr lang="en-US" sz="1600" b="1" dirty="0" smtClean="0">
                <a:solidFill>
                  <a:srgbClr val="FF0000"/>
                </a:solidFill>
              </a:rPr>
              <a:t>D2.2 “Specifications for the </a:t>
            </a:r>
            <a:r>
              <a:rPr lang="en-US" sz="1600" b="1" dirty="0" err="1" smtClean="0">
                <a:solidFill>
                  <a:srgbClr val="FF0000"/>
                </a:solidFill>
              </a:rPr>
              <a:t>Organisation</a:t>
            </a:r>
            <a:r>
              <a:rPr lang="en-US" sz="1600" b="1" dirty="0" smtClean="0">
                <a:solidFill>
                  <a:srgbClr val="FF0000"/>
                </a:solidFill>
              </a:rPr>
              <a:t> of Participatory Engagement Activities”</a:t>
            </a:r>
            <a:endParaRPr lang="el-GR" sz="1600" b="1" dirty="0">
              <a:solidFill>
                <a:srgbClr val="FF0000"/>
              </a:solidFill>
            </a:endParaRPr>
          </a:p>
        </p:txBody>
      </p:sp>
    </p:spTree>
    <p:extLst>
      <p:ext uri="{BB962C8B-B14F-4D97-AF65-F5344CB8AC3E}">
        <p14:creationId xmlns:p14="http://schemas.microsoft.com/office/powerpoint/2010/main" val="4104812626"/>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Reporting template </a:t>
            </a:r>
            <a:br>
              <a:rPr lang="en-US" b="1" dirty="0" smtClean="0"/>
            </a:br>
            <a:r>
              <a:rPr lang="en-US" b="1" dirty="0" smtClean="0"/>
              <a:t>(to be filled in by the NCs)</a:t>
            </a:r>
            <a:endParaRPr lang="el-GR" b="1" dirty="0"/>
          </a:p>
        </p:txBody>
      </p:sp>
      <p:sp>
        <p:nvSpPr>
          <p:cNvPr id="3" name="Content Placeholder 2"/>
          <p:cNvSpPr>
            <a:spLocks noGrp="1"/>
          </p:cNvSpPr>
          <p:nvPr>
            <p:ph idx="1"/>
          </p:nvPr>
        </p:nvSpPr>
        <p:spPr/>
        <p:txBody>
          <a:bodyPr/>
          <a:lstStyle/>
          <a:p>
            <a:r>
              <a:rPr lang="en-US" dirty="0" smtClean="0"/>
              <a:t>Location of workshop, date, number of participants per status (teachers/policy makers/ trainers)</a:t>
            </a:r>
          </a:p>
          <a:p>
            <a:r>
              <a:rPr lang="en-US" dirty="0" smtClean="0"/>
              <a:t>Description of the cases that were presented </a:t>
            </a:r>
          </a:p>
          <a:p>
            <a:r>
              <a:rPr lang="en-US" dirty="0" smtClean="0"/>
              <a:t>Themes that emerged during group discussion</a:t>
            </a:r>
          </a:p>
          <a:p>
            <a:r>
              <a:rPr lang="en-US" dirty="0" smtClean="0"/>
              <a:t>Representation of the ODS teacher as illustrated by the participants’ groups</a:t>
            </a:r>
          </a:p>
          <a:p>
            <a:r>
              <a:rPr lang="en-US" dirty="0" smtClean="0"/>
              <a:t>Challenges identified and Recommendations</a:t>
            </a:r>
            <a:endParaRPr lang="el-GR" dirty="0"/>
          </a:p>
        </p:txBody>
      </p:sp>
    </p:spTree>
    <p:extLst>
      <p:ext uri="{BB962C8B-B14F-4D97-AF65-F5344CB8AC3E}">
        <p14:creationId xmlns:p14="http://schemas.microsoft.com/office/powerpoint/2010/main" val="1599314939"/>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Reporting </a:t>
            </a:r>
            <a:r>
              <a:rPr lang="en-US" dirty="0"/>
              <a:t>template</a:t>
            </a:r>
            <a:br>
              <a:rPr lang="en-US" dirty="0"/>
            </a:br>
            <a:r>
              <a:rPr lang="en-US" dirty="0"/>
              <a:t>(to be filled in by the NCs)</a:t>
            </a:r>
            <a:endParaRPr lang="el-GR" b="1" dirty="0"/>
          </a:p>
        </p:txBody>
      </p:sp>
      <p:sp>
        <p:nvSpPr>
          <p:cNvPr id="3" name="Content Placeholder 2"/>
          <p:cNvSpPr>
            <a:spLocks noGrp="1"/>
          </p:cNvSpPr>
          <p:nvPr>
            <p:ph idx="1"/>
          </p:nvPr>
        </p:nvSpPr>
        <p:spPr>
          <a:xfrm>
            <a:off x="323528" y="1340768"/>
            <a:ext cx="8579296" cy="4785395"/>
          </a:xfrm>
        </p:spPr>
        <p:txBody>
          <a:bodyPr>
            <a:noAutofit/>
          </a:bodyPr>
          <a:lstStyle/>
          <a:p>
            <a:r>
              <a:rPr lang="en-US" sz="1400" dirty="0" smtClean="0"/>
              <a:t>Impact of participation in ODS</a:t>
            </a:r>
          </a:p>
          <a:p>
            <a:pPr lvl="1"/>
            <a:r>
              <a:rPr lang="en-US" sz="1400" b="1" dirty="0" smtClean="0"/>
              <a:t>On teachers: </a:t>
            </a:r>
          </a:p>
          <a:p>
            <a:pPr lvl="2"/>
            <a:r>
              <a:rPr lang="en-US" sz="1400" dirty="0" smtClean="0"/>
              <a:t>Training needs</a:t>
            </a:r>
          </a:p>
          <a:p>
            <a:pPr lvl="2"/>
            <a:r>
              <a:rPr lang="en-US" sz="1400" dirty="0" smtClean="0"/>
              <a:t>New teacher competences</a:t>
            </a:r>
          </a:p>
          <a:p>
            <a:pPr lvl="2"/>
            <a:r>
              <a:rPr lang="en-US" sz="1400" dirty="0" smtClean="0"/>
              <a:t>Collaboration with other colleagues</a:t>
            </a:r>
          </a:p>
          <a:p>
            <a:pPr lvl="2"/>
            <a:r>
              <a:rPr lang="en-US" sz="1400" dirty="0" smtClean="0"/>
              <a:t>Support and teachers’ connection with the school as a whole- the teacher as member of a learning community</a:t>
            </a:r>
          </a:p>
          <a:p>
            <a:pPr lvl="1"/>
            <a:r>
              <a:rPr lang="en-US" sz="1400" b="1" dirty="0" smtClean="0"/>
              <a:t>On the school </a:t>
            </a:r>
            <a:r>
              <a:rPr lang="en-US" sz="1400" dirty="0" smtClean="0"/>
              <a:t>– </a:t>
            </a:r>
            <a:r>
              <a:rPr lang="en-US" sz="1400" dirty="0" smtClean="0">
                <a:solidFill>
                  <a:srgbClr val="FF0000"/>
                </a:solidFill>
              </a:rPr>
              <a:t>This data is also provided in the school action plans- Do we need it here again?</a:t>
            </a:r>
          </a:p>
          <a:p>
            <a:pPr lvl="1"/>
            <a:r>
              <a:rPr lang="en-US" sz="1400" b="1" dirty="0"/>
              <a:t>On the educational </a:t>
            </a:r>
            <a:r>
              <a:rPr lang="en-US" sz="1400" b="1" dirty="0" smtClean="0"/>
              <a:t>system</a:t>
            </a:r>
          </a:p>
          <a:p>
            <a:pPr lvl="2"/>
            <a:r>
              <a:rPr lang="en-US" sz="1400" dirty="0" smtClean="0"/>
              <a:t>Reactions/ support from authorities and promotion of ODS</a:t>
            </a:r>
          </a:p>
          <a:p>
            <a:pPr lvl="2"/>
            <a:r>
              <a:rPr lang="en-US" sz="1400" dirty="0" smtClean="0"/>
              <a:t>Implications for other teacher training </a:t>
            </a:r>
            <a:r>
              <a:rPr lang="en-US" sz="1400" dirty="0" err="1" smtClean="0"/>
              <a:t>programmes</a:t>
            </a:r>
            <a:endParaRPr lang="en-US" sz="1400" dirty="0" smtClean="0"/>
          </a:p>
          <a:p>
            <a:pPr lvl="1"/>
            <a:r>
              <a:rPr lang="it-IT" sz="1400" b="1" dirty="0"/>
              <a:t>Overall ODS approach</a:t>
            </a:r>
            <a:r>
              <a:rPr lang="it-IT" sz="1400" dirty="0" smtClean="0"/>
              <a:t>:  </a:t>
            </a:r>
            <a:r>
              <a:rPr lang="it-IT" sz="1400" dirty="0">
                <a:solidFill>
                  <a:srgbClr val="FF0000"/>
                </a:solidFill>
              </a:rPr>
              <a:t>Similar data are </a:t>
            </a:r>
            <a:r>
              <a:rPr lang="en-US" sz="1400" dirty="0">
                <a:solidFill>
                  <a:srgbClr val="FF0000"/>
                </a:solidFill>
              </a:rPr>
              <a:t>also provided in the school action plans- Do we need it here again?</a:t>
            </a:r>
            <a:endParaRPr lang="it-IT" sz="1400" dirty="0">
              <a:solidFill>
                <a:srgbClr val="FF0000"/>
              </a:solidFill>
            </a:endParaRPr>
          </a:p>
          <a:p>
            <a:pPr lvl="2"/>
            <a:r>
              <a:rPr lang="it-IT" sz="1400" dirty="0"/>
              <a:t>Which pedagogical practices seem to be more effective?</a:t>
            </a:r>
          </a:p>
          <a:p>
            <a:pPr lvl="2"/>
            <a:r>
              <a:rPr lang="it-IT" sz="1400" dirty="0"/>
              <a:t>Are there indications that the school’s overall participation in ODS has an impact on:</a:t>
            </a:r>
          </a:p>
          <a:p>
            <a:pPr lvl="3"/>
            <a:r>
              <a:rPr lang="it-IT" sz="1400" dirty="0" smtClean="0"/>
              <a:t>Classroom management</a:t>
            </a:r>
          </a:p>
          <a:p>
            <a:pPr lvl="3"/>
            <a:r>
              <a:rPr lang="it-IT" sz="1400" dirty="0" smtClean="0"/>
              <a:t>Use of  digital resources</a:t>
            </a:r>
          </a:p>
          <a:p>
            <a:pPr lvl="3"/>
            <a:r>
              <a:rPr lang="it-IT" sz="1400" dirty="0" smtClean="0"/>
              <a:t>Assessment methods</a:t>
            </a:r>
          </a:p>
          <a:p>
            <a:pPr lvl="1"/>
            <a:r>
              <a:rPr lang="it-IT" sz="1400" b="1" dirty="0"/>
              <a:t>Recommendations for Validation phase </a:t>
            </a:r>
          </a:p>
          <a:p>
            <a:pPr marL="914400" lvl="2" indent="0">
              <a:buNone/>
            </a:pPr>
            <a:endParaRPr lang="en-US" sz="1400" dirty="0" smtClean="0"/>
          </a:p>
          <a:p>
            <a:pPr lvl="1"/>
            <a:endParaRPr lang="en-US" sz="1400" dirty="0"/>
          </a:p>
          <a:p>
            <a:pPr lvl="1"/>
            <a:endParaRPr lang="el-GR" sz="1400" dirty="0"/>
          </a:p>
        </p:txBody>
      </p:sp>
    </p:spTree>
    <p:extLst>
      <p:ext uri="{BB962C8B-B14F-4D97-AF65-F5344CB8AC3E}">
        <p14:creationId xmlns:p14="http://schemas.microsoft.com/office/powerpoint/2010/main" val="2949112813"/>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l-GR" dirty="0"/>
          </a:p>
        </p:txBody>
      </p:sp>
      <p:sp>
        <p:nvSpPr>
          <p:cNvPr id="3" name="Content Placeholder 2"/>
          <p:cNvSpPr>
            <a:spLocks noGrp="1"/>
          </p:cNvSpPr>
          <p:nvPr>
            <p:ph idx="1"/>
          </p:nvPr>
        </p:nvSpPr>
        <p:spPr/>
        <p:txBody>
          <a:bodyPr/>
          <a:lstStyle/>
          <a:p>
            <a:r>
              <a:rPr lang="en-US" dirty="0" smtClean="0"/>
              <a:t>Keep detailed records (photos of poster notes, diagrams </a:t>
            </a:r>
            <a:r>
              <a:rPr lang="en-US" dirty="0" err="1" smtClean="0"/>
              <a:t>etc</a:t>
            </a:r>
            <a:r>
              <a:rPr lang="en-US" dirty="0" smtClean="0"/>
              <a:t>) to be able to complete the reporting template</a:t>
            </a:r>
          </a:p>
          <a:p>
            <a:r>
              <a:rPr lang="en-US" dirty="0" smtClean="0"/>
              <a:t>Make sure you save time for the questionnaire completion at the end of the workshop</a:t>
            </a:r>
          </a:p>
          <a:p>
            <a:r>
              <a:rPr lang="en-US" dirty="0" smtClean="0"/>
              <a:t>Make sure that you have hardcopies of the questionnaire</a:t>
            </a:r>
          </a:p>
          <a:p>
            <a:endParaRPr lang="el-GR" dirty="0"/>
          </a:p>
        </p:txBody>
      </p:sp>
    </p:spTree>
    <p:extLst>
      <p:ext uri="{BB962C8B-B14F-4D97-AF65-F5344CB8AC3E}">
        <p14:creationId xmlns:p14="http://schemas.microsoft.com/office/powerpoint/2010/main" val="3489459027"/>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75771" y="2761340"/>
            <a:ext cx="8229600" cy="2772229"/>
          </a:xfrm>
        </p:spPr>
        <p:txBody>
          <a:bodyPr/>
          <a:lstStyle/>
          <a:p>
            <a:pPr marL="0" indent="0" algn="ctr">
              <a:buNone/>
            </a:pPr>
            <a:r>
              <a:rPr lang="en-US" dirty="0" smtClean="0"/>
              <a:t>Thank you for your attention! </a:t>
            </a:r>
          </a:p>
          <a:p>
            <a:pPr marL="0" indent="0" algn="ctr">
              <a:buNone/>
            </a:pPr>
            <a:endParaRPr lang="en-US" dirty="0"/>
          </a:p>
          <a:p>
            <a:pPr marL="0" indent="0" algn="ctr">
              <a:buNone/>
            </a:pPr>
            <a:r>
              <a:rPr lang="en-US" dirty="0" smtClean="0"/>
              <a:t>Any questions? </a:t>
            </a:r>
            <a:endParaRPr lang="en-US" dirty="0"/>
          </a:p>
          <a:p>
            <a:pPr marL="0" indent="0" algn="ctr">
              <a:buNone/>
            </a:pPr>
            <a:endParaRPr lang="en-US" dirty="0" smtClean="0"/>
          </a:p>
          <a:p>
            <a:pPr marL="0" indent="0" algn="ctr">
              <a:buNone/>
            </a:pPr>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34</a:t>
            </a:fld>
            <a:endParaRPr lang="en-US" dirty="0"/>
          </a:p>
        </p:txBody>
      </p:sp>
    </p:spTree>
    <p:extLst>
      <p:ext uri="{BB962C8B-B14F-4D97-AF65-F5344CB8AC3E}">
        <p14:creationId xmlns:p14="http://schemas.microsoft.com/office/powerpoint/2010/main" val="3994489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210226247"/>
              </p:ext>
            </p:extLst>
          </p:nvPr>
        </p:nvGraphicFramePr>
        <p:xfrm>
          <a:off x="539551" y="1563810"/>
          <a:ext cx="5226091" cy="4783980"/>
        </p:xfrm>
        <a:graphic>
          <a:graphicData uri="http://schemas.openxmlformats.org/drawingml/2006/table">
            <a:tbl>
              <a:tblPr/>
              <a:tblGrid>
                <a:gridCol w="447951"/>
                <a:gridCol w="895901"/>
                <a:gridCol w="746584"/>
                <a:gridCol w="895901"/>
                <a:gridCol w="970560"/>
                <a:gridCol w="1269194"/>
              </a:tblGrid>
              <a:tr h="159466">
                <a:tc>
                  <a:txBody>
                    <a:bodyPr/>
                    <a:lstStyle/>
                    <a:p>
                      <a:pPr rtl="0" fontAlgn="b"/>
                      <a:endParaRPr lang="el-GR" sz="1000" dirty="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00FFFF"/>
                    </a:solidFill>
                  </a:tcPr>
                </a:tc>
                <a:tc>
                  <a:txBody>
                    <a:bodyPr/>
                    <a:lstStyle/>
                    <a:p>
                      <a:pPr rtl="0" fontAlgn="b"/>
                      <a:endParaRPr lang="el-GR" sz="1000" dirty="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00FFFF"/>
                    </a:solidFill>
                  </a:tcPr>
                </a:tc>
                <a:tc gridSpan="2">
                  <a:txBody>
                    <a:bodyPr/>
                    <a:lstStyle/>
                    <a:p>
                      <a:pPr algn="ctr" rtl="0" fontAlgn="b"/>
                      <a:r>
                        <a:rPr lang="en-US" sz="1000" b="1" dirty="0">
                          <a:solidFill>
                            <a:srgbClr val="000000"/>
                          </a:solidFill>
                          <a:effectLst/>
                        </a:rPr>
                        <a:t>Schools</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00FFFF"/>
                    </a:solidFill>
                  </a:tcPr>
                </a:tc>
                <a:tc hMerge="1">
                  <a:txBody>
                    <a:bodyPr/>
                    <a:lstStyle/>
                    <a:p>
                      <a:endParaRPr lang="el-GR"/>
                    </a:p>
                  </a:txBody>
                  <a:tcPr/>
                </a:tc>
                <a:tc>
                  <a:txBody>
                    <a:bodyPr/>
                    <a:lstStyle/>
                    <a:p>
                      <a:pPr algn="ctr" rtl="0" fontAlgn="b"/>
                      <a:r>
                        <a:rPr lang="en-US" sz="1000" b="1" dirty="0">
                          <a:solidFill>
                            <a:srgbClr val="000000"/>
                          </a:solidFill>
                          <a:effectLst/>
                        </a:rPr>
                        <a:t>Teachers </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00FFFF"/>
                    </a:solidFill>
                  </a:tcPr>
                </a:tc>
                <a:tc>
                  <a:txBody>
                    <a:bodyPr/>
                    <a:lstStyle/>
                    <a:p>
                      <a:pPr algn="ctr" rtl="0" fontAlgn="b"/>
                      <a:r>
                        <a:rPr lang="en-US" sz="1000" b="1" dirty="0">
                          <a:solidFill>
                            <a:srgbClr val="000000"/>
                          </a:solidFill>
                          <a:effectLst/>
                        </a:rPr>
                        <a:t>Students </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00FFFF"/>
                    </a:solidFill>
                  </a:tcPr>
                </a:tc>
              </a:tr>
              <a:tr h="159466">
                <a:tc>
                  <a:txBody>
                    <a:bodyPr/>
                    <a:lstStyle/>
                    <a:p>
                      <a:pPr rtl="0" fontAlgn="b"/>
                      <a:endParaRPr lang="el-GR" sz="1000" dirty="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00FFFF"/>
                    </a:solidFill>
                  </a:tcPr>
                </a:tc>
                <a:tc>
                  <a:txBody>
                    <a:bodyPr/>
                    <a:lstStyle/>
                    <a:p>
                      <a:pPr rtl="0" fontAlgn="b"/>
                      <a:endParaRPr lang="el-GR" sz="1000" dirty="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00FFFF"/>
                    </a:solidFill>
                  </a:tcPr>
                </a:tc>
                <a:tc>
                  <a:txBody>
                    <a:bodyPr/>
                    <a:lstStyle/>
                    <a:p>
                      <a:pPr algn="l" rtl="0" fontAlgn="b"/>
                      <a:r>
                        <a:rPr lang="en-US" sz="1000" b="1" dirty="0" smtClean="0">
                          <a:solidFill>
                            <a:srgbClr val="000000"/>
                          </a:solidFill>
                          <a:effectLst/>
                        </a:rPr>
                        <a:t>Phase</a:t>
                      </a:r>
                      <a:r>
                        <a:rPr lang="en-US" sz="1000" b="1" baseline="0" dirty="0" smtClean="0">
                          <a:solidFill>
                            <a:srgbClr val="000000"/>
                          </a:solidFill>
                          <a:effectLst/>
                        </a:rPr>
                        <a:t> B1</a:t>
                      </a:r>
                      <a:endParaRPr lang="en-US" sz="1000" b="1"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00FFFF"/>
                    </a:solidFill>
                  </a:tcPr>
                </a:tc>
                <a:tc>
                  <a:txBody>
                    <a:bodyPr/>
                    <a:lstStyle/>
                    <a:p>
                      <a:pPr algn="ctr" rtl="0" fontAlgn="b"/>
                      <a:r>
                        <a:rPr lang="en-US" sz="1000" b="1" dirty="0" smtClean="0">
                          <a:solidFill>
                            <a:srgbClr val="000000"/>
                          </a:solidFill>
                          <a:effectLst/>
                        </a:rPr>
                        <a:t>Phase B2</a:t>
                      </a:r>
                      <a:endParaRPr lang="en-US" sz="1000" b="1"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00FFFF"/>
                    </a:solidFill>
                  </a:tcPr>
                </a:tc>
                <a:tc>
                  <a:txBody>
                    <a:bodyPr/>
                    <a:lstStyle/>
                    <a:p>
                      <a:pPr algn="l" rtl="0" fontAlgn="b"/>
                      <a:endParaRPr lang="en-US" sz="1000" b="1">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00FFFF"/>
                    </a:solidFill>
                  </a:tcPr>
                </a:tc>
                <a:tc>
                  <a:txBody>
                    <a:bodyPr/>
                    <a:lstStyle/>
                    <a:p>
                      <a:pPr algn="l" rtl="0" fontAlgn="b"/>
                      <a:endParaRPr lang="en-US" sz="1000" b="1"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00FFFF"/>
                    </a:solidFill>
                  </a:tcPr>
                </a:tc>
              </a:tr>
              <a:tr h="159466">
                <a:tc>
                  <a:txBody>
                    <a:bodyPr/>
                    <a:lstStyle/>
                    <a:p>
                      <a:pPr algn="l" rtl="0" fontAlgn="b"/>
                      <a:r>
                        <a:rPr lang="en-US" sz="1000" dirty="0" smtClean="0">
                          <a:solidFill>
                            <a:srgbClr val="000000"/>
                          </a:solidFill>
                          <a:effectLst/>
                        </a:rPr>
                        <a:t>1</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Austria</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9</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9</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n-US" sz="1000" dirty="0" smtClean="0">
                          <a:solidFill>
                            <a:srgbClr val="000000"/>
                          </a:solidFill>
                          <a:effectLst/>
                        </a:rPr>
                        <a:t>9</a:t>
                      </a:r>
                      <a:endParaRPr lang="el-GR"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245</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2</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Belgium</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20</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20</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20</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160</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3</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Bulgaria</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18</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18</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79</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3745</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4</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Croatia</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9</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9</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47</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671</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5</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Cyprus</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r>
                        <a:rPr lang="en-US" sz="1000" dirty="0" smtClean="0"/>
                        <a:t>7</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rtl="0" fontAlgn="b"/>
                      <a:r>
                        <a:rPr lang="el-GR" sz="1000" dirty="0">
                          <a:solidFill>
                            <a:srgbClr val="000000"/>
                          </a:solidFill>
                          <a:effectLst/>
                        </a:rPr>
                        <a:t>12</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rtl="0" fontAlgn="b"/>
                      <a:r>
                        <a:rPr lang="el-GR" sz="1000" dirty="0">
                          <a:solidFill>
                            <a:srgbClr val="000000"/>
                          </a:solidFill>
                          <a:effectLst/>
                        </a:rPr>
                        <a:t>39</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252</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6</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Estonia</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10</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10</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17</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414</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7</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Finland</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10</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10</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95</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208</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8</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France</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r>
                        <a:rPr lang="en-US" sz="1000" dirty="0" smtClean="0"/>
                        <a:t>10</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rtl="0" fontAlgn="b"/>
                      <a:r>
                        <a:rPr lang="el-GR" sz="1000" dirty="0">
                          <a:solidFill>
                            <a:srgbClr val="000000"/>
                          </a:solidFill>
                          <a:effectLst/>
                        </a:rPr>
                        <a:t>16</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rtl="0" fontAlgn="b"/>
                      <a:r>
                        <a:rPr lang="el-GR" sz="1000" dirty="0">
                          <a:solidFill>
                            <a:srgbClr val="000000"/>
                          </a:solidFill>
                          <a:effectLst/>
                        </a:rPr>
                        <a:t>18</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333</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9</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a:solidFill>
                            <a:srgbClr val="000000"/>
                          </a:solidFill>
                          <a:effectLst/>
                        </a:rPr>
                        <a:t>Germany</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2</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2</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4</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60</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10</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Greece</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r>
                        <a:rPr lang="en-US" sz="1000" dirty="0" smtClean="0"/>
                        <a:t>25</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rtl="0" fontAlgn="b"/>
                      <a:r>
                        <a:rPr lang="el-GR" sz="1000" dirty="0">
                          <a:solidFill>
                            <a:srgbClr val="000000"/>
                          </a:solidFill>
                          <a:effectLst/>
                        </a:rPr>
                        <a:t>44</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rtl="0" fontAlgn="b"/>
                      <a:r>
                        <a:rPr lang="el-GR" sz="1000">
                          <a:solidFill>
                            <a:srgbClr val="000000"/>
                          </a:solidFill>
                          <a:effectLst/>
                        </a:rPr>
                        <a:t>140</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1362</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11</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Greenland</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6</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6</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6</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60</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12</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Ireland</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14</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14</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8</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80</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13</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Italy</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7</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7</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62</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500</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14</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a:solidFill>
                            <a:srgbClr val="000000"/>
                          </a:solidFill>
                          <a:effectLst/>
                        </a:rPr>
                        <a:t>Latvia</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10</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10</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14</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155</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15</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Lithuania</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5</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5</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5</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135</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16</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Netherlands</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r>
                        <a:rPr lang="en-US" sz="1000" dirty="0" smtClean="0"/>
                        <a:t>8</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rtl="0" fontAlgn="b"/>
                      <a:r>
                        <a:rPr lang="el-GR" sz="1000" dirty="0">
                          <a:solidFill>
                            <a:srgbClr val="000000"/>
                          </a:solidFill>
                          <a:effectLst/>
                        </a:rPr>
                        <a:t>18</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rtl="0" fontAlgn="b"/>
                      <a:r>
                        <a:rPr lang="el-GR" sz="1000">
                          <a:solidFill>
                            <a:srgbClr val="000000"/>
                          </a:solidFill>
                          <a:effectLst/>
                        </a:rPr>
                        <a:t>25</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265</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17</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Portugal</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r>
                        <a:rPr lang="en-US" sz="1000" dirty="0" smtClean="0"/>
                        <a:t>10</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rtl="0" fontAlgn="b"/>
                      <a:r>
                        <a:rPr lang="el-GR" sz="1000" dirty="0">
                          <a:solidFill>
                            <a:srgbClr val="000000"/>
                          </a:solidFill>
                          <a:effectLst/>
                        </a:rPr>
                        <a:t>16</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rtl="0" fontAlgn="b"/>
                      <a:r>
                        <a:rPr lang="el-GR" sz="1000">
                          <a:solidFill>
                            <a:srgbClr val="000000"/>
                          </a:solidFill>
                          <a:effectLst/>
                        </a:rPr>
                        <a:t>23</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509</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18</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Romania</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7 (B2 Entry)</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rtl="0" fontAlgn="b"/>
                      <a:r>
                        <a:rPr lang="el-GR" sz="1000" dirty="0">
                          <a:solidFill>
                            <a:srgbClr val="000000"/>
                          </a:solidFill>
                          <a:effectLst/>
                        </a:rPr>
                        <a:t>9</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rtl="0" fontAlgn="b"/>
                      <a:r>
                        <a:rPr lang="el-GR" sz="1000">
                          <a:solidFill>
                            <a:srgbClr val="000000"/>
                          </a:solidFill>
                          <a:effectLst/>
                        </a:rPr>
                        <a:t>9</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90</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19</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Serbia </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B2 Entry</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46</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46</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400</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20</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Spain</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r>
                        <a:rPr lang="en-US" sz="1000" dirty="0" smtClean="0"/>
                        <a:t>9</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rtl="0" fontAlgn="b"/>
                      <a:r>
                        <a:rPr lang="el-GR" sz="1000" dirty="0">
                          <a:solidFill>
                            <a:srgbClr val="000000"/>
                          </a:solidFill>
                          <a:effectLst/>
                        </a:rPr>
                        <a:t>13</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rtl="0" fontAlgn="b"/>
                      <a:r>
                        <a:rPr lang="el-GR" sz="1000">
                          <a:solidFill>
                            <a:srgbClr val="000000"/>
                          </a:solidFill>
                          <a:effectLst/>
                        </a:rPr>
                        <a:t>26</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140</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21</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UK</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43</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dirty="0">
                          <a:solidFill>
                            <a:srgbClr val="000000"/>
                          </a:solidFill>
                          <a:effectLst/>
                        </a:rPr>
                        <a:t>43</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47</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a:solidFill>
                            <a:srgbClr val="000000"/>
                          </a:solidFill>
                          <a:effectLst/>
                        </a:rPr>
                        <a:t>400</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22</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Hungary</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B2 Entry</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dirty="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23</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Poland</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B2 Entry</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dirty="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r>
                        <a:rPr lang="en-US" sz="1000" dirty="0" smtClean="0">
                          <a:solidFill>
                            <a:srgbClr val="000000"/>
                          </a:solidFill>
                          <a:effectLst/>
                        </a:rPr>
                        <a:t>24</a:t>
                      </a:r>
                      <a:endParaRPr lang="en-US" sz="1000" dirty="0">
                        <a:solidFill>
                          <a:srgbClr val="00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dirty="0">
                          <a:solidFill>
                            <a:srgbClr val="000000"/>
                          </a:solidFill>
                          <a:effectLst/>
                        </a:rPr>
                        <a:t>Turkey</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dirty="0" smtClean="0"/>
                        <a:t>B2 Entry</a:t>
                      </a:r>
                      <a:endParaRPr lang="el-GR" sz="1000" dirty="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dirty="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rtl="0" fontAlgn="b"/>
                      <a:endParaRPr lang="el-GR" sz="100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el-GR" sz="100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dirty="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rtl="0" fontAlgn="b"/>
                      <a:endParaRPr lang="el-GR" sz="100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el-GR" sz="1000"/>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dirty="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algn="l" rtl="0" fontAlgn="b"/>
                      <a:endParaRPr lang="en-US" sz="1000" b="1" dirty="0">
                        <a:solidFill>
                          <a:srgbClr val="FF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
                      <a:r>
                        <a:rPr lang="en-US" sz="1000" b="1" dirty="0">
                          <a:solidFill>
                            <a:srgbClr val="FF0000"/>
                          </a:solidFill>
                          <a:effectLst/>
                        </a:rPr>
                        <a:t>Total</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sz="1000" b="1" dirty="0" smtClean="0">
                          <a:solidFill>
                            <a:srgbClr val="FF0000"/>
                          </a:solidFill>
                        </a:rPr>
                        <a:t>240</a:t>
                      </a:r>
                      <a:endParaRPr lang="el-GR" sz="1000" b="1" dirty="0">
                        <a:solidFill>
                          <a:srgbClr val="FF0000"/>
                        </a:solidFill>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b="1" dirty="0">
                          <a:solidFill>
                            <a:srgbClr val="FF0000"/>
                          </a:solidFill>
                          <a:effectLst/>
                        </a:rPr>
                        <a:t>337</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n-US" sz="1000" b="1" dirty="0" smtClean="0">
                          <a:solidFill>
                            <a:srgbClr val="FF0000"/>
                          </a:solidFill>
                          <a:effectLst/>
                        </a:rPr>
                        <a:t>739</a:t>
                      </a:r>
                      <a:endParaRPr lang="el-GR" sz="1000" b="1" dirty="0">
                        <a:solidFill>
                          <a:srgbClr val="FF0000"/>
                        </a:solidFill>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rtl="0" fontAlgn="b"/>
                      <a:r>
                        <a:rPr lang="el-GR" sz="1000" b="1" dirty="0">
                          <a:solidFill>
                            <a:srgbClr val="FF0000"/>
                          </a:solidFill>
                          <a:effectLst/>
                        </a:rPr>
                        <a:t>10184</a:t>
                      </a: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159466">
                <a:tc>
                  <a:txBody>
                    <a:bodyPr/>
                    <a:lstStyle/>
                    <a:p>
                      <a:pPr rtl="0" fontAlgn="b"/>
                      <a:endParaRPr lang="el-GR" sz="1000" dirty="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dirty="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dirty="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dirty="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rtl="0" fontAlgn="b"/>
                      <a:endParaRPr lang="el-GR" sz="1000" dirty="0">
                        <a:effectLst/>
                      </a:endParaRPr>
                    </a:p>
                  </a:txBody>
                  <a:tcPr marL="15715" marR="15715"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5765643" y="1594385"/>
            <a:ext cx="3240360" cy="2308324"/>
          </a:xfrm>
          <a:prstGeom prst="rect">
            <a:avLst/>
          </a:prstGeom>
          <a:noFill/>
        </p:spPr>
        <p:txBody>
          <a:bodyPr wrap="square" rtlCol="0">
            <a:spAutoFit/>
          </a:bodyPr>
          <a:lstStyle/>
          <a:p>
            <a:pPr marL="285750" indent="-285750">
              <a:buFont typeface="Arial" panose="020B0604020202020204" pitchFamily="34" charset="0"/>
              <a:buChar char="•"/>
            </a:pPr>
            <a:r>
              <a:rPr lang="en-US" dirty="0" smtClean="0"/>
              <a:t>Increase in 7 countries</a:t>
            </a:r>
          </a:p>
          <a:p>
            <a:pPr marL="285750" indent="-285750">
              <a:buFont typeface="Arial" panose="020B0604020202020204" pitchFamily="34" charset="0"/>
              <a:buChar char="•"/>
            </a:pPr>
            <a:r>
              <a:rPr lang="en-US" dirty="0" smtClean="0"/>
              <a:t>Most of the countries that have not updated their school rates are in the process of contacting the schools</a:t>
            </a:r>
          </a:p>
          <a:p>
            <a:pPr marL="285750" indent="-285750">
              <a:buFont typeface="Arial" panose="020B0604020202020204" pitchFamily="34" charset="0"/>
              <a:buChar char="•"/>
            </a:pPr>
            <a:r>
              <a:rPr lang="en-US" dirty="0" smtClean="0"/>
              <a:t>Some countries have not responded at all </a:t>
            </a:r>
            <a:endParaRPr lang="el-GR" dirty="0"/>
          </a:p>
        </p:txBody>
      </p:sp>
      <p:sp>
        <p:nvSpPr>
          <p:cNvPr id="7" name="Rectangle 6"/>
          <p:cNvSpPr/>
          <p:nvPr/>
        </p:nvSpPr>
        <p:spPr>
          <a:xfrm>
            <a:off x="4903304" y="195898"/>
            <a:ext cx="3773152" cy="954107"/>
          </a:xfrm>
          <a:prstGeom prst="rect">
            <a:avLst/>
          </a:prstGeom>
        </p:spPr>
        <p:txBody>
          <a:bodyPr wrap="square">
            <a:spAutoFit/>
          </a:bodyPr>
          <a:lstStyle/>
          <a:p>
            <a:pPr algn="ctr"/>
            <a:r>
              <a:rPr lang="en-US" sz="2800" b="1" dirty="0" smtClean="0">
                <a:solidFill>
                  <a:schemeClr val="bg1"/>
                </a:solidFill>
              </a:rPr>
              <a:t>Current status of school participation</a:t>
            </a:r>
            <a:endParaRPr lang="el-GR" sz="2800" b="1" dirty="0">
              <a:solidFill>
                <a:schemeClr val="bg1"/>
              </a:solidFill>
            </a:endParaRPr>
          </a:p>
        </p:txBody>
      </p:sp>
    </p:spTree>
    <p:extLst>
      <p:ext uri="{BB962C8B-B14F-4D97-AF65-F5344CB8AC3E}">
        <p14:creationId xmlns:p14="http://schemas.microsoft.com/office/powerpoint/2010/main" val="36769641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t>Submission of e-maturity q/res &amp; Action plans- Production of school profiles</a:t>
            </a:r>
            <a:endParaRPr lang="el-GR"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48926902"/>
              </p:ext>
            </p:extLst>
          </p:nvPr>
        </p:nvGraphicFramePr>
        <p:xfrm>
          <a:off x="1152940" y="1470986"/>
          <a:ext cx="6652591" cy="5293284"/>
        </p:xfrm>
        <a:graphic>
          <a:graphicData uri="http://schemas.openxmlformats.org/drawingml/2006/table">
            <a:tbl>
              <a:tblPr>
                <a:tableStyleId>{5C22544A-7EE6-4342-B048-85BDC9FD1C3A}</a:tableStyleId>
              </a:tblPr>
              <a:tblGrid>
                <a:gridCol w="232608"/>
                <a:gridCol w="1149084"/>
                <a:gridCol w="1325866"/>
                <a:gridCol w="1502648"/>
                <a:gridCol w="1257726"/>
                <a:gridCol w="1184659"/>
              </a:tblGrid>
              <a:tr h="383834">
                <a:tc>
                  <a:txBody>
                    <a:bodyPr/>
                    <a:lstStyle/>
                    <a:p>
                      <a:pPr algn="l" fontAlgn="b"/>
                      <a:r>
                        <a:rPr lang="el-GR" sz="1000" u="none" strike="noStrike" dirty="0">
                          <a:effectLst/>
                        </a:rPr>
                        <a:t> </a:t>
                      </a:r>
                      <a:endParaRPr lang="el-GR" sz="1000" b="1" i="0" u="none" strike="noStrike" dirty="0">
                        <a:solidFill>
                          <a:srgbClr val="000000"/>
                        </a:solidFill>
                        <a:effectLst/>
                        <a:latin typeface="Calibri"/>
                      </a:endParaRPr>
                    </a:p>
                  </a:txBody>
                  <a:tcPr marL="8704" marR="8704" marT="8704" marB="0" anchor="b"/>
                </a:tc>
                <a:tc>
                  <a:txBody>
                    <a:bodyPr/>
                    <a:lstStyle/>
                    <a:p>
                      <a:pPr algn="l" fontAlgn="b"/>
                      <a:r>
                        <a:rPr lang="el-GR" sz="1200" u="none" strike="noStrike" dirty="0">
                          <a:effectLst/>
                        </a:rPr>
                        <a:t> </a:t>
                      </a:r>
                      <a:endParaRPr lang="el-GR" sz="1200" b="1" i="0" u="none" strike="noStrike" dirty="0">
                        <a:solidFill>
                          <a:srgbClr val="000000"/>
                        </a:solidFill>
                        <a:effectLst/>
                        <a:latin typeface="Calibri"/>
                      </a:endParaRPr>
                    </a:p>
                  </a:txBody>
                  <a:tcPr marL="8704" marR="8704" marT="8704" marB="0" anchor="b"/>
                </a:tc>
                <a:tc>
                  <a:txBody>
                    <a:bodyPr/>
                    <a:lstStyle/>
                    <a:p>
                      <a:pPr algn="ctr" fontAlgn="b"/>
                      <a:r>
                        <a:rPr lang="en-US" sz="1200" b="1" u="none" strike="noStrike" dirty="0">
                          <a:effectLst/>
                        </a:rPr>
                        <a:t>No. of schools- Phase 2</a:t>
                      </a:r>
                      <a:endParaRPr lang="en-US" sz="1200" b="1" i="0" u="none" strike="noStrike" dirty="0">
                        <a:solidFill>
                          <a:srgbClr val="000000"/>
                        </a:solidFill>
                        <a:effectLst/>
                        <a:latin typeface="Calibri"/>
                      </a:endParaRPr>
                    </a:p>
                  </a:txBody>
                  <a:tcPr marL="8704" marR="8704" marT="8704" marB="0" anchor="b"/>
                </a:tc>
                <a:tc>
                  <a:txBody>
                    <a:bodyPr/>
                    <a:lstStyle/>
                    <a:p>
                      <a:pPr algn="ctr" fontAlgn="b"/>
                      <a:r>
                        <a:rPr lang="en-US" sz="1200" b="1" u="none" strike="noStrike" dirty="0">
                          <a:effectLst/>
                        </a:rPr>
                        <a:t>E-maturity q/res</a:t>
                      </a:r>
                      <a:endParaRPr lang="en-US" sz="1200" b="1" i="0" u="none" strike="noStrike" dirty="0">
                        <a:solidFill>
                          <a:srgbClr val="000000"/>
                        </a:solidFill>
                        <a:effectLst/>
                        <a:latin typeface="Calibri"/>
                      </a:endParaRPr>
                    </a:p>
                  </a:txBody>
                  <a:tcPr marL="8704" marR="8704" marT="8704" marB="0" anchor="b"/>
                </a:tc>
                <a:tc>
                  <a:txBody>
                    <a:bodyPr/>
                    <a:lstStyle/>
                    <a:p>
                      <a:pPr algn="ctr" fontAlgn="b"/>
                      <a:r>
                        <a:rPr lang="en-US" sz="1200" b="1" u="none" strike="noStrike" dirty="0">
                          <a:effectLst/>
                        </a:rPr>
                        <a:t>Action plans</a:t>
                      </a:r>
                      <a:endParaRPr lang="en-US" sz="1200" b="1" i="0" u="none" strike="noStrike" dirty="0">
                        <a:solidFill>
                          <a:srgbClr val="000000"/>
                        </a:solidFill>
                        <a:effectLst/>
                        <a:latin typeface="Calibri"/>
                      </a:endParaRPr>
                    </a:p>
                  </a:txBody>
                  <a:tcPr marL="8704" marR="8704" marT="8704" marB="0" anchor="b"/>
                </a:tc>
                <a:tc>
                  <a:txBody>
                    <a:bodyPr/>
                    <a:lstStyle/>
                    <a:p>
                      <a:pPr algn="ctr" fontAlgn="b"/>
                      <a:r>
                        <a:rPr lang="en-US" sz="1200" b="1" u="none" strike="noStrike" dirty="0">
                          <a:effectLst/>
                        </a:rPr>
                        <a:t>School profiles </a:t>
                      </a:r>
                      <a:endParaRPr lang="en-US" sz="1200" b="1" i="0" u="none" strike="noStrike" dirty="0">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1</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dirty="0">
                          <a:effectLst/>
                        </a:rPr>
                        <a:t>Austria</a:t>
                      </a:r>
                      <a:endParaRPr lang="en-US" sz="1200" b="0" i="0" u="none" strike="noStrike" dirty="0">
                        <a:solidFill>
                          <a:srgbClr val="000000"/>
                        </a:solidFill>
                        <a:effectLst/>
                        <a:latin typeface="Calibri"/>
                      </a:endParaRPr>
                    </a:p>
                  </a:txBody>
                  <a:tcPr marL="8704" marR="8704" marT="8704" marB="0" anchor="b"/>
                </a:tc>
                <a:tc>
                  <a:txBody>
                    <a:bodyPr/>
                    <a:lstStyle/>
                    <a:p>
                      <a:pPr algn="r" rtl="0" fontAlgn="b"/>
                      <a:r>
                        <a:rPr lang="el-GR" sz="1200" u="none" strike="noStrike" dirty="0">
                          <a:effectLst/>
                        </a:rPr>
                        <a:t>9</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1</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dirty="0">
                          <a:effectLst/>
                        </a:rPr>
                        <a:t>1</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4</a:t>
                      </a:r>
                      <a:endParaRPr lang="el-GR" sz="1200" b="0" i="0" u="none" strike="noStrike">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2</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Belgium</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20</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10</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3</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a:effectLst/>
                        </a:rPr>
                        <a:t>3</a:t>
                      </a:r>
                      <a:endParaRPr lang="el-GR" sz="1200" b="0" i="0" u="none" strike="noStrike">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3</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Bulgaria</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18</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108</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18</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a:effectLst/>
                        </a:rPr>
                        <a:t>18</a:t>
                      </a:r>
                      <a:endParaRPr lang="el-GR" sz="1200" b="0" i="0" u="none" strike="noStrike">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4</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Croatia</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9</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9</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9</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9</a:t>
                      </a:r>
                      <a:endParaRPr lang="el-GR" sz="1200" b="0" i="0" u="none" strike="noStrike">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5</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Cyprus</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12</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6</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6</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6</a:t>
                      </a:r>
                      <a:endParaRPr lang="el-GR" sz="1200" b="0" i="0" u="none" strike="noStrike">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6</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Estonia</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10</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0</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10</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10</a:t>
                      </a:r>
                      <a:endParaRPr lang="el-GR" sz="1200" b="0" i="0" u="none" strike="noStrike">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7</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Finland</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10</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5</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5</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5</a:t>
                      </a:r>
                      <a:endParaRPr lang="el-GR" sz="1200" b="0" i="0" u="none" strike="noStrike">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8</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France</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16</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9</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9</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6</a:t>
                      </a:r>
                      <a:endParaRPr lang="el-GR" sz="1200" b="0" i="0" u="none" strike="noStrike">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9</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Germany</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2</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8</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dirty="0">
                          <a:effectLst/>
                        </a:rPr>
                        <a:t>2</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2</a:t>
                      </a:r>
                      <a:endParaRPr lang="el-GR" sz="1200" b="0" i="0" u="none" strike="noStrike">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10</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Greece</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44</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41</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dirty="0">
                          <a:effectLst/>
                        </a:rPr>
                        <a:t>21</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26</a:t>
                      </a:r>
                      <a:endParaRPr lang="el-GR" sz="1200" b="0" i="0" u="none" strike="noStrike" dirty="0">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11</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Greenland</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6</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6</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dirty="0">
                          <a:effectLst/>
                        </a:rPr>
                        <a:t>0</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0</a:t>
                      </a:r>
                      <a:endParaRPr lang="el-GR" sz="1200" b="0" i="0" u="none" strike="noStrike" dirty="0">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12</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Ireland</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14</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8</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dirty="0">
                          <a:effectLst/>
                        </a:rPr>
                        <a:t>8</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8</a:t>
                      </a:r>
                      <a:endParaRPr lang="el-GR" sz="1200" b="0" i="0" u="none" strike="noStrike" dirty="0">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13</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Italy</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a:effectLst/>
                        </a:rPr>
                        <a:t>7</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a:effectLst/>
                        </a:rPr>
                        <a:t>9</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dirty="0">
                          <a:effectLst/>
                        </a:rPr>
                        <a:t>7</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7</a:t>
                      </a:r>
                      <a:endParaRPr lang="el-GR" sz="1200" b="0" i="0" u="none" strike="noStrike" dirty="0">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14</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Latvia</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10</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0</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dirty="0">
                          <a:effectLst/>
                        </a:rPr>
                        <a:t>10</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10</a:t>
                      </a:r>
                      <a:endParaRPr lang="el-GR" sz="1200" b="0" i="0" u="none" strike="noStrike" dirty="0">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15</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Lithuania</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5</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6</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dirty="0">
                          <a:effectLst/>
                        </a:rPr>
                        <a:t>5</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5</a:t>
                      </a:r>
                      <a:endParaRPr lang="el-GR" sz="1200" b="0" i="0" u="none" strike="noStrike" dirty="0">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16</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Netherlands</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18</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9</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dirty="0">
                          <a:effectLst/>
                        </a:rPr>
                        <a:t>8</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8</a:t>
                      </a:r>
                      <a:endParaRPr lang="el-GR" sz="1200" b="0" i="0" u="none" strike="noStrike" dirty="0">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17</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Portugal</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16</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9</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dirty="0">
                          <a:effectLst/>
                        </a:rPr>
                        <a:t>10</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dirty="0">
                          <a:effectLst/>
                        </a:rPr>
                        <a:t>8</a:t>
                      </a:r>
                      <a:endParaRPr lang="el-GR" sz="1200" b="0" i="0" u="none" strike="noStrike" dirty="0">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18</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Romania</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9</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7</a:t>
                      </a:r>
                      <a:endParaRPr lang="el-GR" sz="1200" b="0" i="0" u="none" strike="noStrike">
                        <a:solidFill>
                          <a:srgbClr val="000000"/>
                        </a:solidFill>
                        <a:effectLst/>
                        <a:latin typeface="Calibri"/>
                      </a:endParaRPr>
                    </a:p>
                  </a:txBody>
                  <a:tcPr marL="8704" marR="8704" marT="8704" marB="0" anchor="b"/>
                </a:tc>
                <a:tc>
                  <a:txBody>
                    <a:bodyPr/>
                    <a:lstStyle/>
                    <a:p>
                      <a:pPr algn="l" fontAlgn="b"/>
                      <a:r>
                        <a:rPr lang="en-US" sz="1200" u="none" strike="noStrike">
                          <a:effectLst/>
                        </a:rPr>
                        <a:t>Phase 2 Entry</a:t>
                      </a:r>
                      <a:endParaRPr lang="en-US" sz="1200" b="0" i="0" u="none" strike="noStrike">
                        <a:solidFill>
                          <a:srgbClr val="000000"/>
                        </a:solidFill>
                        <a:effectLst/>
                        <a:latin typeface="Calibri"/>
                      </a:endParaRPr>
                    </a:p>
                  </a:txBody>
                  <a:tcPr marL="8704" marR="8704" marT="8704" marB="0" anchor="b"/>
                </a:tc>
                <a:tc>
                  <a:txBody>
                    <a:bodyPr/>
                    <a:lstStyle/>
                    <a:p>
                      <a:pPr algn="l" fontAlgn="b"/>
                      <a:r>
                        <a:rPr lang="en-US" sz="1200" u="none" strike="noStrike" dirty="0">
                          <a:effectLst/>
                        </a:rPr>
                        <a:t>Phase 2 Entry</a:t>
                      </a:r>
                      <a:endParaRPr lang="en-US" sz="1200" b="0" i="0" u="none" strike="noStrike" dirty="0">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19</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Serbia </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46</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46</a:t>
                      </a:r>
                      <a:endParaRPr lang="el-GR" sz="1200" b="0" i="0" u="none" strike="noStrike">
                        <a:solidFill>
                          <a:srgbClr val="000000"/>
                        </a:solidFill>
                        <a:effectLst/>
                        <a:latin typeface="Calibri"/>
                      </a:endParaRPr>
                    </a:p>
                  </a:txBody>
                  <a:tcPr marL="8704" marR="8704" marT="8704" marB="0" anchor="b"/>
                </a:tc>
                <a:tc>
                  <a:txBody>
                    <a:bodyPr/>
                    <a:lstStyle/>
                    <a:p>
                      <a:pPr algn="l" fontAlgn="b"/>
                      <a:r>
                        <a:rPr lang="en-US" sz="1200" u="none" strike="noStrike">
                          <a:effectLst/>
                        </a:rPr>
                        <a:t>Phase 2 Entry</a:t>
                      </a:r>
                      <a:endParaRPr lang="en-US" sz="1200" b="0" i="0" u="none" strike="noStrike">
                        <a:solidFill>
                          <a:srgbClr val="000000"/>
                        </a:solidFill>
                        <a:effectLst/>
                        <a:latin typeface="Calibri"/>
                      </a:endParaRPr>
                    </a:p>
                  </a:txBody>
                  <a:tcPr marL="8704" marR="8704" marT="8704" marB="0" anchor="b"/>
                </a:tc>
                <a:tc>
                  <a:txBody>
                    <a:bodyPr/>
                    <a:lstStyle/>
                    <a:p>
                      <a:pPr algn="l" fontAlgn="b"/>
                      <a:r>
                        <a:rPr lang="en-US" sz="1200" u="none" strike="noStrike" dirty="0">
                          <a:effectLst/>
                        </a:rPr>
                        <a:t>Phase 2 Entry</a:t>
                      </a:r>
                      <a:endParaRPr lang="en-US" sz="1200" b="0" i="0" u="none" strike="noStrike" dirty="0">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20</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Spain</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13</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14</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a:effectLst/>
                        </a:rPr>
                        <a:t>4</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dirty="0">
                          <a:effectLst/>
                        </a:rPr>
                        <a:t>3</a:t>
                      </a:r>
                      <a:endParaRPr lang="el-GR" sz="1200" b="0" i="0" u="none" strike="noStrike" dirty="0">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21</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UK</a:t>
                      </a:r>
                      <a:endParaRPr lang="en-US" sz="1200" b="0" i="0" u="none" strike="noStrike">
                        <a:solidFill>
                          <a:srgbClr val="000000"/>
                        </a:solidFill>
                        <a:effectLst/>
                        <a:latin typeface="Calibri"/>
                      </a:endParaRPr>
                    </a:p>
                  </a:txBody>
                  <a:tcPr marL="8704" marR="8704" marT="8704" marB="0" anchor="b"/>
                </a:tc>
                <a:tc>
                  <a:txBody>
                    <a:bodyPr/>
                    <a:lstStyle/>
                    <a:p>
                      <a:pPr algn="r" rtl="0" fontAlgn="b"/>
                      <a:r>
                        <a:rPr lang="el-GR" sz="1200" u="none" strike="noStrike" dirty="0">
                          <a:effectLst/>
                        </a:rPr>
                        <a:t>43</a:t>
                      </a:r>
                      <a:endParaRPr lang="el-GR" sz="1200" b="0" i="0" u="none" strike="noStrike" dirty="0">
                        <a:solidFill>
                          <a:srgbClr val="000000"/>
                        </a:solidFill>
                        <a:effectLst/>
                        <a:latin typeface="Calibri"/>
                      </a:endParaRPr>
                    </a:p>
                  </a:txBody>
                  <a:tcPr marL="8704" marR="8704" marT="8704" marB="0" anchor="b"/>
                </a:tc>
                <a:tc>
                  <a:txBody>
                    <a:bodyPr/>
                    <a:lstStyle/>
                    <a:p>
                      <a:pPr algn="r" fontAlgn="b"/>
                      <a:r>
                        <a:rPr lang="el-GR" sz="1200" u="none" strike="noStrike">
                          <a:effectLst/>
                        </a:rPr>
                        <a:t>6</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a:effectLst/>
                        </a:rPr>
                        <a:t>3</a:t>
                      </a:r>
                      <a:endParaRPr lang="el-GR" sz="1200" b="0" i="0" u="none" strike="noStrike">
                        <a:solidFill>
                          <a:srgbClr val="000000"/>
                        </a:solidFill>
                        <a:effectLst/>
                        <a:latin typeface="Calibri"/>
                      </a:endParaRPr>
                    </a:p>
                  </a:txBody>
                  <a:tcPr marL="8704" marR="8704" marT="8704" marB="0" anchor="b"/>
                </a:tc>
                <a:tc>
                  <a:txBody>
                    <a:bodyPr/>
                    <a:lstStyle/>
                    <a:p>
                      <a:pPr algn="r" fontAlgn="b"/>
                      <a:r>
                        <a:rPr lang="el-GR" sz="1200" u="none" strike="noStrike" dirty="0">
                          <a:effectLst/>
                        </a:rPr>
                        <a:t>1</a:t>
                      </a:r>
                      <a:endParaRPr lang="el-GR" sz="1200" b="0" i="0" u="none" strike="noStrike" dirty="0">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22</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Hungary</a:t>
                      </a:r>
                      <a:endParaRPr lang="en-US" sz="1200" b="0" i="0" u="none" strike="noStrike">
                        <a:solidFill>
                          <a:srgbClr val="000000"/>
                        </a:solidFill>
                        <a:effectLst/>
                        <a:latin typeface="Calibri"/>
                      </a:endParaRPr>
                    </a:p>
                  </a:txBody>
                  <a:tcPr marL="8704" marR="8704" marT="8704" marB="0" anchor="b"/>
                </a:tc>
                <a:tc>
                  <a:txBody>
                    <a:bodyPr/>
                    <a:lstStyle/>
                    <a:p>
                      <a:pPr algn="l" fontAlgn="b"/>
                      <a:r>
                        <a:rPr lang="en-US" sz="1200" u="none" strike="noStrike" dirty="0">
                          <a:effectLst/>
                        </a:rPr>
                        <a:t>Phase 2 Entry</a:t>
                      </a:r>
                      <a:endParaRPr lang="en-US" sz="1200" b="0" i="0" u="none" strike="noStrike" dirty="0">
                        <a:solidFill>
                          <a:srgbClr val="000000"/>
                        </a:solidFill>
                        <a:effectLst/>
                        <a:latin typeface="Calibri"/>
                      </a:endParaRPr>
                    </a:p>
                  </a:txBody>
                  <a:tcPr marL="8704" marR="8704" marT="8704" marB="0" anchor="b"/>
                </a:tc>
                <a:tc>
                  <a:txBody>
                    <a:bodyPr/>
                    <a:lstStyle/>
                    <a:p>
                      <a:pPr algn="l" fontAlgn="b"/>
                      <a:r>
                        <a:rPr lang="en-US" sz="1200" u="none" strike="noStrike">
                          <a:effectLst/>
                        </a:rPr>
                        <a:t>Phase 2 Entry</a:t>
                      </a:r>
                      <a:endParaRPr lang="en-US" sz="1200" b="0" i="0" u="none" strike="noStrike">
                        <a:solidFill>
                          <a:srgbClr val="000000"/>
                        </a:solidFill>
                        <a:effectLst/>
                        <a:latin typeface="Calibri"/>
                      </a:endParaRPr>
                    </a:p>
                  </a:txBody>
                  <a:tcPr marL="8704" marR="8704" marT="8704" marB="0" anchor="b"/>
                </a:tc>
                <a:tc>
                  <a:txBody>
                    <a:bodyPr/>
                    <a:lstStyle/>
                    <a:p>
                      <a:pPr algn="l" fontAlgn="b"/>
                      <a:r>
                        <a:rPr lang="en-US" sz="1200" u="none" strike="noStrike">
                          <a:effectLst/>
                        </a:rPr>
                        <a:t>Phase 2 Entry</a:t>
                      </a:r>
                      <a:endParaRPr lang="en-US" sz="1200" b="0" i="0" u="none" strike="noStrike">
                        <a:solidFill>
                          <a:srgbClr val="000000"/>
                        </a:solidFill>
                        <a:effectLst/>
                        <a:latin typeface="Calibri"/>
                      </a:endParaRPr>
                    </a:p>
                  </a:txBody>
                  <a:tcPr marL="8704" marR="8704" marT="8704" marB="0" anchor="b"/>
                </a:tc>
                <a:tc>
                  <a:txBody>
                    <a:bodyPr/>
                    <a:lstStyle/>
                    <a:p>
                      <a:pPr algn="l" fontAlgn="b"/>
                      <a:r>
                        <a:rPr lang="en-US" sz="1200" u="none" strike="noStrike" dirty="0">
                          <a:effectLst/>
                        </a:rPr>
                        <a:t>Phase 2 Entry</a:t>
                      </a:r>
                      <a:endParaRPr lang="en-US" sz="1200" b="0" i="0" u="none" strike="noStrike" dirty="0">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23</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Poland</a:t>
                      </a:r>
                      <a:endParaRPr lang="en-US" sz="1200" b="0" i="0" u="none" strike="noStrike">
                        <a:solidFill>
                          <a:srgbClr val="000000"/>
                        </a:solidFill>
                        <a:effectLst/>
                        <a:latin typeface="Calibri"/>
                      </a:endParaRPr>
                    </a:p>
                  </a:txBody>
                  <a:tcPr marL="8704" marR="8704" marT="8704" marB="0" anchor="b"/>
                </a:tc>
                <a:tc>
                  <a:txBody>
                    <a:bodyPr/>
                    <a:lstStyle/>
                    <a:p>
                      <a:pPr algn="l" fontAlgn="b"/>
                      <a:r>
                        <a:rPr lang="en-US" sz="1200" u="none" strike="noStrike" dirty="0">
                          <a:effectLst/>
                        </a:rPr>
                        <a:t>Phase 2 Entry</a:t>
                      </a:r>
                      <a:endParaRPr lang="en-US" sz="1200" b="0" i="0" u="none" strike="noStrike" dirty="0">
                        <a:solidFill>
                          <a:srgbClr val="000000"/>
                        </a:solidFill>
                        <a:effectLst/>
                        <a:latin typeface="Calibri"/>
                      </a:endParaRPr>
                    </a:p>
                  </a:txBody>
                  <a:tcPr marL="8704" marR="8704" marT="8704" marB="0" anchor="b"/>
                </a:tc>
                <a:tc>
                  <a:txBody>
                    <a:bodyPr/>
                    <a:lstStyle/>
                    <a:p>
                      <a:pPr algn="l" fontAlgn="b"/>
                      <a:r>
                        <a:rPr lang="en-US" sz="1200" u="none" strike="noStrike">
                          <a:effectLst/>
                        </a:rPr>
                        <a:t>Phase 2 Entry</a:t>
                      </a:r>
                      <a:endParaRPr lang="en-US" sz="1200" b="0" i="0" u="none" strike="noStrike">
                        <a:solidFill>
                          <a:srgbClr val="000000"/>
                        </a:solidFill>
                        <a:effectLst/>
                        <a:latin typeface="Calibri"/>
                      </a:endParaRPr>
                    </a:p>
                  </a:txBody>
                  <a:tcPr marL="8704" marR="8704" marT="8704" marB="0" anchor="b"/>
                </a:tc>
                <a:tc>
                  <a:txBody>
                    <a:bodyPr/>
                    <a:lstStyle/>
                    <a:p>
                      <a:pPr algn="l" fontAlgn="b"/>
                      <a:r>
                        <a:rPr lang="en-US" sz="1200" u="none" strike="noStrike">
                          <a:effectLst/>
                        </a:rPr>
                        <a:t>Phase 2 Entry</a:t>
                      </a:r>
                      <a:endParaRPr lang="en-US" sz="1200" b="0" i="0" u="none" strike="noStrike">
                        <a:solidFill>
                          <a:srgbClr val="000000"/>
                        </a:solidFill>
                        <a:effectLst/>
                        <a:latin typeface="Calibri"/>
                      </a:endParaRPr>
                    </a:p>
                  </a:txBody>
                  <a:tcPr marL="8704" marR="8704" marT="8704" marB="0" anchor="b"/>
                </a:tc>
                <a:tc>
                  <a:txBody>
                    <a:bodyPr/>
                    <a:lstStyle/>
                    <a:p>
                      <a:pPr algn="l" fontAlgn="b"/>
                      <a:r>
                        <a:rPr lang="en-US" sz="1200" u="none" strike="noStrike" dirty="0">
                          <a:effectLst/>
                        </a:rPr>
                        <a:t>Phase 2 Entry</a:t>
                      </a:r>
                      <a:endParaRPr lang="en-US" sz="1200" b="0" i="0" u="none" strike="noStrike" dirty="0">
                        <a:solidFill>
                          <a:srgbClr val="000000"/>
                        </a:solidFill>
                        <a:effectLst/>
                        <a:latin typeface="Calibri"/>
                      </a:endParaRPr>
                    </a:p>
                  </a:txBody>
                  <a:tcPr marL="8704" marR="8704" marT="8704" marB="0" anchor="b"/>
                </a:tc>
              </a:tr>
              <a:tr h="196378">
                <a:tc>
                  <a:txBody>
                    <a:bodyPr/>
                    <a:lstStyle/>
                    <a:p>
                      <a:pPr algn="l" rtl="0" fontAlgn="b"/>
                      <a:r>
                        <a:rPr lang="el-GR" sz="900" u="none" strike="noStrike">
                          <a:effectLst/>
                        </a:rPr>
                        <a:t>24</a:t>
                      </a:r>
                      <a:endParaRPr lang="el-GR" sz="900" b="0" i="0" u="none" strike="noStrike">
                        <a:solidFill>
                          <a:srgbClr val="000000"/>
                        </a:solidFill>
                        <a:effectLst/>
                        <a:latin typeface="Calibri"/>
                      </a:endParaRPr>
                    </a:p>
                  </a:txBody>
                  <a:tcPr marL="8704" marR="8704" marT="8704" marB="0" anchor="b"/>
                </a:tc>
                <a:tc>
                  <a:txBody>
                    <a:bodyPr/>
                    <a:lstStyle/>
                    <a:p>
                      <a:pPr algn="l" rtl="0" fontAlgn="b"/>
                      <a:r>
                        <a:rPr lang="en-US" sz="1200" u="none" strike="noStrike">
                          <a:effectLst/>
                        </a:rPr>
                        <a:t>Turkey</a:t>
                      </a:r>
                      <a:endParaRPr lang="en-US" sz="1200" b="0" i="0" u="none" strike="noStrike">
                        <a:solidFill>
                          <a:srgbClr val="000000"/>
                        </a:solidFill>
                        <a:effectLst/>
                        <a:latin typeface="Calibri"/>
                      </a:endParaRPr>
                    </a:p>
                  </a:txBody>
                  <a:tcPr marL="8704" marR="8704" marT="8704" marB="0" anchor="b"/>
                </a:tc>
                <a:tc>
                  <a:txBody>
                    <a:bodyPr/>
                    <a:lstStyle/>
                    <a:p>
                      <a:pPr algn="l" fontAlgn="b"/>
                      <a:r>
                        <a:rPr lang="en-US" sz="1200" u="none" strike="noStrike" dirty="0">
                          <a:effectLst/>
                        </a:rPr>
                        <a:t>Phase 2 Entry</a:t>
                      </a:r>
                      <a:endParaRPr lang="en-US" sz="1200" b="0" i="0" u="none" strike="noStrike" dirty="0">
                        <a:solidFill>
                          <a:srgbClr val="000000"/>
                        </a:solidFill>
                        <a:effectLst/>
                        <a:latin typeface="Calibri"/>
                      </a:endParaRPr>
                    </a:p>
                  </a:txBody>
                  <a:tcPr marL="8704" marR="8704" marT="8704" marB="0" anchor="b"/>
                </a:tc>
                <a:tc>
                  <a:txBody>
                    <a:bodyPr/>
                    <a:lstStyle/>
                    <a:p>
                      <a:pPr algn="l" fontAlgn="b"/>
                      <a:r>
                        <a:rPr lang="en-US" sz="1200" u="none" strike="noStrike">
                          <a:effectLst/>
                        </a:rPr>
                        <a:t>Phase 2 Entry</a:t>
                      </a:r>
                      <a:endParaRPr lang="en-US" sz="1200" b="0" i="0" u="none" strike="noStrike">
                        <a:solidFill>
                          <a:srgbClr val="000000"/>
                        </a:solidFill>
                        <a:effectLst/>
                        <a:latin typeface="Calibri"/>
                      </a:endParaRPr>
                    </a:p>
                  </a:txBody>
                  <a:tcPr marL="8704" marR="8704" marT="8704" marB="0" anchor="b"/>
                </a:tc>
                <a:tc>
                  <a:txBody>
                    <a:bodyPr/>
                    <a:lstStyle/>
                    <a:p>
                      <a:pPr algn="l" fontAlgn="b"/>
                      <a:r>
                        <a:rPr lang="en-US" sz="1200" u="none" strike="noStrike">
                          <a:effectLst/>
                        </a:rPr>
                        <a:t>Phase 2 Entry</a:t>
                      </a:r>
                      <a:endParaRPr lang="en-US" sz="1200" b="0" i="0" u="none" strike="noStrike">
                        <a:solidFill>
                          <a:srgbClr val="000000"/>
                        </a:solidFill>
                        <a:effectLst/>
                        <a:latin typeface="Calibri"/>
                      </a:endParaRPr>
                    </a:p>
                  </a:txBody>
                  <a:tcPr marL="8704" marR="8704" marT="8704" marB="0" anchor="b"/>
                </a:tc>
                <a:tc>
                  <a:txBody>
                    <a:bodyPr/>
                    <a:lstStyle/>
                    <a:p>
                      <a:pPr algn="l" fontAlgn="b"/>
                      <a:r>
                        <a:rPr lang="en-US" sz="1200" u="none" strike="noStrike" dirty="0">
                          <a:effectLst/>
                        </a:rPr>
                        <a:t>Phase 2 Entry</a:t>
                      </a:r>
                      <a:endParaRPr lang="en-US" sz="1200" b="0" i="0" u="none" strike="noStrike" dirty="0">
                        <a:solidFill>
                          <a:srgbClr val="000000"/>
                        </a:solidFill>
                        <a:effectLst/>
                        <a:latin typeface="Calibri"/>
                      </a:endParaRPr>
                    </a:p>
                  </a:txBody>
                  <a:tcPr marL="8704" marR="8704" marT="8704" marB="0" anchor="b"/>
                </a:tc>
              </a:tr>
              <a:tr h="196378">
                <a:tc>
                  <a:txBody>
                    <a:bodyPr/>
                    <a:lstStyle/>
                    <a:p>
                      <a:pPr algn="l" fontAlgn="b"/>
                      <a:r>
                        <a:rPr lang="el-GR" sz="1000" u="none" strike="noStrike">
                          <a:effectLst/>
                        </a:rPr>
                        <a:t> </a:t>
                      </a:r>
                      <a:endParaRPr lang="el-GR" sz="1000" b="0" i="0" u="none" strike="noStrike">
                        <a:solidFill>
                          <a:srgbClr val="000000"/>
                        </a:solidFill>
                        <a:effectLst/>
                        <a:latin typeface="Calibri"/>
                      </a:endParaRPr>
                    </a:p>
                  </a:txBody>
                  <a:tcPr marL="8704" marR="8704" marT="8704" marB="0" anchor="b"/>
                </a:tc>
                <a:tc>
                  <a:txBody>
                    <a:bodyPr/>
                    <a:lstStyle/>
                    <a:p>
                      <a:pPr algn="l" rtl="0" fontAlgn="b"/>
                      <a:r>
                        <a:rPr lang="en-US" sz="1200" b="1" u="none" strike="noStrike" dirty="0">
                          <a:solidFill>
                            <a:srgbClr val="FF0000"/>
                          </a:solidFill>
                          <a:effectLst/>
                        </a:rPr>
                        <a:t>TOTAL</a:t>
                      </a:r>
                      <a:endParaRPr lang="en-US" sz="1200" b="1" i="0" u="none" strike="noStrike" dirty="0">
                        <a:solidFill>
                          <a:srgbClr val="FF0000"/>
                        </a:solidFill>
                        <a:effectLst/>
                        <a:latin typeface="Calibri"/>
                      </a:endParaRPr>
                    </a:p>
                  </a:txBody>
                  <a:tcPr marL="8704" marR="8704" marT="8704" marB="0" anchor="b"/>
                </a:tc>
                <a:tc>
                  <a:txBody>
                    <a:bodyPr/>
                    <a:lstStyle/>
                    <a:p>
                      <a:pPr algn="r" fontAlgn="b"/>
                      <a:r>
                        <a:rPr lang="el-GR" sz="1200" b="1" u="none" strike="noStrike" dirty="0">
                          <a:solidFill>
                            <a:srgbClr val="FF0000"/>
                          </a:solidFill>
                          <a:effectLst/>
                        </a:rPr>
                        <a:t>337</a:t>
                      </a:r>
                      <a:endParaRPr lang="el-GR" sz="1200" b="1" i="0" u="none" strike="noStrike" dirty="0">
                        <a:solidFill>
                          <a:srgbClr val="FF0000"/>
                        </a:solidFill>
                        <a:effectLst/>
                        <a:latin typeface="Calibri"/>
                      </a:endParaRPr>
                    </a:p>
                  </a:txBody>
                  <a:tcPr marL="8704" marR="8704" marT="8704" marB="0" anchor="b"/>
                </a:tc>
                <a:tc>
                  <a:txBody>
                    <a:bodyPr/>
                    <a:lstStyle/>
                    <a:p>
                      <a:pPr algn="r" fontAlgn="b"/>
                      <a:r>
                        <a:rPr lang="el-GR" sz="1200" b="1" u="none" strike="noStrike" dirty="0">
                          <a:solidFill>
                            <a:srgbClr val="FF0000"/>
                          </a:solidFill>
                          <a:effectLst/>
                        </a:rPr>
                        <a:t>317</a:t>
                      </a:r>
                      <a:endParaRPr lang="el-GR" sz="1200" b="1" i="0" u="none" strike="noStrike" dirty="0">
                        <a:solidFill>
                          <a:srgbClr val="FF0000"/>
                        </a:solidFill>
                        <a:effectLst/>
                        <a:latin typeface="Calibri"/>
                      </a:endParaRPr>
                    </a:p>
                  </a:txBody>
                  <a:tcPr marL="8704" marR="8704" marT="8704" marB="0" anchor="b"/>
                </a:tc>
                <a:tc>
                  <a:txBody>
                    <a:bodyPr/>
                    <a:lstStyle/>
                    <a:p>
                      <a:pPr algn="r" fontAlgn="b"/>
                      <a:r>
                        <a:rPr lang="el-GR" sz="1200" b="1" u="none" strike="noStrike" dirty="0">
                          <a:solidFill>
                            <a:srgbClr val="FF0000"/>
                          </a:solidFill>
                          <a:effectLst/>
                        </a:rPr>
                        <a:t>139</a:t>
                      </a:r>
                      <a:endParaRPr lang="el-GR" sz="1200" b="1" i="0" u="none" strike="noStrike" dirty="0">
                        <a:solidFill>
                          <a:srgbClr val="FF0000"/>
                        </a:solidFill>
                        <a:effectLst/>
                        <a:latin typeface="Calibri"/>
                      </a:endParaRPr>
                    </a:p>
                  </a:txBody>
                  <a:tcPr marL="8704" marR="8704" marT="8704" marB="0" anchor="b"/>
                </a:tc>
                <a:tc>
                  <a:txBody>
                    <a:bodyPr/>
                    <a:lstStyle/>
                    <a:p>
                      <a:pPr algn="r" fontAlgn="b"/>
                      <a:r>
                        <a:rPr lang="el-GR" sz="1200" b="1" u="none" strike="noStrike" dirty="0">
                          <a:solidFill>
                            <a:srgbClr val="FF0000"/>
                          </a:solidFill>
                          <a:effectLst/>
                        </a:rPr>
                        <a:t>139</a:t>
                      </a:r>
                      <a:endParaRPr lang="el-GR" sz="1200" b="1" i="0" u="none" strike="noStrike" dirty="0">
                        <a:solidFill>
                          <a:srgbClr val="FF0000"/>
                        </a:solidFill>
                        <a:effectLst/>
                        <a:latin typeface="Calibri"/>
                      </a:endParaRPr>
                    </a:p>
                  </a:txBody>
                  <a:tcPr marL="8704" marR="8704" marT="8704" marB="0" anchor="b"/>
                </a:tc>
              </a:tr>
            </a:tbl>
          </a:graphicData>
        </a:graphic>
      </p:graphicFrame>
    </p:spTree>
    <p:extLst>
      <p:ext uri="{BB962C8B-B14F-4D97-AF65-F5344CB8AC3E}">
        <p14:creationId xmlns:p14="http://schemas.microsoft.com/office/powerpoint/2010/main" val="192357427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rotWithShape="1">
          <a:blip r:embed="rId3"/>
          <a:srcRect l="27662" t="16078" r="28767" b="5466"/>
          <a:stretch/>
        </p:blipFill>
        <p:spPr bwMode="auto">
          <a:xfrm>
            <a:off x="4638261" y="1772815"/>
            <a:ext cx="4110203" cy="4336437"/>
          </a:xfrm>
          <a:prstGeom prst="rect">
            <a:avLst/>
          </a:prstGeom>
          <a:ln>
            <a:noFill/>
          </a:ln>
          <a:extLst>
            <a:ext uri="{53640926-AAD7-44d8-BBD7-CCE9431645EC}">
              <a14:shadowObscured xmlns:a14="http://schemas.microsoft.com/office/drawing/2010/main"/>
            </a:ext>
          </a:extLst>
        </p:spPr>
      </p:pic>
      <p:sp>
        <p:nvSpPr>
          <p:cNvPr id="6" name="Title 5"/>
          <p:cNvSpPr>
            <a:spLocks noGrp="1"/>
          </p:cNvSpPr>
          <p:nvPr>
            <p:ph type="title"/>
          </p:nvPr>
        </p:nvSpPr>
        <p:spPr>
          <a:xfrm>
            <a:off x="3869632" y="476672"/>
            <a:ext cx="5068957" cy="576064"/>
          </a:xfrm>
        </p:spPr>
        <p:txBody>
          <a:bodyPr>
            <a:noAutofit/>
          </a:bodyPr>
          <a:lstStyle/>
          <a:p>
            <a:r>
              <a:rPr lang="en-US" sz="2800" b="1" dirty="0" smtClean="0"/>
              <a:t>Digital form of e-maturity questionnaire work progress</a:t>
            </a:r>
            <a:endParaRPr lang="el-GR" sz="2800" b="1" dirty="0"/>
          </a:p>
        </p:txBody>
      </p:sp>
      <p:sp>
        <p:nvSpPr>
          <p:cNvPr id="8" name="TextBox 7"/>
          <p:cNvSpPr txBox="1"/>
          <p:nvPr/>
        </p:nvSpPr>
        <p:spPr>
          <a:xfrm>
            <a:off x="0" y="1772815"/>
            <a:ext cx="4320480" cy="1754326"/>
          </a:xfrm>
          <a:prstGeom prst="rect">
            <a:avLst/>
          </a:prstGeom>
          <a:noFill/>
        </p:spPr>
        <p:txBody>
          <a:bodyPr wrap="square" rtlCol="0">
            <a:spAutoFit/>
          </a:bodyPr>
          <a:lstStyle/>
          <a:p>
            <a:pPr marL="285750" indent="-285750">
              <a:buFont typeface="Arial" panose="020B0604020202020204" pitchFamily="34" charset="0"/>
              <a:buChar char="•"/>
            </a:pPr>
            <a:r>
              <a:rPr lang="en-US" dirty="0" smtClean="0"/>
              <a:t>Translations sent by almost all partners- Finnish is pending</a:t>
            </a:r>
          </a:p>
          <a:p>
            <a:pPr marL="285750" indent="-285750">
              <a:buFont typeface="Arial" panose="020B0604020202020204" pitchFamily="34" charset="0"/>
              <a:buChar char="•"/>
            </a:pPr>
            <a:r>
              <a:rPr lang="en-US" b="1" dirty="0" smtClean="0"/>
              <a:t>Ready</a:t>
            </a:r>
            <a:r>
              <a:rPr lang="en-US" dirty="0" smtClean="0"/>
              <a:t>: English, French, German, Portuguese, Spanish, Croatian, Romanian, Bulgarian, Serbian, Lithuanian, Serbian, Dutch</a:t>
            </a:r>
            <a:endParaRPr lang="el-GR" dirty="0"/>
          </a:p>
        </p:txBody>
      </p:sp>
    </p:spTree>
    <p:extLst>
      <p:ext uri="{BB962C8B-B14F-4D97-AF65-F5344CB8AC3E}">
        <p14:creationId xmlns:p14="http://schemas.microsoft.com/office/powerpoint/2010/main" val="71515534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NCs: Collect action plans from schools and produce the school profiles.</a:t>
            </a:r>
          </a:p>
          <a:p>
            <a:r>
              <a:rPr lang="en-US" dirty="0" smtClean="0"/>
              <a:t>Partners contributing in collecting action plans and school profiles from NCs, ensuring also their quality:</a:t>
            </a:r>
          </a:p>
          <a:p>
            <a:pPr lvl="1"/>
            <a:r>
              <a:rPr lang="en-US" dirty="0" smtClean="0"/>
              <a:t>UBT: Germany, Austria, Finland, Greenland &amp; France</a:t>
            </a:r>
          </a:p>
          <a:p>
            <a:pPr lvl="1"/>
            <a:r>
              <a:rPr lang="en-US" dirty="0" smtClean="0"/>
              <a:t>BG NRN: Bulgaria and Romania</a:t>
            </a:r>
          </a:p>
          <a:p>
            <a:pPr lvl="1"/>
            <a:r>
              <a:rPr lang="en-US" dirty="0" smtClean="0"/>
              <a:t>MIKSIKE: Estonia, Latvia, Lithuania</a:t>
            </a:r>
          </a:p>
          <a:p>
            <a:pPr lvl="1"/>
            <a:r>
              <a:rPr lang="en-US" dirty="0" smtClean="0"/>
              <a:t>EA (task leader): Collects input from the above + Belgium, Croatia, Cyprus, Greece, Ireland, Italy, Netherlands, Portugal, Spain, UK, Hungary, Poland, Turkey)</a:t>
            </a:r>
          </a:p>
          <a:p>
            <a:pPr lvl="1"/>
            <a:endParaRPr lang="en-US" dirty="0" smtClean="0"/>
          </a:p>
          <a:p>
            <a:pPr lvl="1"/>
            <a:endParaRPr lang="en-US" dirty="0" smtClean="0"/>
          </a:p>
          <a:p>
            <a:pPr lvl="1"/>
            <a:endParaRPr lang="el-GR" dirty="0"/>
          </a:p>
        </p:txBody>
      </p:sp>
      <p:sp>
        <p:nvSpPr>
          <p:cNvPr id="5" name="Title 1"/>
          <p:cNvSpPr txBox="1">
            <a:spLocks/>
          </p:cNvSpPr>
          <p:nvPr/>
        </p:nvSpPr>
        <p:spPr>
          <a:xfrm>
            <a:off x="4240696" y="278293"/>
            <a:ext cx="4744277" cy="1000195"/>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solidFill>
                  <a:schemeClr val="bg1"/>
                </a:solidFill>
              </a:rPr>
              <a:t>Distribution of work for the collection of action plans and production of school profiles</a:t>
            </a:r>
            <a:endParaRPr lang="el-GR" sz="3200" b="1" dirty="0">
              <a:solidFill>
                <a:schemeClr val="bg1"/>
              </a:solidFill>
            </a:endParaRPr>
          </a:p>
        </p:txBody>
      </p:sp>
    </p:spTree>
    <p:extLst>
      <p:ext uri="{BB962C8B-B14F-4D97-AF65-F5344CB8AC3E}">
        <p14:creationId xmlns:p14="http://schemas.microsoft.com/office/powerpoint/2010/main" val="100796637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23928" y="274638"/>
            <a:ext cx="4762871" cy="634082"/>
          </a:xfrm>
        </p:spPr>
        <p:txBody>
          <a:bodyPr>
            <a:noAutofit/>
          </a:bodyPr>
          <a:lstStyle/>
          <a:p>
            <a:r>
              <a:rPr lang="en-US" b="1" dirty="0" smtClean="0"/>
              <a:t>Local &amp; international implementation activities </a:t>
            </a:r>
            <a:endParaRPr lang="el-GR" b="1" dirty="0"/>
          </a:p>
        </p:txBody>
      </p:sp>
      <p:sp>
        <p:nvSpPr>
          <p:cNvPr id="3" name="Content Placeholder 2"/>
          <p:cNvSpPr>
            <a:spLocks noGrp="1"/>
          </p:cNvSpPr>
          <p:nvPr>
            <p:ph idx="1"/>
          </p:nvPr>
        </p:nvSpPr>
        <p:spPr>
          <a:xfrm>
            <a:off x="467544" y="1266529"/>
            <a:ext cx="8229600" cy="4713387"/>
          </a:xfrm>
        </p:spPr>
        <p:txBody>
          <a:bodyPr/>
          <a:lstStyle/>
          <a:p>
            <a:pPr marL="0" indent="0">
              <a:buNone/>
            </a:pPr>
            <a:r>
              <a:rPr lang="en-US" sz="2000" dirty="0" smtClean="0"/>
              <a:t>Already organized or planned: </a:t>
            </a:r>
          </a:p>
          <a:p>
            <a:pPr marL="0" indent="0">
              <a:buNone/>
            </a:pPr>
            <a:endParaRPr lang="el-GR" dirty="0"/>
          </a:p>
        </p:txBody>
      </p:sp>
      <p:graphicFrame>
        <p:nvGraphicFramePr>
          <p:cNvPr id="5" name="Table 4"/>
          <p:cNvGraphicFramePr>
            <a:graphicFrameLocks noGrp="1"/>
          </p:cNvGraphicFramePr>
          <p:nvPr>
            <p:extLst>
              <p:ext uri="{D42A27DB-BD31-4B8C-83A1-F6EECF244321}">
                <p14:modId xmlns:p14="http://schemas.microsoft.com/office/powerpoint/2010/main" val="3656979597"/>
              </p:ext>
            </p:extLst>
          </p:nvPr>
        </p:nvGraphicFramePr>
        <p:xfrm>
          <a:off x="323528" y="1830354"/>
          <a:ext cx="7920880" cy="3612604"/>
        </p:xfrm>
        <a:graphic>
          <a:graphicData uri="http://schemas.openxmlformats.org/drawingml/2006/table">
            <a:tbl>
              <a:tblPr firstRow="1" firstCol="1" bandRow="1">
                <a:tableStyleId>{5C22544A-7EE6-4342-B048-85BDC9FD1C3A}</a:tableStyleId>
              </a:tblPr>
              <a:tblGrid>
                <a:gridCol w="1088129"/>
                <a:gridCol w="1454914"/>
                <a:gridCol w="819595"/>
                <a:gridCol w="1348633"/>
                <a:gridCol w="1117301"/>
                <a:gridCol w="2092308"/>
              </a:tblGrid>
              <a:tr h="456011">
                <a:tc>
                  <a:txBody>
                    <a:bodyPr/>
                    <a:lstStyle/>
                    <a:p>
                      <a:pPr>
                        <a:lnSpc>
                          <a:spcPct val="115000"/>
                        </a:lnSpc>
                        <a:spcAft>
                          <a:spcPts val="0"/>
                        </a:spcAft>
                      </a:pPr>
                      <a:r>
                        <a:rPr lang="el-GR" sz="1000" dirty="0">
                          <a:effectLst/>
                        </a:rPr>
                        <a:t>Country</a:t>
                      </a:r>
                      <a:endParaRPr lang="el-GR" sz="1000" dirty="0">
                        <a:effectLst/>
                        <a:latin typeface="Calibri"/>
                        <a:ea typeface="Calibri"/>
                        <a:cs typeface="Times New Roman"/>
                      </a:endParaRPr>
                    </a:p>
                  </a:txBody>
                  <a:tcPr marL="22776" marR="22776" marT="0" marB="0" anchor="b"/>
                </a:tc>
                <a:tc>
                  <a:txBody>
                    <a:bodyPr/>
                    <a:lstStyle/>
                    <a:p>
                      <a:pPr>
                        <a:lnSpc>
                          <a:spcPct val="115000"/>
                        </a:lnSpc>
                        <a:spcAft>
                          <a:spcPts val="0"/>
                        </a:spcAft>
                      </a:pPr>
                      <a:r>
                        <a:rPr lang="el-GR" sz="1000" dirty="0">
                          <a:effectLst/>
                        </a:rPr>
                        <a:t>Title</a:t>
                      </a:r>
                      <a:endParaRPr lang="el-GR" sz="1000" dirty="0">
                        <a:effectLst/>
                        <a:latin typeface="Calibri"/>
                        <a:ea typeface="Calibri"/>
                        <a:cs typeface="Times New Roman"/>
                      </a:endParaRPr>
                    </a:p>
                  </a:txBody>
                  <a:tcPr marL="22776" marR="22776" marT="0" marB="0" anchor="b"/>
                </a:tc>
                <a:tc>
                  <a:txBody>
                    <a:bodyPr/>
                    <a:lstStyle/>
                    <a:p>
                      <a:pPr>
                        <a:lnSpc>
                          <a:spcPct val="115000"/>
                        </a:lnSpc>
                        <a:spcAft>
                          <a:spcPts val="0"/>
                        </a:spcAft>
                      </a:pPr>
                      <a:r>
                        <a:rPr lang="el-GR" sz="1000" dirty="0">
                          <a:effectLst/>
                        </a:rPr>
                        <a:t>Organized by</a:t>
                      </a:r>
                      <a:endParaRPr lang="el-GR" sz="1000" dirty="0">
                        <a:effectLst/>
                        <a:latin typeface="Calibri"/>
                        <a:ea typeface="Calibri"/>
                        <a:cs typeface="Times New Roman"/>
                      </a:endParaRPr>
                    </a:p>
                  </a:txBody>
                  <a:tcPr marL="22776" marR="22776" marT="0" marB="0" anchor="b"/>
                </a:tc>
                <a:tc>
                  <a:txBody>
                    <a:bodyPr/>
                    <a:lstStyle/>
                    <a:p>
                      <a:pPr>
                        <a:lnSpc>
                          <a:spcPct val="115000"/>
                        </a:lnSpc>
                        <a:spcAft>
                          <a:spcPts val="0"/>
                        </a:spcAft>
                      </a:pPr>
                      <a:r>
                        <a:rPr lang="el-GR" sz="1000" dirty="0">
                          <a:effectLst/>
                        </a:rPr>
                        <a:t>Date(s) and Location</a:t>
                      </a:r>
                      <a:endParaRPr lang="el-GR" sz="1000" dirty="0">
                        <a:effectLst/>
                        <a:latin typeface="Calibri"/>
                        <a:ea typeface="Calibri"/>
                        <a:cs typeface="Times New Roman"/>
                      </a:endParaRPr>
                    </a:p>
                  </a:txBody>
                  <a:tcPr marL="22776" marR="22776" marT="0" marB="0" anchor="b"/>
                </a:tc>
                <a:tc>
                  <a:txBody>
                    <a:bodyPr/>
                    <a:lstStyle/>
                    <a:p>
                      <a:pPr>
                        <a:lnSpc>
                          <a:spcPct val="115000"/>
                        </a:lnSpc>
                        <a:spcAft>
                          <a:spcPts val="0"/>
                        </a:spcAft>
                      </a:pPr>
                      <a:r>
                        <a:rPr lang="en-US" sz="1000" dirty="0">
                          <a:effectLst/>
                        </a:rPr>
                        <a:t>Number and status of participants</a:t>
                      </a:r>
                      <a:endParaRPr lang="el-GR" sz="1000" dirty="0">
                        <a:effectLst/>
                        <a:latin typeface="Calibri"/>
                        <a:ea typeface="Calibri"/>
                        <a:cs typeface="Times New Roman"/>
                      </a:endParaRPr>
                    </a:p>
                  </a:txBody>
                  <a:tcPr marL="22776" marR="22776" marT="0" marB="0" anchor="b"/>
                </a:tc>
                <a:tc>
                  <a:txBody>
                    <a:bodyPr/>
                    <a:lstStyle/>
                    <a:p>
                      <a:pPr>
                        <a:lnSpc>
                          <a:spcPct val="115000"/>
                        </a:lnSpc>
                        <a:spcAft>
                          <a:spcPts val="0"/>
                        </a:spcAft>
                      </a:pPr>
                      <a:r>
                        <a:rPr lang="el-GR" sz="1000" dirty="0">
                          <a:effectLst/>
                        </a:rPr>
                        <a:t>Link</a:t>
                      </a:r>
                      <a:endParaRPr lang="el-GR" sz="1000" dirty="0">
                        <a:effectLst/>
                        <a:latin typeface="Calibri"/>
                        <a:ea typeface="Calibri"/>
                        <a:cs typeface="Times New Roman"/>
                      </a:endParaRPr>
                    </a:p>
                  </a:txBody>
                  <a:tcPr marL="22776" marR="22776" marT="0" marB="0" anchor="b"/>
                </a:tc>
              </a:tr>
              <a:tr h="703226">
                <a:tc>
                  <a:txBody>
                    <a:bodyPr/>
                    <a:lstStyle/>
                    <a:p>
                      <a:pPr>
                        <a:lnSpc>
                          <a:spcPct val="115000"/>
                        </a:lnSpc>
                        <a:spcAft>
                          <a:spcPts val="0"/>
                        </a:spcAft>
                      </a:pPr>
                      <a:r>
                        <a:rPr lang="el-GR" sz="1000" dirty="0">
                          <a:effectLst/>
                        </a:rPr>
                        <a:t>Greece</a:t>
                      </a:r>
                      <a:endParaRPr lang="el-GR" sz="1000" dirty="0">
                        <a:effectLst/>
                        <a:latin typeface="Calibri"/>
                        <a:ea typeface="Calibri"/>
                        <a:cs typeface="Times New Roman"/>
                      </a:endParaRPr>
                    </a:p>
                  </a:txBody>
                  <a:tcPr marL="22776" marR="22776" marT="0" marB="0" anchor="b"/>
                </a:tc>
                <a:tc>
                  <a:txBody>
                    <a:bodyPr/>
                    <a:lstStyle/>
                    <a:p>
                      <a:pPr>
                        <a:lnSpc>
                          <a:spcPct val="115000"/>
                        </a:lnSpc>
                        <a:spcAft>
                          <a:spcPts val="0"/>
                        </a:spcAft>
                      </a:pPr>
                      <a:r>
                        <a:rPr lang="el-GR" sz="1000" dirty="0">
                          <a:effectLst/>
                        </a:rPr>
                        <a:t>"Good morning Mr Higgs"</a:t>
                      </a:r>
                      <a:endParaRPr lang="el-GR" sz="1000" dirty="0">
                        <a:effectLst/>
                        <a:latin typeface="Calibri"/>
                        <a:ea typeface="Calibri"/>
                        <a:cs typeface="Times New Roman"/>
                      </a:endParaRPr>
                    </a:p>
                  </a:txBody>
                  <a:tcPr marL="22776" marR="22776" marT="0" marB="0" anchor="b"/>
                </a:tc>
                <a:tc>
                  <a:txBody>
                    <a:bodyPr/>
                    <a:lstStyle/>
                    <a:p>
                      <a:pPr>
                        <a:lnSpc>
                          <a:spcPct val="115000"/>
                        </a:lnSpc>
                        <a:spcAft>
                          <a:spcPts val="0"/>
                        </a:spcAft>
                      </a:pPr>
                      <a:r>
                        <a:rPr lang="en-US" sz="1000" dirty="0">
                          <a:effectLst/>
                        </a:rPr>
                        <a:t>1st Primary School of </a:t>
                      </a:r>
                      <a:r>
                        <a:rPr lang="en-US" sz="1000" dirty="0" err="1" smtClean="0">
                          <a:effectLst/>
                        </a:rPr>
                        <a:t>Portaria</a:t>
                      </a:r>
                      <a:r>
                        <a:rPr lang="en-US" sz="1000" dirty="0" smtClean="0">
                          <a:effectLst/>
                        </a:rPr>
                        <a:t>, EA</a:t>
                      </a:r>
                      <a:r>
                        <a:rPr lang="en-US" sz="1000" baseline="0" dirty="0" smtClean="0">
                          <a:effectLst/>
                        </a:rPr>
                        <a:t> &amp; </a:t>
                      </a:r>
                      <a:r>
                        <a:rPr lang="en-US" sz="1000" dirty="0" smtClean="0">
                          <a:effectLst/>
                        </a:rPr>
                        <a:t>CERN</a:t>
                      </a:r>
                      <a:endParaRPr lang="el-GR" sz="1000" dirty="0">
                        <a:effectLst/>
                        <a:latin typeface="Calibri"/>
                        <a:ea typeface="Calibri"/>
                        <a:cs typeface="Times New Roman"/>
                      </a:endParaRPr>
                    </a:p>
                  </a:txBody>
                  <a:tcPr marL="22776" marR="22776" marT="0" marB="0" anchor="b"/>
                </a:tc>
                <a:tc>
                  <a:txBody>
                    <a:bodyPr/>
                    <a:lstStyle/>
                    <a:p>
                      <a:pPr>
                        <a:lnSpc>
                          <a:spcPct val="115000"/>
                        </a:lnSpc>
                        <a:spcAft>
                          <a:spcPts val="0"/>
                        </a:spcAft>
                      </a:pPr>
                      <a:r>
                        <a:rPr lang="el-GR" sz="1000" dirty="0">
                          <a:effectLst/>
                        </a:rPr>
                        <a:t>October 2013- April 2014</a:t>
                      </a:r>
                      <a:endParaRPr lang="el-GR" sz="1000" dirty="0">
                        <a:effectLst/>
                        <a:latin typeface="Calibri"/>
                        <a:ea typeface="Calibri"/>
                        <a:cs typeface="Times New Roman"/>
                      </a:endParaRPr>
                    </a:p>
                  </a:txBody>
                  <a:tcPr marL="22776" marR="22776" marT="0" marB="0" anchor="b"/>
                </a:tc>
                <a:tc>
                  <a:txBody>
                    <a:bodyPr/>
                    <a:lstStyle/>
                    <a:p>
                      <a:pPr>
                        <a:lnSpc>
                          <a:spcPct val="115000"/>
                        </a:lnSpc>
                      </a:pPr>
                      <a:endParaRPr lang="el-GR" sz="1000">
                        <a:effectLst/>
                        <a:latin typeface="Calibri"/>
                      </a:endParaRPr>
                    </a:p>
                  </a:txBody>
                  <a:tcPr marL="22776" marR="22776" marT="0" marB="0" anchor="b"/>
                </a:tc>
                <a:tc>
                  <a:txBody>
                    <a:bodyPr/>
                    <a:lstStyle/>
                    <a:p>
                      <a:pPr>
                        <a:lnSpc>
                          <a:spcPct val="115000"/>
                        </a:lnSpc>
                        <a:spcAft>
                          <a:spcPts val="0"/>
                        </a:spcAft>
                      </a:pPr>
                      <a:r>
                        <a:rPr lang="el-GR" sz="1000" dirty="0">
                          <a:effectLst/>
                        </a:rPr>
                        <a:t>http://science4primaryschooleducators.webnode.gr/ </a:t>
                      </a:r>
                      <a:endParaRPr lang="el-GR" sz="1000" dirty="0">
                        <a:effectLst/>
                        <a:latin typeface="Calibri"/>
                        <a:ea typeface="Calibri"/>
                        <a:cs typeface="Times New Roman"/>
                      </a:endParaRPr>
                    </a:p>
                  </a:txBody>
                  <a:tcPr marL="22776" marR="22776" marT="0" marB="0" anchor="b"/>
                </a:tc>
              </a:tr>
              <a:tr h="788534">
                <a:tc>
                  <a:txBody>
                    <a:bodyPr/>
                    <a:lstStyle/>
                    <a:p>
                      <a:pPr>
                        <a:lnSpc>
                          <a:spcPct val="115000"/>
                        </a:lnSpc>
                        <a:spcAft>
                          <a:spcPts val="0"/>
                        </a:spcAft>
                      </a:pPr>
                      <a:r>
                        <a:rPr lang="el-GR" sz="1000">
                          <a:effectLst/>
                        </a:rPr>
                        <a:t>Serbia</a:t>
                      </a:r>
                      <a:endParaRPr lang="el-GR" sz="1000">
                        <a:effectLst/>
                        <a:latin typeface="Calibri"/>
                        <a:ea typeface="Calibri"/>
                        <a:cs typeface="Times New Roman"/>
                      </a:endParaRPr>
                    </a:p>
                  </a:txBody>
                  <a:tcPr marL="22776" marR="22776" marT="0" marB="0" anchor="b"/>
                </a:tc>
                <a:tc>
                  <a:txBody>
                    <a:bodyPr/>
                    <a:lstStyle/>
                    <a:p>
                      <a:pPr>
                        <a:lnSpc>
                          <a:spcPct val="115000"/>
                        </a:lnSpc>
                        <a:spcAft>
                          <a:spcPts val="0"/>
                        </a:spcAft>
                      </a:pPr>
                      <a:r>
                        <a:rPr lang="en-US" sz="1000" dirty="0">
                          <a:effectLst/>
                        </a:rPr>
                        <a:t>Teacher-training conference for pilot schools in ODS </a:t>
                      </a:r>
                      <a:endParaRPr lang="el-GR" sz="1000" dirty="0">
                        <a:effectLst/>
                        <a:latin typeface="Calibri"/>
                        <a:ea typeface="Calibri"/>
                        <a:cs typeface="Times New Roman"/>
                      </a:endParaRPr>
                    </a:p>
                  </a:txBody>
                  <a:tcPr marL="22776" marR="22776" marT="0" marB="0" anchor="b"/>
                </a:tc>
                <a:tc>
                  <a:txBody>
                    <a:bodyPr/>
                    <a:lstStyle/>
                    <a:p>
                      <a:pPr>
                        <a:lnSpc>
                          <a:spcPct val="115000"/>
                        </a:lnSpc>
                        <a:spcAft>
                          <a:spcPts val="0"/>
                        </a:spcAft>
                      </a:pPr>
                      <a:r>
                        <a:rPr lang="el-GR" sz="1000" dirty="0">
                          <a:effectLst/>
                        </a:rPr>
                        <a:t>BMU</a:t>
                      </a:r>
                      <a:endParaRPr lang="el-GR" sz="1000" dirty="0">
                        <a:effectLst/>
                        <a:latin typeface="Calibri"/>
                        <a:ea typeface="Calibri"/>
                        <a:cs typeface="Times New Roman"/>
                      </a:endParaRPr>
                    </a:p>
                  </a:txBody>
                  <a:tcPr marL="22776" marR="22776" marT="0" marB="0" anchor="b"/>
                </a:tc>
                <a:tc>
                  <a:txBody>
                    <a:bodyPr/>
                    <a:lstStyle/>
                    <a:p>
                      <a:pPr>
                        <a:lnSpc>
                          <a:spcPct val="115000"/>
                        </a:lnSpc>
                        <a:spcAft>
                          <a:spcPts val="0"/>
                        </a:spcAft>
                      </a:pPr>
                      <a:r>
                        <a:rPr lang="el-GR" sz="1000" dirty="0">
                          <a:effectLst/>
                        </a:rPr>
                        <a:t>September 30, 2013 - Beograd</a:t>
                      </a:r>
                      <a:endParaRPr lang="el-GR" sz="1000" dirty="0">
                        <a:effectLst/>
                        <a:latin typeface="Calibri"/>
                        <a:ea typeface="Calibri"/>
                        <a:cs typeface="Times New Roman"/>
                      </a:endParaRPr>
                    </a:p>
                  </a:txBody>
                  <a:tcPr marL="22776" marR="22776" marT="0" marB="0" anchor="b"/>
                </a:tc>
                <a:tc>
                  <a:txBody>
                    <a:bodyPr/>
                    <a:lstStyle/>
                    <a:p>
                      <a:pPr>
                        <a:lnSpc>
                          <a:spcPct val="115000"/>
                        </a:lnSpc>
                        <a:spcAft>
                          <a:spcPts val="0"/>
                        </a:spcAft>
                      </a:pPr>
                      <a:r>
                        <a:rPr lang="en-US" sz="1000" dirty="0">
                          <a:effectLst/>
                        </a:rPr>
                        <a:t>80-90 teachers from ODS pilot schools</a:t>
                      </a:r>
                      <a:endParaRPr lang="el-GR" sz="1000" dirty="0">
                        <a:effectLst/>
                        <a:latin typeface="Calibri"/>
                        <a:ea typeface="Calibri"/>
                        <a:cs typeface="Times New Roman"/>
                      </a:endParaRPr>
                    </a:p>
                  </a:txBody>
                  <a:tcPr marL="22776" marR="22776" marT="0" marB="0" anchor="b"/>
                </a:tc>
                <a:tc>
                  <a:txBody>
                    <a:bodyPr/>
                    <a:lstStyle/>
                    <a:p>
                      <a:pPr>
                        <a:lnSpc>
                          <a:spcPct val="115000"/>
                        </a:lnSpc>
                        <a:spcAft>
                          <a:spcPts val="0"/>
                        </a:spcAft>
                      </a:pPr>
                      <a:r>
                        <a:rPr lang="en-US" sz="1000" u="sng" dirty="0">
                          <a:effectLst/>
                          <a:hlinkClick r:id="rId2"/>
                        </a:rPr>
                        <a:t>http://ods.metropolitan.ac.rs/konferencija-za-nastavnike-ucesnike-pilot-faze/</a:t>
                      </a:r>
                      <a:endParaRPr lang="el-GR" sz="1000" dirty="0">
                        <a:effectLst/>
                        <a:latin typeface="Calibri"/>
                        <a:ea typeface="Calibri"/>
                        <a:cs typeface="Times New Roman"/>
                      </a:endParaRPr>
                    </a:p>
                  </a:txBody>
                  <a:tcPr marL="22776" marR="22776" marT="0" marB="0" anchor="b"/>
                </a:tc>
              </a:tr>
              <a:tr h="788534">
                <a:tc>
                  <a:txBody>
                    <a:bodyPr/>
                    <a:lstStyle/>
                    <a:p>
                      <a:pPr>
                        <a:lnSpc>
                          <a:spcPct val="115000"/>
                        </a:lnSpc>
                        <a:spcAft>
                          <a:spcPts val="0"/>
                        </a:spcAft>
                      </a:pPr>
                      <a:r>
                        <a:rPr lang="el-GR" sz="1000" dirty="0" smtClean="0">
                          <a:effectLst/>
                        </a:rPr>
                        <a:t>International</a:t>
                      </a:r>
                      <a:endParaRPr lang="el-GR" sz="1000" dirty="0">
                        <a:effectLst/>
                        <a:latin typeface="Calibri"/>
                        <a:ea typeface="Calibri"/>
                        <a:cs typeface="Times New Roman"/>
                      </a:endParaRPr>
                    </a:p>
                  </a:txBody>
                  <a:tcPr marL="22776" marR="22776" marT="0" marB="0" anchor="b"/>
                </a:tc>
                <a:tc>
                  <a:txBody>
                    <a:bodyPr/>
                    <a:lstStyle/>
                    <a:p>
                      <a:pPr>
                        <a:lnSpc>
                          <a:spcPct val="115000"/>
                        </a:lnSpc>
                        <a:spcAft>
                          <a:spcPts val="0"/>
                        </a:spcAft>
                      </a:pPr>
                      <a:r>
                        <a:rPr lang="en-US" sz="1000">
                          <a:effectLst/>
                        </a:rPr>
                        <a:t>Training workshop for Science and Astronomy teachers</a:t>
                      </a:r>
                      <a:endParaRPr lang="el-GR" sz="1000">
                        <a:effectLst/>
                        <a:latin typeface="Calibri"/>
                        <a:ea typeface="Calibri"/>
                        <a:cs typeface="Times New Roman"/>
                      </a:endParaRPr>
                    </a:p>
                  </a:txBody>
                  <a:tcPr marL="22776" marR="22776" marT="0" marB="0" anchor="b"/>
                </a:tc>
                <a:tc>
                  <a:txBody>
                    <a:bodyPr/>
                    <a:lstStyle/>
                    <a:p>
                      <a:pPr>
                        <a:lnSpc>
                          <a:spcPct val="115000"/>
                        </a:lnSpc>
                        <a:spcAft>
                          <a:spcPts val="0"/>
                        </a:spcAft>
                      </a:pPr>
                      <a:r>
                        <a:rPr lang="el-GR" sz="1000">
                          <a:effectLst/>
                        </a:rPr>
                        <a:t>GTTP &amp; European Astronomy Association</a:t>
                      </a:r>
                      <a:endParaRPr lang="el-GR" sz="1000">
                        <a:effectLst/>
                        <a:latin typeface="Calibri"/>
                        <a:ea typeface="Calibri"/>
                        <a:cs typeface="Times New Roman"/>
                      </a:endParaRPr>
                    </a:p>
                  </a:txBody>
                  <a:tcPr marL="22776" marR="22776" marT="0" marB="0" anchor="b"/>
                </a:tc>
                <a:tc>
                  <a:txBody>
                    <a:bodyPr/>
                    <a:lstStyle/>
                    <a:p>
                      <a:pPr>
                        <a:lnSpc>
                          <a:spcPct val="115000"/>
                        </a:lnSpc>
                        <a:spcAft>
                          <a:spcPts val="0"/>
                        </a:spcAft>
                      </a:pPr>
                      <a:r>
                        <a:rPr lang="en-US" sz="1000" dirty="0">
                          <a:effectLst/>
                        </a:rPr>
                        <a:t>November 25th to 29th, Netherlands, Leiden</a:t>
                      </a:r>
                      <a:endParaRPr lang="el-GR" sz="1000" dirty="0">
                        <a:effectLst/>
                        <a:latin typeface="Calibri"/>
                        <a:ea typeface="Calibri"/>
                        <a:cs typeface="Times New Roman"/>
                      </a:endParaRPr>
                    </a:p>
                  </a:txBody>
                  <a:tcPr marL="22776" marR="22776" marT="0" marB="0" anchor="b"/>
                </a:tc>
                <a:tc>
                  <a:txBody>
                    <a:bodyPr/>
                    <a:lstStyle/>
                    <a:p>
                      <a:pPr>
                        <a:lnSpc>
                          <a:spcPct val="115000"/>
                        </a:lnSpc>
                      </a:pPr>
                      <a:endParaRPr lang="el-GR" sz="1000" dirty="0">
                        <a:effectLst/>
                        <a:latin typeface="Calibri"/>
                      </a:endParaRPr>
                    </a:p>
                  </a:txBody>
                  <a:tcPr marL="22776" marR="22776" marT="0" marB="0" anchor="b"/>
                </a:tc>
                <a:tc>
                  <a:txBody>
                    <a:bodyPr/>
                    <a:lstStyle/>
                    <a:p>
                      <a:pPr>
                        <a:lnSpc>
                          <a:spcPct val="115000"/>
                        </a:lnSpc>
                        <a:spcAft>
                          <a:spcPts val="0"/>
                        </a:spcAft>
                      </a:pPr>
                      <a:r>
                        <a:rPr lang="en-US" sz="1000" u="sng" dirty="0">
                          <a:effectLst/>
                          <a:hlinkClick r:id="rId3"/>
                        </a:rPr>
                        <a:t>http://www.esa.int/Education/Teachers_Corner/ESA_GTTP_Teacher_Training_Workshop_2013_apply_now</a:t>
                      </a:r>
                      <a:endParaRPr lang="el-GR" sz="1000" dirty="0">
                        <a:effectLst/>
                        <a:latin typeface="Calibri"/>
                        <a:ea typeface="Calibri"/>
                        <a:cs typeface="Times New Roman"/>
                      </a:endParaRPr>
                    </a:p>
                  </a:txBody>
                  <a:tcPr marL="22776" marR="22776" marT="0" marB="0" anchor="b"/>
                </a:tc>
              </a:tr>
              <a:tr h="788534">
                <a:tc>
                  <a:txBody>
                    <a:bodyPr/>
                    <a:lstStyle/>
                    <a:p>
                      <a:pPr>
                        <a:lnSpc>
                          <a:spcPct val="115000"/>
                        </a:lnSpc>
                        <a:spcAft>
                          <a:spcPts val="0"/>
                        </a:spcAft>
                      </a:pPr>
                      <a:r>
                        <a:rPr lang="en-US" sz="1000" dirty="0" smtClean="0">
                          <a:effectLst/>
                          <a:latin typeface="Calibri"/>
                          <a:ea typeface="Calibri"/>
                          <a:cs typeface="Times New Roman"/>
                        </a:rPr>
                        <a:t>UK</a:t>
                      </a:r>
                      <a:endParaRPr lang="el-GR" sz="1000" dirty="0">
                        <a:effectLst/>
                        <a:latin typeface="Calibri"/>
                        <a:ea typeface="Calibri"/>
                        <a:cs typeface="Times New Roman"/>
                      </a:endParaRPr>
                    </a:p>
                  </a:txBody>
                  <a:tcPr marL="22776" marR="22776" marT="0" marB="0" anchor="b"/>
                </a:tc>
                <a:tc>
                  <a:txBody>
                    <a:bodyPr/>
                    <a:lstStyle/>
                    <a:p>
                      <a:pPr>
                        <a:lnSpc>
                          <a:spcPct val="115000"/>
                        </a:lnSpc>
                        <a:spcAft>
                          <a:spcPts val="0"/>
                        </a:spcAft>
                      </a:pPr>
                      <a:r>
                        <a:rPr lang="en-US" sz="1000" dirty="0" smtClean="0">
                          <a:effectLst/>
                          <a:latin typeface="Calibri"/>
                          <a:ea typeface="Calibri"/>
                          <a:cs typeface="Times New Roman"/>
                        </a:rPr>
                        <a:t>Series of workshops around the UK on using robotic telescopes for Science &amp; Astronomy teaching</a:t>
                      </a:r>
                      <a:endParaRPr lang="el-GR" sz="1000" dirty="0">
                        <a:effectLst/>
                        <a:latin typeface="Calibri"/>
                        <a:ea typeface="Calibri"/>
                        <a:cs typeface="Times New Roman"/>
                      </a:endParaRPr>
                    </a:p>
                  </a:txBody>
                  <a:tcPr marL="22776" marR="22776" marT="0" marB="0" anchor="b"/>
                </a:tc>
                <a:tc>
                  <a:txBody>
                    <a:bodyPr/>
                    <a:lstStyle/>
                    <a:p>
                      <a:pPr>
                        <a:lnSpc>
                          <a:spcPct val="115000"/>
                        </a:lnSpc>
                        <a:spcAft>
                          <a:spcPts val="0"/>
                        </a:spcAft>
                      </a:pPr>
                      <a:r>
                        <a:rPr lang="en-US" sz="1000" dirty="0" smtClean="0">
                          <a:effectLst/>
                          <a:latin typeface="Calibri"/>
                          <a:ea typeface="Calibri"/>
                          <a:cs typeface="Times New Roman"/>
                        </a:rPr>
                        <a:t>LIVJM</a:t>
                      </a:r>
                      <a:endParaRPr lang="el-GR" sz="1000" dirty="0">
                        <a:effectLst/>
                        <a:latin typeface="Calibri"/>
                        <a:ea typeface="Calibri"/>
                        <a:cs typeface="Times New Roman"/>
                      </a:endParaRPr>
                    </a:p>
                  </a:txBody>
                  <a:tcPr marL="22776" marR="22776" marT="0" marB="0" anchor="b"/>
                </a:tc>
                <a:tc>
                  <a:txBody>
                    <a:bodyPr/>
                    <a:lstStyle/>
                    <a:p>
                      <a:pPr>
                        <a:lnSpc>
                          <a:spcPct val="115000"/>
                        </a:lnSpc>
                        <a:spcAft>
                          <a:spcPts val="0"/>
                        </a:spcAft>
                      </a:pPr>
                      <a:r>
                        <a:rPr lang="en-US" sz="1000" dirty="0" smtClean="0">
                          <a:effectLst/>
                          <a:latin typeface="Calibri"/>
                          <a:ea typeface="Calibri"/>
                          <a:cs typeface="Times New Roman"/>
                        </a:rPr>
                        <a:t>October</a:t>
                      </a:r>
                      <a:r>
                        <a:rPr lang="en-US" sz="1000" baseline="0" dirty="0" smtClean="0">
                          <a:effectLst/>
                          <a:latin typeface="Calibri"/>
                          <a:ea typeface="Calibri"/>
                          <a:cs typeface="Times New Roman"/>
                        </a:rPr>
                        <a:t> 4</a:t>
                      </a:r>
                      <a:r>
                        <a:rPr lang="en-US" sz="1000" baseline="30000" dirty="0" smtClean="0">
                          <a:effectLst/>
                          <a:latin typeface="Calibri"/>
                          <a:ea typeface="Calibri"/>
                          <a:cs typeface="Times New Roman"/>
                        </a:rPr>
                        <a:t>th</a:t>
                      </a:r>
                      <a:r>
                        <a:rPr lang="en-US" sz="1000" baseline="0" dirty="0" smtClean="0">
                          <a:effectLst/>
                          <a:latin typeface="Calibri"/>
                          <a:ea typeface="Calibri"/>
                          <a:cs typeface="Times New Roman"/>
                        </a:rPr>
                        <a:t> (Edinburgh), November 15</a:t>
                      </a:r>
                      <a:r>
                        <a:rPr lang="en-US" sz="1000" baseline="30000" dirty="0" smtClean="0">
                          <a:effectLst/>
                          <a:latin typeface="Calibri"/>
                          <a:ea typeface="Calibri"/>
                          <a:cs typeface="Times New Roman"/>
                        </a:rPr>
                        <a:t>th</a:t>
                      </a:r>
                      <a:r>
                        <a:rPr lang="en-US" sz="1000" baseline="0" dirty="0" smtClean="0">
                          <a:effectLst/>
                          <a:latin typeface="Calibri"/>
                          <a:ea typeface="Calibri"/>
                          <a:cs typeface="Times New Roman"/>
                        </a:rPr>
                        <a:t>  (London), December 6</a:t>
                      </a:r>
                      <a:r>
                        <a:rPr lang="en-US" sz="1000" baseline="30000" dirty="0" smtClean="0">
                          <a:effectLst/>
                          <a:latin typeface="Calibri"/>
                          <a:ea typeface="Calibri"/>
                          <a:cs typeface="Times New Roman"/>
                        </a:rPr>
                        <a:t>th</a:t>
                      </a:r>
                      <a:r>
                        <a:rPr lang="en-US" sz="1000" baseline="0" dirty="0" smtClean="0">
                          <a:effectLst/>
                          <a:latin typeface="Calibri"/>
                          <a:ea typeface="Calibri"/>
                          <a:cs typeface="Times New Roman"/>
                        </a:rPr>
                        <a:t> (Devon)</a:t>
                      </a:r>
                      <a:endParaRPr lang="el-GR" sz="1000" dirty="0">
                        <a:effectLst/>
                        <a:latin typeface="Calibri"/>
                        <a:ea typeface="Calibri"/>
                        <a:cs typeface="Times New Roman"/>
                      </a:endParaRPr>
                    </a:p>
                  </a:txBody>
                  <a:tcPr marL="22776" marR="22776" marT="0" marB="0" anchor="b"/>
                </a:tc>
                <a:tc>
                  <a:txBody>
                    <a:bodyPr/>
                    <a:lstStyle/>
                    <a:p>
                      <a:pPr>
                        <a:lnSpc>
                          <a:spcPct val="115000"/>
                        </a:lnSpc>
                      </a:pPr>
                      <a:r>
                        <a:rPr lang="en-US" sz="1000" dirty="0" smtClean="0">
                          <a:effectLst/>
                          <a:latin typeface="Calibri"/>
                        </a:rPr>
                        <a:t>25 teachers/</a:t>
                      </a:r>
                      <a:r>
                        <a:rPr lang="en-US" sz="1000" baseline="0" dirty="0" smtClean="0">
                          <a:effectLst/>
                          <a:latin typeface="Calibri"/>
                        </a:rPr>
                        <a:t> workshop</a:t>
                      </a:r>
                      <a:endParaRPr lang="el-GR" sz="1000" dirty="0">
                        <a:effectLst/>
                        <a:latin typeface="Calibri"/>
                      </a:endParaRPr>
                    </a:p>
                  </a:txBody>
                  <a:tcPr marL="22776" marR="22776" marT="0" marB="0" anchor="b"/>
                </a:tc>
                <a:tc>
                  <a:txBody>
                    <a:bodyPr/>
                    <a:lstStyle/>
                    <a:p>
                      <a:pPr marL="0" marR="0" indent="0" algn="l" defTabSz="457200" rtl="0" eaLnBrk="1" fontAlgn="auto" latinLnBrk="0" hangingPunct="1">
                        <a:lnSpc>
                          <a:spcPct val="115000"/>
                        </a:lnSpc>
                        <a:spcBef>
                          <a:spcPts val="0"/>
                        </a:spcBef>
                        <a:spcAft>
                          <a:spcPts val="0"/>
                        </a:spcAft>
                        <a:buClrTx/>
                        <a:buSzTx/>
                        <a:buFontTx/>
                        <a:buNone/>
                        <a:tabLst/>
                        <a:defRPr/>
                      </a:pPr>
                      <a:r>
                        <a:rPr lang="en-US" sz="1000" dirty="0" smtClean="0">
                          <a:effectLst/>
                          <a:latin typeface="Calibri"/>
                          <a:ea typeface="Calibri"/>
                          <a:cs typeface="Times New Roman"/>
                        </a:rPr>
                        <a:t>http://</a:t>
                      </a:r>
                      <a:r>
                        <a:rPr lang="en-US" sz="1000" dirty="0" err="1" smtClean="0">
                          <a:effectLst/>
                          <a:latin typeface="Calibri"/>
                          <a:ea typeface="Calibri"/>
                          <a:cs typeface="Times New Roman"/>
                        </a:rPr>
                        <a:t>www.schoolsobservatory.org.uk</a:t>
                      </a:r>
                      <a:r>
                        <a:rPr lang="en-US" sz="1000" dirty="0" smtClean="0">
                          <a:effectLst/>
                          <a:latin typeface="Calibri"/>
                          <a:ea typeface="Calibri"/>
                          <a:cs typeface="Times New Roman"/>
                        </a:rPr>
                        <a:t>/teach/training</a:t>
                      </a:r>
                      <a:endParaRPr lang="el-GR" sz="1000" dirty="0">
                        <a:effectLst/>
                        <a:latin typeface="Calibri"/>
                        <a:ea typeface="Calibri"/>
                        <a:cs typeface="Times New Roman"/>
                      </a:endParaRPr>
                    </a:p>
                  </a:txBody>
                  <a:tcPr marL="22776" marR="22776" marT="0" marB="0" anchor="b"/>
                </a:tc>
              </a:tr>
            </a:tbl>
          </a:graphicData>
        </a:graphic>
      </p:graphicFrame>
      <p:sp>
        <p:nvSpPr>
          <p:cNvPr id="6" name="TextBox 5"/>
          <p:cNvSpPr txBox="1"/>
          <p:nvPr/>
        </p:nvSpPr>
        <p:spPr>
          <a:xfrm>
            <a:off x="323528" y="5708948"/>
            <a:ext cx="7200800" cy="923330"/>
          </a:xfrm>
          <a:prstGeom prst="rect">
            <a:avLst/>
          </a:prstGeom>
          <a:noFill/>
        </p:spPr>
        <p:txBody>
          <a:bodyPr wrap="square" rtlCol="0">
            <a:spAutoFit/>
          </a:bodyPr>
          <a:lstStyle/>
          <a:p>
            <a:r>
              <a:rPr lang="en-US" b="1" dirty="0" smtClean="0"/>
              <a:t>Google-doc for collecting implementation/ training </a:t>
            </a:r>
            <a:r>
              <a:rPr lang="en-US" b="1" dirty="0"/>
              <a:t>activities: </a:t>
            </a:r>
            <a:r>
              <a:rPr lang="en-US" dirty="0">
                <a:hlinkClick r:id="rId4"/>
              </a:rPr>
              <a:t>https://</a:t>
            </a:r>
            <a:r>
              <a:rPr lang="en-US" dirty="0" smtClean="0">
                <a:hlinkClick r:id="rId4"/>
              </a:rPr>
              <a:t>docs.google.com/spreadsheet/ccc?key=0ApycOBlBm8ObdHZDQjRPRThqd1IxMV9IUFk3elE5clE#gid=0</a:t>
            </a:r>
            <a:r>
              <a:rPr lang="en-US" dirty="0" smtClean="0"/>
              <a:t> </a:t>
            </a:r>
            <a:endParaRPr lang="el-GR" dirty="0"/>
          </a:p>
        </p:txBody>
      </p:sp>
    </p:spTree>
    <p:extLst>
      <p:ext uri="{BB962C8B-B14F-4D97-AF65-F5344CB8AC3E}">
        <p14:creationId xmlns:p14="http://schemas.microsoft.com/office/powerpoint/2010/main" val="343619594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Recommendations for motivating schools</a:t>
            </a:r>
            <a:endParaRPr lang="el-GR" dirty="0"/>
          </a:p>
        </p:txBody>
      </p:sp>
      <p:sp>
        <p:nvSpPr>
          <p:cNvPr id="3" name="Content Placeholder 2"/>
          <p:cNvSpPr>
            <a:spLocks noGrp="1"/>
          </p:cNvSpPr>
          <p:nvPr>
            <p:ph idx="1"/>
          </p:nvPr>
        </p:nvSpPr>
        <p:spPr/>
        <p:txBody>
          <a:bodyPr>
            <a:normAutofit fontScale="92500"/>
          </a:bodyPr>
          <a:lstStyle/>
          <a:p>
            <a:r>
              <a:rPr lang="en-US" dirty="0" err="1" smtClean="0"/>
              <a:t>Organise</a:t>
            </a:r>
            <a:r>
              <a:rPr lang="en-US" dirty="0" smtClean="0"/>
              <a:t> national contests for best educational scenarios in various curriculum areas (use of ODS tools and templates for the scenarios + enrichment of the scenarios). The award can be free participation in training events, e.g. Summer or Winter Schools. </a:t>
            </a:r>
          </a:p>
          <a:p>
            <a:r>
              <a:rPr lang="en-US" dirty="0" smtClean="0"/>
              <a:t>Encourage schools to participate in ODS international contests.</a:t>
            </a:r>
          </a:p>
          <a:p>
            <a:r>
              <a:rPr lang="en-US" dirty="0" smtClean="0"/>
              <a:t>Bring </a:t>
            </a:r>
            <a:r>
              <a:rPr lang="en-US" dirty="0" err="1" smtClean="0"/>
              <a:t>neighbouring</a:t>
            </a:r>
            <a:r>
              <a:rPr lang="en-US" dirty="0" smtClean="0"/>
              <a:t> schools or schools with similar interests together- give them ideas for collaborative activities, school visits and exchanges. </a:t>
            </a:r>
          </a:p>
          <a:p>
            <a:r>
              <a:rPr lang="en-US" dirty="0" smtClean="0"/>
              <a:t>Locate schools that can act as “mentors” for others.</a:t>
            </a:r>
          </a:p>
          <a:p>
            <a:r>
              <a:rPr lang="en-US" dirty="0" smtClean="0"/>
              <a:t>Locate schools that are interested in international collaboration and offer opportunities for visit exchanges. </a:t>
            </a:r>
          </a:p>
          <a:p>
            <a:r>
              <a:rPr lang="en-US" b="1" dirty="0" smtClean="0"/>
              <a:t>Share school practices and activities with the other NCs. </a:t>
            </a:r>
            <a:endParaRPr lang="el-GR" b="1" dirty="0"/>
          </a:p>
        </p:txBody>
      </p:sp>
    </p:spTree>
    <p:extLst>
      <p:ext uri="{BB962C8B-B14F-4D97-AF65-F5344CB8AC3E}">
        <p14:creationId xmlns:p14="http://schemas.microsoft.com/office/powerpoint/2010/main" val="255672692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1292</TotalTime>
  <Words>3755</Words>
  <Application>Microsoft Macintosh PowerPoint</Application>
  <PresentationFormat>On-screen Show (4:3)</PresentationFormat>
  <Paragraphs>811</Paragraphs>
  <Slides>34</Slides>
  <Notes>3</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Open Discovery Space</vt:lpstr>
      <vt:lpstr>PowerPoint Presentation</vt:lpstr>
      <vt:lpstr>What is ODS offering to schools in Pilot Phase 2?</vt:lpstr>
      <vt:lpstr>PowerPoint Presentation</vt:lpstr>
      <vt:lpstr>Submission of e-maturity q/res &amp; Action plans- Production of school profiles</vt:lpstr>
      <vt:lpstr>Digital form of e-maturity questionnaire work progress</vt:lpstr>
      <vt:lpstr>PowerPoint Presentation</vt:lpstr>
      <vt:lpstr>Local &amp; international implementation activities </vt:lpstr>
      <vt:lpstr>Recommendations for motivating schools</vt:lpstr>
      <vt:lpstr>PowerPoint Presentation</vt:lpstr>
      <vt:lpstr>Partners involved</vt:lpstr>
      <vt:lpstr>GOALS</vt:lpstr>
      <vt:lpstr>What is the mission of the change-agent teacher?</vt:lpstr>
      <vt:lpstr>The task includes:</vt:lpstr>
      <vt:lpstr>Workshop  scheduling </vt:lpstr>
      <vt:lpstr>Development of ‘simulation scenario’ ?</vt:lpstr>
      <vt:lpstr>Description of video</vt:lpstr>
      <vt:lpstr>Workshop outline (Session 1)</vt:lpstr>
      <vt:lpstr>Follow up session</vt:lpstr>
      <vt:lpstr>Other tools and resources to be used either during or after the workshops </vt:lpstr>
      <vt:lpstr>Other tools and resources to be used either during or after the workshops </vt:lpstr>
      <vt:lpstr>Other tools and resources to be used either during or after the workshops </vt:lpstr>
      <vt:lpstr>Workshop reporting template</vt:lpstr>
      <vt:lpstr>Workshop reporting template</vt:lpstr>
      <vt:lpstr>T2.2 Participatory Engagement Activities-  Practice Reflection Workshops</vt:lpstr>
      <vt:lpstr>PR Workshops per country</vt:lpstr>
      <vt:lpstr>Objectives= Lessons learnt so far from ODS implementation</vt:lpstr>
      <vt:lpstr>Who will participate</vt:lpstr>
      <vt:lpstr>NC’s role</vt:lpstr>
      <vt:lpstr>Workshop outline</vt:lpstr>
      <vt:lpstr>Reporting template  (to be filled in by the NCs)</vt:lpstr>
      <vt:lpstr>Reporting template (to be filled in by the NCs)</vt:lpstr>
      <vt:lpstr>Recommendations</vt:lpstr>
      <vt:lpstr>PowerPoint Presentation</vt:lpstr>
    </vt:vector>
  </TitlesOfParts>
  <Company>Fondation EurActiv PoliTech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VAN LERBERGHE</dc:creator>
  <cp:lastModifiedBy>Eleni C</cp:lastModifiedBy>
  <cp:revision>199</cp:revision>
  <cp:lastPrinted>2013-09-27T09:33:43Z</cp:lastPrinted>
  <dcterms:created xsi:type="dcterms:W3CDTF">2013-04-15T08:59:09Z</dcterms:created>
  <dcterms:modified xsi:type="dcterms:W3CDTF">2013-09-29T13:56:53Z</dcterms:modified>
</cp:coreProperties>
</file>