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71" r:id="rId11"/>
    <p:sldId id="272" r:id="rId12"/>
    <p:sldId id="265" r:id="rId13"/>
    <p:sldId id="270" r:id="rId14"/>
    <p:sldId id="273" r:id="rId15"/>
    <p:sldId id="274" r:id="rId16"/>
    <p:sldId id="276" r:id="rId17"/>
    <p:sldId id="266" r:id="rId18"/>
    <p:sldId id="277" r:id="rId19"/>
    <p:sldId id="268" r:id="rId20"/>
    <p:sldId id="267" r:id="rId21"/>
    <p:sldId id="278" r:id="rId22"/>
    <p:sldId id="279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83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20/01/2015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Neil Hawkins – </a:t>
            </a:r>
            <a:r>
              <a:rPr lang="en-US" dirty="0" err="1" smtClean="0"/>
              <a:t>Tring</a:t>
            </a:r>
            <a:r>
              <a:rPr lang="en-US" dirty="0" smtClean="0"/>
              <a:t> Astronomy Centre &amp; Paul Hill Sirius Astronomy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The School Telescope – a beginner’s guide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9" y="4894337"/>
            <a:ext cx="4327525" cy="127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99" y="438913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 OR TRIPOD?</a:t>
            </a:r>
            <a:endParaRPr lang="en-US" dirty="0"/>
          </a:p>
        </p:txBody>
      </p:sp>
      <p:pic>
        <p:nvPicPr>
          <p:cNvPr id="4" name="Content Placeholder 3" descr="dscn239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02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1" y="1722223"/>
            <a:ext cx="2329036" cy="334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722223"/>
            <a:ext cx="2518494" cy="3345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240" y="1722222"/>
            <a:ext cx="1627937" cy="33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ADVANCED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54" y="1756730"/>
            <a:ext cx="2237509" cy="3514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2871" y="1756730"/>
            <a:ext cx="326077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Inch Fork Mounted Edge HD SCT</a:t>
            </a:r>
          </a:p>
          <a:p>
            <a:r>
              <a:rPr lang="en-US" dirty="0" smtClean="0"/>
              <a:t>Equatorial Wedge</a:t>
            </a:r>
          </a:p>
          <a:p>
            <a:r>
              <a:rPr lang="en-US" dirty="0" smtClean="0"/>
              <a:t>Permanent Observatory Pier</a:t>
            </a:r>
          </a:p>
          <a:p>
            <a:endParaRPr lang="en-US" dirty="0"/>
          </a:p>
          <a:p>
            <a:r>
              <a:rPr lang="en-US" dirty="0" smtClean="0"/>
              <a:t>£5,200</a:t>
            </a:r>
          </a:p>
          <a:p>
            <a:endParaRPr lang="en-US" dirty="0"/>
          </a:p>
          <a:p>
            <a:r>
              <a:rPr lang="en-US" dirty="0" smtClean="0"/>
              <a:t>With STD SCT</a:t>
            </a:r>
          </a:p>
          <a:p>
            <a:endParaRPr lang="en-US" dirty="0"/>
          </a:p>
          <a:p>
            <a:r>
              <a:rPr lang="en-US" dirty="0" smtClean="0"/>
              <a:t>£3,300</a:t>
            </a:r>
          </a:p>
          <a:p>
            <a:endParaRPr lang="en-US" dirty="0"/>
          </a:p>
          <a:p>
            <a:r>
              <a:rPr lang="en-US" dirty="0" err="1" smtClean="0"/>
              <a:t>Baader</a:t>
            </a:r>
            <a:r>
              <a:rPr lang="en-US" dirty="0" smtClean="0"/>
              <a:t> Hyperion Eyepiece Kit</a:t>
            </a:r>
          </a:p>
          <a:p>
            <a:endParaRPr lang="en-US" dirty="0"/>
          </a:p>
          <a:p>
            <a:r>
              <a:rPr lang="en-US" dirty="0" smtClean="0"/>
              <a:t>£600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86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ADVANCED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2871" y="1756730"/>
            <a:ext cx="27099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Inch Edge HD SCT</a:t>
            </a:r>
          </a:p>
          <a:p>
            <a:r>
              <a:rPr lang="en-US" dirty="0" smtClean="0"/>
              <a:t>CGE Pro Mount</a:t>
            </a:r>
          </a:p>
          <a:p>
            <a:r>
              <a:rPr lang="en-US" dirty="0" smtClean="0"/>
              <a:t>Permanent Observatory Pier</a:t>
            </a:r>
          </a:p>
          <a:p>
            <a:endParaRPr lang="en-US" dirty="0"/>
          </a:p>
          <a:p>
            <a:r>
              <a:rPr lang="en-US" dirty="0" smtClean="0"/>
              <a:t>£11,300</a:t>
            </a:r>
          </a:p>
          <a:p>
            <a:endParaRPr lang="en-US" dirty="0"/>
          </a:p>
          <a:p>
            <a:r>
              <a:rPr lang="en-US" dirty="0" smtClean="0"/>
              <a:t>With STD SCT from</a:t>
            </a:r>
          </a:p>
          <a:p>
            <a:endParaRPr lang="en-US" dirty="0"/>
          </a:p>
          <a:p>
            <a:r>
              <a:rPr lang="en-US" dirty="0" smtClean="0"/>
              <a:t>£7,500</a:t>
            </a:r>
          </a:p>
          <a:p>
            <a:endParaRPr lang="en-US" dirty="0"/>
          </a:p>
          <a:p>
            <a:r>
              <a:rPr lang="en-US" dirty="0" err="1" smtClean="0"/>
              <a:t>Baader</a:t>
            </a:r>
            <a:r>
              <a:rPr lang="en-US" dirty="0" smtClean="0"/>
              <a:t> Hyperion Eyepiece Kit</a:t>
            </a:r>
          </a:p>
          <a:p>
            <a:endParaRPr lang="en-US" dirty="0"/>
          </a:p>
          <a:p>
            <a:r>
              <a:rPr lang="en-US" dirty="0" smtClean="0"/>
              <a:t>£600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80" y="1756730"/>
            <a:ext cx="1467747" cy="37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ADVANCED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2871" y="2541824"/>
            <a:ext cx="33527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Altair </a:t>
            </a:r>
            <a:r>
              <a:rPr lang="en-US" dirty="0" err="1"/>
              <a:t>Astro</a:t>
            </a:r>
            <a:r>
              <a:rPr lang="en-US" dirty="0"/>
              <a:t> RC300-TT 12" Truss </a:t>
            </a:r>
            <a:r>
              <a:rPr lang="en-US" dirty="0" smtClean="0"/>
              <a:t>Tube</a:t>
            </a:r>
          </a:p>
          <a:p>
            <a:r>
              <a:rPr lang="en-US" dirty="0" smtClean="0"/>
              <a:t>Ritchey </a:t>
            </a:r>
            <a:r>
              <a:rPr lang="en-US" dirty="0"/>
              <a:t>Chretien </a:t>
            </a:r>
            <a:r>
              <a:rPr lang="en-US" dirty="0" smtClean="0"/>
              <a:t>Astrograph</a:t>
            </a:r>
          </a:p>
          <a:p>
            <a:endParaRPr lang="en-US" dirty="0"/>
          </a:p>
          <a:p>
            <a:r>
              <a:rPr lang="en-US" dirty="0" smtClean="0"/>
              <a:t>£3,200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35" y="1964548"/>
            <a:ext cx="2816419" cy="28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1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ADVANCED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4872" y="4666045"/>
            <a:ext cx="16926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Sky-Watcher EQ8</a:t>
            </a:r>
          </a:p>
          <a:p>
            <a:r>
              <a:rPr lang="en-US" dirty="0" smtClean="0"/>
              <a:t>£2,500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1" y="1904372"/>
            <a:ext cx="2461491" cy="246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40" y="1904372"/>
            <a:ext cx="2364751" cy="2461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7104" y="4633717"/>
            <a:ext cx="14891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iOptron</a:t>
            </a:r>
            <a:r>
              <a:rPr lang="en-US" dirty="0" smtClean="0"/>
              <a:t> CEM60</a:t>
            </a:r>
          </a:p>
          <a:p>
            <a:r>
              <a:rPr lang="en-US" dirty="0" smtClean="0"/>
              <a:t>£2,300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ADVANCED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327" y="4333735"/>
            <a:ext cx="8793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Mounts, Optical Tube Assemblies, eyepieces and many other accessories  can be mixed and matched!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3" y="1685637"/>
            <a:ext cx="1131455" cy="1131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291" y="4772309"/>
            <a:ext cx="4185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be clear on what you what to achieve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balance capability and practicality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onsider the environment you’ll be using it 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588" y="1709453"/>
            <a:ext cx="1560387" cy="1038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2184" y="1662543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509500" y="1653306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167" y="1662543"/>
            <a:ext cx="827790" cy="1154549"/>
          </a:xfrm>
          <a:prstGeom prst="rect">
            <a:avLst/>
          </a:prstGeom>
        </p:spPr>
      </p:pic>
      <p:pic>
        <p:nvPicPr>
          <p:cNvPr id="12" name="Picture 11" descr="logo b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9323"/>
            <a:ext cx="7924800" cy="9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SO WHAT ELSE DO I NEED?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8182" y="1870364"/>
            <a:ext cx="34291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Power Supply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Mains Adaptor from £25 - £50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Rechargable</a:t>
            </a:r>
            <a:r>
              <a:rPr lang="en-US" dirty="0" smtClean="0"/>
              <a:t> from £60 -£220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Eyepieces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From £30 -£500+ each!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Basic Kits from £150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Premium Kits From £600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Filters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Basic Moon Filter £10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Variable </a:t>
            </a:r>
            <a:r>
              <a:rPr lang="en-US" dirty="0" err="1" smtClean="0"/>
              <a:t>Polarising</a:t>
            </a:r>
            <a:r>
              <a:rPr lang="en-US" dirty="0" smtClean="0"/>
              <a:t> Filter £30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Dew control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From £30 for a basic shield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83" y="2239820"/>
            <a:ext cx="1008333" cy="133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42" y="2239820"/>
            <a:ext cx="1004551" cy="1364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583" y="3899038"/>
            <a:ext cx="1301270" cy="10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363" y="3878120"/>
            <a:ext cx="1040246" cy="10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ALIGNMENT  &amp; TRACKING AIDS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3" y="2170545"/>
            <a:ext cx="1197702" cy="119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15" y="2170545"/>
            <a:ext cx="687438" cy="1197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545" y="2516912"/>
            <a:ext cx="42627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Help aligning your mount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GPS from £99 - £160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Starsense</a:t>
            </a:r>
            <a:r>
              <a:rPr lang="en-US" dirty="0" smtClean="0"/>
              <a:t> £280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Improving tracking accuracy (For </a:t>
            </a:r>
            <a:r>
              <a:rPr lang="en-US" dirty="0" err="1" smtClean="0"/>
              <a:t>photograpy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Guidescope</a:t>
            </a:r>
            <a:r>
              <a:rPr lang="en-US" dirty="0" smtClean="0"/>
              <a:t> kits from £200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Guide Cameras From £200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69" y="3904697"/>
            <a:ext cx="2095791" cy="1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30" y="1813791"/>
            <a:ext cx="1490107" cy="1371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48" y="3587173"/>
            <a:ext cx="1461298" cy="1461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67" y="1824182"/>
            <a:ext cx="541686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Planetary Cameras – Bright Objects Fast Exposures!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Prices from £99 - £500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Mono more sensitive than </a:t>
            </a:r>
            <a:r>
              <a:rPr lang="en-US" dirty="0" err="1" smtClean="0"/>
              <a:t>colour</a:t>
            </a:r>
            <a:r>
              <a:rPr lang="en-US" dirty="0" smtClean="0"/>
              <a:t> but more effort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Work with basic tracking mounts including Alt-</a:t>
            </a:r>
            <a:r>
              <a:rPr lang="en-US" dirty="0" err="1" smtClean="0"/>
              <a:t>Az</a:t>
            </a: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Deep Sky Cameras – Faint objects Long Exposure!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For budgets less than £1000 Use DSLR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CCD Cameras are more sensitive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Cooled CCD can take longer exposures without noise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Mono versions more sensitive than </a:t>
            </a:r>
            <a:r>
              <a:rPr lang="en-US" dirty="0" err="1" smtClean="0"/>
              <a:t>colour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Prices £1200 - £5000+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Filters £100+ each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Quality EQ Mounts a MUST.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TYPEs - REFRACTOR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787903"/>
            <a:ext cx="7112000" cy="2046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522931"/>
            <a:ext cx="183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Contrast </a:t>
            </a:r>
          </a:p>
          <a:p>
            <a:r>
              <a:rPr lang="en-US" dirty="0" smtClean="0"/>
              <a:t>+ Sharpness</a:t>
            </a:r>
          </a:p>
          <a:p>
            <a:r>
              <a:rPr lang="en-US" dirty="0" smtClean="0"/>
              <a:t>+ Low Maintenance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8775" y="4522931"/>
            <a:ext cx="2383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Cost per inch of aperture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Colour</a:t>
            </a:r>
            <a:r>
              <a:rPr lang="en-US" dirty="0" smtClean="0"/>
              <a:t> correction issues</a:t>
            </a:r>
          </a:p>
        </p:txBody>
      </p:sp>
    </p:spTree>
    <p:extLst>
      <p:ext uri="{BB962C8B-B14F-4D97-AF65-F5344CB8AC3E}">
        <p14:creationId xmlns:p14="http://schemas.microsoft.com/office/powerpoint/2010/main" val="60413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 BEGINNERS GUIDE!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362" y="1801088"/>
            <a:ext cx="638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Don</a:t>
            </a:r>
            <a:r>
              <a:rPr lang="fr-FR" sz="2000" dirty="0" smtClean="0"/>
              <a:t>’</a:t>
            </a:r>
            <a:r>
              <a:rPr lang="en-US" sz="2000" dirty="0" smtClean="0"/>
              <a:t>t underestimate what can be achieved with humble equipment!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4" y="2854037"/>
            <a:ext cx="1893455" cy="142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882" y="2854037"/>
            <a:ext cx="1425574" cy="1425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1582" y="2955790"/>
            <a:ext cx="163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10x50 Binoculars</a:t>
            </a:r>
          </a:p>
          <a:p>
            <a:r>
              <a:rPr lang="en-US" dirty="0" err="1" smtClean="0"/>
              <a:t>Planisphere</a:t>
            </a:r>
            <a:endParaRPr lang="en-US" dirty="0" smtClean="0"/>
          </a:p>
          <a:p>
            <a:r>
              <a:rPr lang="en-US" dirty="0" smtClean="0"/>
              <a:t>£65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 BEGINNERS GUIDE!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362" y="1801088"/>
            <a:ext cx="638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Don</a:t>
            </a:r>
            <a:r>
              <a:rPr lang="fr-FR" sz="2000" dirty="0" smtClean="0"/>
              <a:t>’</a:t>
            </a:r>
            <a:r>
              <a:rPr lang="en-US" sz="2000" dirty="0" smtClean="0"/>
              <a:t>t underestimate what can be achieved with humble equipment!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31582" y="3285028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iOptron</a:t>
            </a:r>
            <a:r>
              <a:rPr lang="en-US" dirty="0" smtClean="0"/>
              <a:t> </a:t>
            </a:r>
            <a:r>
              <a:rPr lang="en-US" dirty="0" err="1" smtClean="0"/>
              <a:t>SkyTracker</a:t>
            </a:r>
            <a:r>
              <a:rPr lang="en-US" dirty="0"/>
              <a:t> </a:t>
            </a:r>
            <a:r>
              <a:rPr lang="en-US" dirty="0" smtClean="0"/>
              <a:t>- £320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Attach to camera tripod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with DSLR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2" y="2837720"/>
            <a:ext cx="3810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ROSETTE NEBULA </a:t>
            </a:r>
            <a:r>
              <a:rPr lang="en-US" dirty="0" err="1" smtClean="0"/>
              <a:t>SkyTracker</a:t>
            </a:r>
            <a:r>
              <a:rPr lang="en-US" dirty="0" smtClean="0"/>
              <a:t> </a:t>
            </a:r>
            <a:r>
              <a:rPr lang="en-US" dirty="0" err="1" smtClean="0"/>
              <a:t>CanoN</a:t>
            </a:r>
            <a:r>
              <a:rPr lang="en-US" dirty="0" smtClean="0"/>
              <a:t> 200mm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020" b="11020"/>
          <a:stretch>
            <a:fillRect/>
          </a:stretch>
        </p:blipFill>
        <p:spPr>
          <a:xfrm>
            <a:off x="1340726" y="1675296"/>
            <a:ext cx="6374341" cy="3309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0232" y="5291208"/>
            <a:ext cx="22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 Mark Cullen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5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1455" y="1824304"/>
            <a:ext cx="654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Finding the right package is about balancing and matching practical aspects </a:t>
            </a:r>
          </a:p>
          <a:p>
            <a:r>
              <a:rPr lang="en-US" dirty="0" smtClean="0"/>
              <a:t>as well as budgets;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6727" y="2678852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Be clear about your objectives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Match requirements and equipment capability carefully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 no over complicate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 realistic about your local environment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Remember sometimes less can be more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9" y="4894337"/>
            <a:ext cx="4327525" cy="1272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99" y="438913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– Q&amp;A</a:t>
            </a:r>
            <a:endParaRPr lang="en-US" dirty="0"/>
          </a:p>
        </p:txBody>
      </p:sp>
      <p:pic>
        <p:nvPicPr>
          <p:cNvPr id="4" name="Picture 3" descr="Screen Shot 2014-08-29 at 12.58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5" y="1790195"/>
            <a:ext cx="7266197" cy="3138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9896" y="538527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www.tringastro.co.uk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6144" y="540004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www.siriusastronomy.co.uk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TYPEs - REFLECTOR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846264"/>
            <a:ext cx="4476749" cy="3357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4750" y="2330741"/>
            <a:ext cx="2199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Low Cost </a:t>
            </a:r>
          </a:p>
          <a:p>
            <a:r>
              <a:rPr lang="en-US" dirty="0" smtClean="0"/>
              <a:t>+ Good color correction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705516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Requires Collimation </a:t>
            </a:r>
          </a:p>
          <a:p>
            <a:r>
              <a:rPr lang="en-US" dirty="0" smtClean="0"/>
              <a:t>- Physical Size</a:t>
            </a:r>
          </a:p>
          <a:p>
            <a:r>
              <a:rPr lang="en-US" dirty="0" smtClean="0"/>
              <a:t>- Eyepiece at top of OTA</a:t>
            </a:r>
          </a:p>
        </p:txBody>
      </p:sp>
    </p:spTree>
    <p:extLst>
      <p:ext uri="{BB962C8B-B14F-4D97-AF65-F5344CB8AC3E}">
        <p14:creationId xmlns:p14="http://schemas.microsoft.com/office/powerpoint/2010/main" val="110356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TYPEs – COMPOUND OR CATADIOPTRIC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5" y="1714501"/>
            <a:ext cx="5687484" cy="2752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818" y="4730750"/>
            <a:ext cx="1999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Compact size </a:t>
            </a:r>
          </a:p>
          <a:p>
            <a:r>
              <a:rPr lang="en-US" dirty="0" smtClean="0"/>
              <a:t>+ Medium cost</a:t>
            </a:r>
          </a:p>
          <a:p>
            <a:r>
              <a:rPr lang="en-US" dirty="0" smtClean="0"/>
              <a:t>+ Lower Maintenance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18444" y="4984751"/>
            <a:ext cx="329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Longer focal length to aperture ratio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50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MOUNTS – ALT-AZIMUTH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64" y="1832263"/>
            <a:ext cx="1981200" cy="287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23" y="1832263"/>
            <a:ext cx="2222500" cy="28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520" y="4915496"/>
            <a:ext cx="3367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Simple up down / left right operation</a:t>
            </a:r>
          </a:p>
          <a:p>
            <a:r>
              <a:rPr lang="en-US" dirty="0" smtClean="0"/>
              <a:t>+ Light weight</a:t>
            </a:r>
          </a:p>
          <a:p>
            <a:r>
              <a:rPr lang="en-US" dirty="0" smtClean="0"/>
              <a:t>+ Low cost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38020" y="4934740"/>
            <a:ext cx="4105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You have to track by moving both axis</a:t>
            </a:r>
          </a:p>
          <a:p>
            <a:r>
              <a:rPr lang="en-US" dirty="0"/>
              <a:t>-</a:t>
            </a:r>
            <a:r>
              <a:rPr lang="en-US" dirty="0" smtClean="0"/>
              <a:t> Suffers image rotation effect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49" y="1832263"/>
            <a:ext cx="1909829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MOUNTS – DOBSONIAN (ALT-AZ)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8" y="1878445"/>
            <a:ext cx="2870200" cy="287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618" y="1878445"/>
            <a:ext cx="1905000" cy="287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37" y="1855354"/>
            <a:ext cx="2870200" cy="287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5520" y="4846223"/>
            <a:ext cx="3367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Simple up down / left right operation</a:t>
            </a:r>
          </a:p>
          <a:p>
            <a:r>
              <a:rPr lang="en-US" dirty="0" smtClean="0"/>
              <a:t>+ Light (</a:t>
            </a:r>
            <a:r>
              <a:rPr lang="en-US" dirty="0" err="1" smtClean="0"/>
              <a:t>ish</a:t>
            </a:r>
            <a:r>
              <a:rPr lang="en-US" dirty="0" smtClean="0"/>
              <a:t>) weight</a:t>
            </a:r>
          </a:p>
          <a:p>
            <a:r>
              <a:rPr lang="en-US" dirty="0" smtClean="0"/>
              <a:t>+ Low (</a:t>
            </a:r>
            <a:r>
              <a:rPr lang="en-US" dirty="0" err="1" smtClean="0"/>
              <a:t>er</a:t>
            </a:r>
            <a:r>
              <a:rPr lang="en-US" dirty="0" smtClean="0"/>
              <a:t>) cost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38020" y="4865467"/>
            <a:ext cx="410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You have to track by moving both axis</a:t>
            </a:r>
          </a:p>
          <a:p>
            <a:r>
              <a:rPr lang="en-US" dirty="0" smtClean="0"/>
              <a:t>- Suffers image rotation effect </a:t>
            </a:r>
          </a:p>
          <a:p>
            <a:r>
              <a:rPr lang="en-US" dirty="0" smtClean="0"/>
              <a:t>- Needs a level surface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66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MOUNTS – </a:t>
            </a:r>
            <a:r>
              <a:rPr lang="en-US" dirty="0"/>
              <a:t>EQUATORIAL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6974" y="4892405"/>
            <a:ext cx="4041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Mount can be aligned with Celestial pole</a:t>
            </a:r>
          </a:p>
          <a:p>
            <a:r>
              <a:rPr lang="en-US" dirty="0" smtClean="0"/>
              <a:t>+ At the same time calibrates equatorial plane</a:t>
            </a:r>
          </a:p>
          <a:p>
            <a:r>
              <a:rPr lang="en-US" dirty="0" smtClean="0"/>
              <a:t>+ No image rotation / track with one axis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15112" y="4888558"/>
            <a:ext cx="410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Heavy / needs counterweights</a:t>
            </a:r>
          </a:p>
          <a:p>
            <a:r>
              <a:rPr lang="en-US" dirty="0" smtClean="0"/>
              <a:t>- More complicated</a:t>
            </a:r>
          </a:p>
          <a:p>
            <a:r>
              <a:rPr lang="en-US" dirty="0" smtClean="0"/>
              <a:t>- More costly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20" y="1624527"/>
            <a:ext cx="3175848" cy="310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324" y="1624527"/>
            <a:ext cx="2403857" cy="31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UPTO £500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0546" y="4407289"/>
            <a:ext cx="1279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Dobsonian</a:t>
            </a:r>
            <a:endParaRPr lang="en-US" dirty="0" smtClean="0"/>
          </a:p>
          <a:p>
            <a:r>
              <a:rPr lang="en-US" dirty="0" smtClean="0"/>
              <a:t>6 Inch £200</a:t>
            </a:r>
          </a:p>
          <a:p>
            <a:r>
              <a:rPr lang="en-US" dirty="0" smtClean="0"/>
              <a:t>8 Inch £300</a:t>
            </a:r>
          </a:p>
          <a:p>
            <a:r>
              <a:rPr lang="en-US" dirty="0" smtClean="0"/>
              <a:t>10 Inch £450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15168" y="4580479"/>
            <a:ext cx="278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127 </a:t>
            </a:r>
            <a:r>
              <a:rPr lang="en-US" dirty="0" err="1" smtClean="0"/>
              <a:t>Maksutov</a:t>
            </a:r>
            <a:r>
              <a:rPr lang="en-US" dirty="0" smtClean="0"/>
              <a:t> </a:t>
            </a:r>
            <a:r>
              <a:rPr lang="en-US" dirty="0" err="1" smtClean="0"/>
              <a:t>Computerised</a:t>
            </a:r>
            <a:r>
              <a:rPr lang="en-US" dirty="0" smtClean="0"/>
              <a:t> Go-To £370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46" y="1939636"/>
            <a:ext cx="1548314" cy="2236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44" y="1939637"/>
            <a:ext cx="1576376" cy="225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797" y="1939636"/>
            <a:ext cx="1475037" cy="2331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90" y="4559581"/>
            <a:ext cx="278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 mm Refractor</a:t>
            </a:r>
          </a:p>
          <a:p>
            <a:r>
              <a:rPr lang="en-US" dirty="0" smtClean="0"/>
              <a:t> Manual EQ £400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7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 – UPTO £1500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545" y="4724146"/>
            <a:ext cx="2562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Celestron</a:t>
            </a:r>
            <a:r>
              <a:rPr lang="en-US" dirty="0" smtClean="0"/>
              <a:t> </a:t>
            </a:r>
            <a:r>
              <a:rPr lang="en-US" dirty="0" err="1" smtClean="0"/>
              <a:t>NexStar</a:t>
            </a:r>
            <a:r>
              <a:rPr lang="en-US" dirty="0" smtClean="0"/>
              <a:t> Evolution </a:t>
            </a:r>
          </a:p>
          <a:p>
            <a:r>
              <a:rPr lang="en-US" dirty="0" smtClean="0"/>
              <a:t>6 Inch £1,000</a:t>
            </a:r>
          </a:p>
          <a:p>
            <a:r>
              <a:rPr lang="en-US" dirty="0" smtClean="0"/>
              <a:t>8 Inch £1,500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09395" y="4722235"/>
            <a:ext cx="213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Celestron</a:t>
            </a:r>
            <a:r>
              <a:rPr lang="en-US" dirty="0" smtClean="0"/>
              <a:t> Advanced </a:t>
            </a:r>
          </a:p>
          <a:p>
            <a:r>
              <a:rPr lang="en-US" dirty="0" smtClean="0"/>
              <a:t>VX Edge 8 HD £1,500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" y="1781540"/>
            <a:ext cx="2677875" cy="267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22" y="1781540"/>
            <a:ext cx="1721490" cy="26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19" y="1781540"/>
            <a:ext cx="2211089" cy="267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83" y="4733533"/>
            <a:ext cx="213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Altair Wave Series</a:t>
            </a:r>
          </a:p>
          <a:p>
            <a:r>
              <a:rPr lang="en-US" dirty="0" smtClean="0"/>
              <a:t>APO 102mm £1,500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5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2337</TotalTime>
  <Words>706</Words>
  <Application>Microsoft Macintosh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The School Telescope – a beginner’s guide</vt:lpstr>
      <vt:lpstr>Telescope TYPEs - REFRACTOR</vt:lpstr>
      <vt:lpstr>Telescope TYPEs - REFLECTOR</vt:lpstr>
      <vt:lpstr>Telescope TYPEs – COMPOUND OR CATADIOPTRIC</vt:lpstr>
      <vt:lpstr>Telescope MOUNTS – ALT-AZIMUTH</vt:lpstr>
      <vt:lpstr>Telescope MOUNTS – DOBSONIAN (ALT-AZ)</vt:lpstr>
      <vt:lpstr>Telescope MOUNTS – EQUATORIAL</vt:lpstr>
      <vt:lpstr>Telescopes – UPTO £500</vt:lpstr>
      <vt:lpstr>Telescopes – UPTO £1500</vt:lpstr>
      <vt:lpstr>PIER OR TRIPOD?</vt:lpstr>
      <vt:lpstr>PIERS</vt:lpstr>
      <vt:lpstr>Telescopes – ADVANCED</vt:lpstr>
      <vt:lpstr>Telescopes – ADVANCED</vt:lpstr>
      <vt:lpstr>Telescopes – ADVANCED</vt:lpstr>
      <vt:lpstr>Telescopes – ADVANCED</vt:lpstr>
      <vt:lpstr>Telescopes – ADVANCED</vt:lpstr>
      <vt:lpstr>ACCESSORIES – SO WHAT ELSE DO I NEED?</vt:lpstr>
      <vt:lpstr>ACCESSORIES – ALIGNMENT  &amp; TRACKING AIDS</vt:lpstr>
      <vt:lpstr>ACCESSORIES – Imaging</vt:lpstr>
      <vt:lpstr>BACK TO A BEGINNERS GUIDE!</vt:lpstr>
      <vt:lpstr>BACK TO A BEGINNERS GUIDE!</vt:lpstr>
      <vt:lpstr>ROSETTE NEBULA SkyTracker CanoN 200mm</vt:lpstr>
      <vt:lpstr>SUMMARY</vt:lpstr>
      <vt:lpstr>Thank you – 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Telescope – a beginner’s guide</dc:title>
  <dc:creator>Neil Hawkins</dc:creator>
  <cp:lastModifiedBy>Neil Hawkins</cp:lastModifiedBy>
  <cp:revision>36</cp:revision>
  <dcterms:created xsi:type="dcterms:W3CDTF">2015-01-20T23:26:44Z</dcterms:created>
  <dcterms:modified xsi:type="dcterms:W3CDTF">2015-01-22T14:24:00Z</dcterms:modified>
</cp:coreProperties>
</file>