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72" r:id="rId8"/>
    <p:sldId id="271" r:id="rId9"/>
    <p:sldId id="270" r:id="rId10"/>
    <p:sldId id="269" r:id="rId11"/>
    <p:sldId id="268" r:id="rId12"/>
    <p:sldId id="267" r:id="rId13"/>
    <p:sldId id="266" r:id="rId14"/>
    <p:sldId id="265" r:id="rId15"/>
    <p:sldId id="264" r:id="rId16"/>
    <p:sldId id="261" r:id="rId17"/>
  </p:sldIdLst>
  <p:sldSz cx="9144000" cy="6858000" type="screen4x3"/>
  <p:notesSz cx="6858000" cy="9144000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8" d="100"/>
          <a:sy n="58" d="100"/>
        </p:scale>
        <p:origin x="-590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CB9079-F68E-4899-B142-3046EECD3D7C}" type="datetimeFigureOut">
              <a:rPr lang="el-GR"/>
              <a:pPr>
                <a:defRPr/>
              </a:pPr>
              <a:t>1/7/2014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2AD915-4720-4337-901D-F72FCA93987A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ED6CF8-152C-41A5-9BE7-3A186810EC4C}" type="datetimeFigureOut">
              <a:rPr lang="el-GR"/>
              <a:pPr>
                <a:defRPr/>
              </a:pPr>
              <a:t>1/7/2014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7FA1A3-ADEB-478F-8B6A-56261FE8C233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A8A395-E352-4B80-9AF1-BF2640C20D3A}" type="datetimeFigureOut">
              <a:rPr lang="el-GR"/>
              <a:pPr>
                <a:defRPr/>
              </a:pPr>
              <a:t>1/7/2014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190ABD-6279-46FD-8E82-61E3FE1CBC2E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E4C717-5058-4410-90C0-37F6EB6586ED}" type="datetimeFigureOut">
              <a:rPr lang="el-GR"/>
              <a:pPr>
                <a:defRPr/>
              </a:pPr>
              <a:t>1/7/2014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272F0E-FB3F-476B-BC7E-45D938E7D69D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E7CC10-73D7-49DA-AAFA-710F06B6712D}" type="datetimeFigureOut">
              <a:rPr lang="el-GR"/>
              <a:pPr>
                <a:defRPr/>
              </a:pPr>
              <a:t>1/7/2014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95E807-3800-41BC-92B4-73F7BF9CDCCA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DF338F-1A0C-4444-8CFA-EF2028F40891}" type="datetimeFigureOut">
              <a:rPr lang="el-GR"/>
              <a:pPr>
                <a:defRPr/>
              </a:pPr>
              <a:t>1/7/2014</a:t>
            </a:fld>
            <a:endParaRPr lang="el-GR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0EC243-10AB-4537-84FE-36E24A6D9F43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08B7D6-4DA5-41A2-80B0-2B20F720BD3E}" type="datetimeFigureOut">
              <a:rPr lang="el-GR"/>
              <a:pPr>
                <a:defRPr/>
              </a:pPr>
              <a:t>1/7/2014</a:t>
            </a:fld>
            <a:endParaRPr lang="el-GR"/>
          </a:p>
        </p:txBody>
      </p:sp>
      <p:sp>
        <p:nvSpPr>
          <p:cNvPr id="8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5B2C77-B736-4C85-8A5E-13FAF95C74F5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E5C23E-4981-4A43-9AC1-5FB883E6D30B}" type="datetimeFigureOut">
              <a:rPr lang="el-GR"/>
              <a:pPr>
                <a:defRPr/>
              </a:pPr>
              <a:t>1/7/2014</a:t>
            </a:fld>
            <a:endParaRPr lang="el-GR"/>
          </a:p>
        </p:txBody>
      </p:sp>
      <p:sp>
        <p:nvSpPr>
          <p:cNvPr id="4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40AF2F-FDCA-48D1-9D6A-E3462201A93C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F88D07-C2C7-42BA-8704-79E289900479}" type="datetimeFigureOut">
              <a:rPr lang="el-GR"/>
              <a:pPr>
                <a:defRPr/>
              </a:pPr>
              <a:t>1/7/2014</a:t>
            </a:fld>
            <a:endParaRPr lang="el-GR"/>
          </a:p>
        </p:txBody>
      </p:sp>
      <p:sp>
        <p:nvSpPr>
          <p:cNvPr id="3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74F706-CD2E-47FB-90F3-0779FBFD38EE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657999-A85F-404E-86AE-677C8FAF71DF}" type="datetimeFigureOut">
              <a:rPr lang="el-GR"/>
              <a:pPr>
                <a:defRPr/>
              </a:pPr>
              <a:t>1/7/2014</a:t>
            </a:fld>
            <a:endParaRPr lang="el-GR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23316C-2ED2-4AD4-B38A-579FA98837BE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 smtClean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97CF7F-5C76-46E2-965B-33B58E6811F2}" type="datetimeFigureOut">
              <a:rPr lang="el-GR"/>
              <a:pPr>
                <a:defRPr/>
              </a:pPr>
              <a:t>1/7/2014</a:t>
            </a:fld>
            <a:endParaRPr lang="el-GR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92E461-5E16-40FF-A3C9-8A7B778960E0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- Θέση τίτλου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Kλικ για επεξεργασία του τίτλου</a:t>
            </a:r>
          </a:p>
        </p:txBody>
      </p:sp>
      <p:sp>
        <p:nvSpPr>
          <p:cNvPr id="1027" name="2 - Θέση κειμένου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82F8EFA-A6A7-4A3B-8AC4-0E82CE65AFF6}" type="datetimeFigureOut">
              <a:rPr lang="el-GR"/>
              <a:pPr>
                <a:defRPr/>
              </a:pPr>
              <a:t>1/7/2014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7B8E263-37E4-4E08-90EA-FF6A44A8E91E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http://ebooks.edu.gr/modules/ebook/show.php/DSDIM-D108/558/3664,15904/extras/mtpd_c07_anakyklosi_game/index.html" TargetMode="External"/><Relationship Id="rId3" Type="http://schemas.openxmlformats.org/officeDocument/2006/relationships/hyperlink" Target="http://www.hprt-archives.gr/V3/public/main/page-assetview.aspx?tid=52913&amp;autostart=0" TargetMode="External"/><Relationship Id="rId7" Type="http://schemas.openxmlformats.org/officeDocument/2006/relationships/hyperlink" Target="http://www.hprt-archives.gr/V3/public/main/page-assetview.aspx?tid=0000049509&amp;tsz=0&amp;autostart=0" TargetMode="External"/><Relationship Id="rId2" Type="http://schemas.openxmlformats.org/officeDocument/2006/relationships/hyperlink" Target="http://el.wikipedia.org/wiki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books.edu.gr/modules/ebook/show.php/DSDIM-D108/558/3664,15904/extras/mtpd_c07_lathi_anakykloshs/index.html" TargetMode="External"/><Relationship Id="rId5" Type="http://schemas.openxmlformats.org/officeDocument/2006/relationships/hyperlink" Target="http://ebooks.edu.gr/modules/ebook/show.php/DSDIM-D108/558/3664,15904/extras/mtpd_c07_kalos_anakykloths/index.html" TargetMode="External"/><Relationship Id="rId4" Type="http://schemas.openxmlformats.org/officeDocument/2006/relationships/hyperlink" Target="http://ebooks.edu.gr/modules/ebook/show.php/DSDIM-D108/558/3664,15904/extras/mtpd_c07_anakyklosi/index.html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1 - Τίτλος"/>
          <p:cNvSpPr>
            <a:spLocks noGrp="1"/>
          </p:cNvSpPr>
          <p:nvPr>
            <p:ph type="ctrTitle"/>
          </p:nvPr>
        </p:nvSpPr>
        <p:spPr>
          <a:xfrm>
            <a:off x="571500" y="1214438"/>
            <a:ext cx="7772400" cy="1470025"/>
          </a:xfrm>
        </p:spPr>
        <p:txBody>
          <a:bodyPr/>
          <a:lstStyle/>
          <a:p>
            <a:pPr eaLnBrk="1" hangingPunct="1"/>
            <a:r>
              <a:rPr lang="el-GR" b="1" smtClean="0"/>
              <a:t>Ανακύκλωση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143000" y="2571750"/>
            <a:ext cx="6400800" cy="1752600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l-GR" b="1" dirty="0" smtClean="0">
                <a:solidFill>
                  <a:schemeClr val="tx1"/>
                </a:solidFill>
              </a:rPr>
              <a:t>Παίζοντας μουσική με παλιά επαναχρησιμοποιημένα υλικά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l-GR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l-GR" dirty="0" smtClean="0">
                <a:solidFill>
                  <a:schemeClr val="tx1"/>
                </a:solidFill>
              </a:rPr>
              <a:t>Κακού Ολυμπία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mtClean="0"/>
              <a:t>Μια ιδιαίτερη έμφαση στο/η</a:t>
            </a:r>
          </a:p>
        </p:txBody>
      </p:sp>
      <p:sp>
        <p:nvSpPr>
          <p:cNvPr id="11267" name="2 - Θέση περιεχομένου"/>
          <p:cNvSpPr>
            <a:spLocks noGrp="1"/>
          </p:cNvSpPr>
          <p:nvPr>
            <p:ph idx="1"/>
          </p:nvPr>
        </p:nvSpPr>
        <p:spPr>
          <a:xfrm>
            <a:off x="357188" y="1285875"/>
            <a:ext cx="8229600" cy="4525963"/>
          </a:xfrm>
        </p:spPr>
        <p:txBody>
          <a:bodyPr/>
          <a:lstStyle/>
          <a:p>
            <a:pPr eaLnBrk="1" hangingPunct="1"/>
            <a:r>
              <a:rPr lang="el-GR" smtClean="0"/>
              <a:t>Συλλογική εργασία με τους μαθητές μου </a:t>
            </a:r>
            <a:br>
              <a:rPr lang="el-GR" smtClean="0"/>
            </a:br>
            <a:r>
              <a:rPr lang="el-GR" smtClean="0"/>
              <a:t>για την ανταλλαγή ιδεών και τη συμμετοχή τους σε περιβαλλοντικές δράσεις.</a:t>
            </a:r>
          </a:p>
          <a:p>
            <a:pPr eaLnBrk="1" hangingPunct="1"/>
            <a:r>
              <a:rPr lang="el-GR" smtClean="0"/>
              <a:t>Να αναπτύξουν τη δημιουργικότητά τους και  την κριτική σκέψη τους</a:t>
            </a:r>
          </a:p>
          <a:p>
            <a:pPr eaLnBrk="1" hangingPunct="1"/>
            <a:r>
              <a:rPr lang="el-GR" smtClean="0"/>
              <a:t>Να καταλάβουν το μεγάλο πρόβλημα των σκουπιδιών που προκαλεί ρύπανση του περιβάλλοντος</a:t>
            </a:r>
          </a:p>
          <a:p>
            <a:pPr eaLnBrk="1" hangingPunct="1"/>
            <a:endParaRPr lang="el-GR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mtClean="0"/>
              <a:t>Φάση 1: Προετοιμασία</a:t>
            </a:r>
          </a:p>
        </p:txBody>
      </p:sp>
      <p:sp>
        <p:nvSpPr>
          <p:cNvPr id="12291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l-GR" sz="2800" dirty="0" smtClean="0"/>
              <a:t>Προβληματισμός. </a:t>
            </a:r>
          </a:p>
          <a:p>
            <a:pPr eaLnBrk="1" hangingPunct="1"/>
            <a:r>
              <a:rPr lang="el-GR" sz="2800" dirty="0" smtClean="0"/>
              <a:t>Γνωριμία με το αντικείμενο. </a:t>
            </a:r>
            <a:endParaRPr lang="el-GR" sz="2800" dirty="0" smtClean="0"/>
          </a:p>
          <a:p>
            <a:pPr eaLnBrk="1" hangingPunct="1"/>
            <a:r>
              <a:rPr lang="el-GR" sz="2800" dirty="0" smtClean="0"/>
              <a:t>Ο δάσκαλος θα πρέπει να εξασφαλίσει από πριν τα μέσα (υπολογιστές, </a:t>
            </a:r>
            <a:r>
              <a:rPr lang="el-GR" sz="2800" dirty="0" err="1" smtClean="0"/>
              <a:t>βιντεοπροτζέκτορας</a:t>
            </a:r>
            <a:r>
              <a:rPr lang="el-GR" sz="2800" dirty="0" smtClean="0"/>
              <a:t>, κλπ.) και το εκπαιδευτικό λογισμικό που θα χρειαστούν για να υλοποιηθούν οι δραστηριότητες. </a:t>
            </a:r>
          </a:p>
          <a:p>
            <a:pPr eaLnBrk="1" hangingPunct="1"/>
            <a:r>
              <a:rPr lang="el-GR" sz="2800" dirty="0" smtClean="0"/>
              <a:t>Χωρισμός </a:t>
            </a:r>
            <a:r>
              <a:rPr lang="el-GR" sz="2800" dirty="0" smtClean="0"/>
              <a:t>ομάδων και καθορισμός </a:t>
            </a:r>
            <a:r>
              <a:rPr lang="el-GR" dirty="0" smtClean="0"/>
              <a:t>αρμοδιοτήτων.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mtClean="0"/>
              <a:t>Φάση 2: Εφαρμογή</a:t>
            </a:r>
          </a:p>
        </p:txBody>
      </p:sp>
      <p:sp>
        <p:nvSpPr>
          <p:cNvPr id="13315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l-GR" smtClean="0"/>
              <a:t>Συλλογή στοιχείων. </a:t>
            </a:r>
          </a:p>
          <a:p>
            <a:pPr eaLnBrk="1" hangingPunct="1"/>
            <a:r>
              <a:rPr lang="el-GR" smtClean="0"/>
              <a:t>Επεξεργασία.  </a:t>
            </a:r>
          </a:p>
          <a:p>
            <a:pPr eaLnBrk="1" hangingPunct="1"/>
            <a:r>
              <a:rPr lang="el-GR" smtClean="0"/>
              <a:t>Υλοποίηση δραστηριοτήτων.</a:t>
            </a:r>
          </a:p>
          <a:p>
            <a:pPr eaLnBrk="1" hangingPunct="1">
              <a:buFont typeface="Arial" charset="0"/>
              <a:buNone/>
            </a:pPr>
            <a:endParaRPr lang="el-GR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1 - Τίτλος"/>
          <p:cNvSpPr>
            <a:spLocks noGrp="1"/>
          </p:cNvSpPr>
          <p:nvPr>
            <p:ph type="title"/>
          </p:nvPr>
        </p:nvSpPr>
        <p:spPr>
          <a:xfrm>
            <a:off x="428625" y="0"/>
            <a:ext cx="8229600" cy="1143000"/>
          </a:xfrm>
        </p:spPr>
        <p:txBody>
          <a:bodyPr/>
          <a:lstStyle/>
          <a:p>
            <a:pPr eaLnBrk="1" hangingPunct="1"/>
            <a:r>
              <a:rPr lang="el-GR" smtClean="0"/>
              <a:t>Φάση 3: Αξιολόγηση</a:t>
            </a:r>
          </a:p>
        </p:txBody>
      </p:sp>
      <p:sp>
        <p:nvSpPr>
          <p:cNvPr id="14339" name="2 - Θέση περιεχομένου"/>
          <p:cNvSpPr>
            <a:spLocks noGrp="1"/>
          </p:cNvSpPr>
          <p:nvPr>
            <p:ph idx="1"/>
          </p:nvPr>
        </p:nvSpPr>
        <p:spPr>
          <a:xfrm>
            <a:off x="285750" y="928688"/>
            <a:ext cx="8229600" cy="4929187"/>
          </a:xfrm>
        </p:spPr>
        <p:txBody>
          <a:bodyPr/>
          <a:lstStyle/>
          <a:p>
            <a:pPr eaLnBrk="1" hangingPunct="1"/>
            <a:r>
              <a:rPr lang="el-GR" sz="2800" dirty="0" smtClean="0"/>
              <a:t>Αρχική ή διαγνωστική: Κατά την αρχική ή διαγνωστική αξιολόγηση, οι μαθητές γράφουν τις σκέψεις τους μετά τη λήψη πληροφοριών από τη </a:t>
            </a:r>
            <a:r>
              <a:rPr lang="el-GR" sz="2800" dirty="0" err="1" smtClean="0"/>
              <a:t>Wikipedia</a:t>
            </a:r>
            <a:r>
              <a:rPr lang="el-GR" sz="2800" dirty="0" smtClean="0"/>
              <a:t> και το εισαγωγικό βίντεο. Στόχος μου είναι να διερευνήσω και να αξιολογήσω την υπάρχουσα γνώση </a:t>
            </a:r>
          </a:p>
          <a:p>
            <a:pPr eaLnBrk="1" hangingPunct="1"/>
            <a:r>
              <a:rPr lang="el-GR" sz="2800" dirty="0" smtClean="0"/>
              <a:t>Ενδιάμεσα ή Διαμορφωτική: Εντοπίζουμε αποκλίσεις από τον αρχικό σχεδιασμό, και προτείνουμε πιθανές εναλλακτικές λύσεις σε εκείνους που είναι ανεπαρκείς, διατηρώντας ένα «διάλογο» με τους μαθητές </a:t>
            </a:r>
            <a:r>
              <a:rPr lang="el-GR" sz="2400" dirty="0" smtClean="0"/>
              <a:t>.</a:t>
            </a:r>
            <a:endParaRPr lang="el-GR" sz="2400" dirty="0" smtClean="0"/>
          </a:p>
          <a:p>
            <a:pPr eaLnBrk="1" hangingPunct="1"/>
            <a:endParaRPr lang="el-GR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l-GR" smtClean="0"/>
          </a:p>
        </p:txBody>
      </p:sp>
      <p:sp>
        <p:nvSpPr>
          <p:cNvPr id="1536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l-GR" smtClean="0"/>
          </a:p>
          <a:p>
            <a:pPr eaLnBrk="1" hangingPunct="1"/>
            <a:r>
              <a:rPr lang="el-GR" smtClean="0"/>
              <a:t>Τελική ή αθροιστική: Η τελική αξιολόγηση περιλαμβάνει την αξιολόγηση των εκπαιδευτικών αποτελεσμάτων του σεναρίου, και  τη σύγκριση με τους αρχικούς στόχους και τους όρους υλοποίησης της εκπαιδευτικής παρέμβασης. Αξιολογείται  επίσης και η παρουσίαση του προγράμματος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mtClean="0"/>
              <a:t>Πόροι</a:t>
            </a:r>
          </a:p>
        </p:txBody>
      </p:sp>
      <p:sp>
        <p:nvSpPr>
          <p:cNvPr id="16387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defTabSz="457200" eaLnBrk="1" hangingPunct="1">
              <a:spcAft>
                <a:spcPts val="600"/>
              </a:spcAft>
              <a:buClr>
                <a:schemeClr val="tx2"/>
              </a:buClr>
              <a:buFont typeface="Wingdings 2" pitchFamily="18" charset="2"/>
              <a:buChar char=""/>
            </a:pPr>
            <a:r>
              <a:rPr lang="el-GR" sz="1600" u="sng" smtClean="0">
                <a:hlinkClick r:id="rId2"/>
              </a:rPr>
              <a:t>http://el.wikipedia.org/wiki/</a:t>
            </a:r>
            <a:endParaRPr lang="en-US" sz="1600" u="sng" smtClean="0"/>
          </a:p>
          <a:p>
            <a:pPr lvl="1" defTabSz="457200" eaLnBrk="1" hangingPunct="1">
              <a:spcAft>
                <a:spcPts val="600"/>
              </a:spcAft>
              <a:buClr>
                <a:schemeClr val="tx2"/>
              </a:buClr>
              <a:buFont typeface="Wingdings 2" pitchFamily="18" charset="2"/>
              <a:buChar char=""/>
            </a:pPr>
            <a:r>
              <a:rPr lang="en-US" sz="1600" u="sng" smtClean="0">
                <a:hlinkClick r:id="rId3"/>
              </a:rPr>
              <a:t>http://www.hprt-archives.gr/V3/public/main/page-assetview.aspx?tid=52913&amp;autostart=0</a:t>
            </a:r>
            <a:endParaRPr lang="el-GR" sz="1600" u="sng" smtClean="0"/>
          </a:p>
          <a:p>
            <a:pPr lvl="1" defTabSz="457200" eaLnBrk="1" hangingPunct="1">
              <a:spcAft>
                <a:spcPts val="600"/>
              </a:spcAft>
              <a:buClr>
                <a:schemeClr val="tx2"/>
              </a:buClr>
              <a:buFont typeface="Wingdings 2" pitchFamily="18" charset="2"/>
              <a:buChar char=""/>
            </a:pPr>
            <a:r>
              <a:rPr lang="en-US" sz="1600" smtClean="0">
                <a:hlinkClick r:id="rId4"/>
              </a:rPr>
              <a:t>http://ebooks.edu.gr/modules/ebook/show.php/DSDIM-D108/558/3664,15904/extras/mtpd_c07_anakyklosi/index.html</a:t>
            </a:r>
            <a:endParaRPr lang="el-GR" sz="1600" smtClean="0"/>
          </a:p>
          <a:p>
            <a:pPr lvl="1" defTabSz="457200" eaLnBrk="1" hangingPunct="1">
              <a:spcAft>
                <a:spcPts val="600"/>
              </a:spcAft>
              <a:buClr>
                <a:schemeClr val="tx2"/>
              </a:buClr>
              <a:buFont typeface="Wingdings 2" pitchFamily="18" charset="2"/>
              <a:buChar char=""/>
            </a:pPr>
            <a:r>
              <a:rPr lang="el-GR" sz="1600" u="sng" smtClean="0">
                <a:hlinkClick r:id="rId5"/>
              </a:rPr>
              <a:t>http://ebooks.edu.gr/modules/ebook/show.php/DSDIM-D108/558/3664,15904/extras/mtpd_c07_kalos_anakykloths/index.html</a:t>
            </a:r>
            <a:endParaRPr lang="el-GR" sz="1600" smtClean="0"/>
          </a:p>
          <a:p>
            <a:pPr lvl="1" defTabSz="457200" eaLnBrk="1" hangingPunct="1">
              <a:spcAft>
                <a:spcPts val="600"/>
              </a:spcAft>
              <a:buClr>
                <a:schemeClr val="tx2"/>
              </a:buClr>
              <a:buFont typeface="Wingdings 2" pitchFamily="18" charset="2"/>
              <a:buChar char=""/>
            </a:pPr>
            <a:r>
              <a:rPr lang="el-GR" sz="1600" u="sng" smtClean="0">
                <a:hlinkClick r:id="rId6"/>
              </a:rPr>
              <a:t>http://ebooks.edu.gr/modules/ebook/show.php/DSDIM-D108/558/3664,15904/extras/mtpd_c07_lathi_anakykloshs/index.html</a:t>
            </a:r>
            <a:endParaRPr lang="el-GR" sz="1600" u="sng" smtClean="0"/>
          </a:p>
          <a:p>
            <a:pPr lvl="1" defTabSz="457200" eaLnBrk="1" hangingPunct="1">
              <a:spcAft>
                <a:spcPts val="600"/>
              </a:spcAft>
              <a:buClr>
                <a:schemeClr val="tx2"/>
              </a:buClr>
              <a:buFont typeface="Wingdings 2" pitchFamily="18" charset="2"/>
              <a:buChar char=""/>
            </a:pPr>
            <a:r>
              <a:rPr lang="el-GR" sz="1600" u="sng" smtClean="0">
                <a:hlinkClick r:id="rId7"/>
              </a:rPr>
              <a:t>http://www.hprt-archives.gr/V3/public/main/page-assetview.aspx?tid=0000049509&amp;tsz=0&amp;autostart=0</a:t>
            </a:r>
            <a:endParaRPr lang="el-GR" sz="1600" smtClean="0"/>
          </a:p>
          <a:p>
            <a:pPr lvl="1" defTabSz="457200" eaLnBrk="1" hangingPunct="1">
              <a:spcAft>
                <a:spcPts val="600"/>
              </a:spcAft>
              <a:buClr>
                <a:schemeClr val="tx2"/>
              </a:buClr>
              <a:buFont typeface="Wingdings 2" pitchFamily="18" charset="2"/>
              <a:buChar char=""/>
            </a:pPr>
            <a:r>
              <a:rPr lang="en-US" sz="1600" u="sng" smtClean="0">
                <a:hlinkClick r:id="rId8"/>
              </a:rPr>
              <a:t>http://ebooks.edu.gr/modules/ebook/show.php/DSDIM-D108/558/3664,15904/extras/mtpd_c07_anakyklosi_game/index.html</a:t>
            </a:r>
            <a:endParaRPr lang="el-GR" sz="1600" smtClean="0"/>
          </a:p>
          <a:p>
            <a:pPr defTabSz="457200" eaLnBrk="1" hangingPunct="1"/>
            <a:endParaRPr lang="el-GR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l-GR" smtClean="0"/>
          </a:p>
        </p:txBody>
      </p:sp>
      <p:sp>
        <p:nvSpPr>
          <p:cNvPr id="17411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Arial" charset="0"/>
              <a:buNone/>
            </a:pPr>
            <a:endParaRPr lang="el-GR" smtClean="0"/>
          </a:p>
          <a:p>
            <a:pPr algn="ctr" eaLnBrk="1" hangingPunct="1">
              <a:buFont typeface="Arial" charset="0"/>
              <a:buNone/>
            </a:pPr>
            <a:endParaRPr lang="el-GR" smtClean="0"/>
          </a:p>
          <a:p>
            <a:pPr algn="ctr" eaLnBrk="1" hangingPunct="1">
              <a:buFont typeface="Arial" charset="0"/>
              <a:buNone/>
            </a:pPr>
            <a:endParaRPr lang="el-GR" smtClean="0"/>
          </a:p>
          <a:p>
            <a:pPr algn="ctr" eaLnBrk="1" hangingPunct="1">
              <a:buFont typeface="Arial" charset="0"/>
              <a:buNone/>
            </a:pPr>
            <a:r>
              <a:rPr lang="el-GR" b="1" smtClean="0"/>
              <a:t>Ευχαριστώ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l-GR" smtClean="0"/>
          </a:p>
        </p:txBody>
      </p:sp>
      <p:sp>
        <p:nvSpPr>
          <p:cNvPr id="3075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l-GR" smtClean="0"/>
              <a:t>Η ανακύκλωση σήμερα αποτελεί ένα σημαντικό μέρος της κάθε κοινωνίας με στόχο να βελτιωθεί η ποιότητα της ζωής των κατοίκων της. </a:t>
            </a:r>
          </a:p>
          <a:p>
            <a:pPr eaLnBrk="1" hangingPunct="1"/>
            <a:r>
              <a:rPr lang="el-GR" smtClean="0"/>
              <a:t> Θα ήθελα οι μαθητές μου να αναπτύξουν περιβαλλοντική συνείδηση ​​μέσω της ανακύκλωσης, έτσι ώστε να προστατεύσουν το σπίτι τους, τη γη.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l-GR" smtClean="0"/>
          </a:p>
        </p:txBody>
      </p:sp>
      <p:sp>
        <p:nvSpPr>
          <p:cNvPr id="4099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l-GR" smtClean="0"/>
              <a:t>Ο δικός μου ρόλος είναι κυρίως οργανωτικός και υποστηρικτικός. Εργάζομαι ως διαμεσολαβητής  της όλης προσπάθειας.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2 - Θέση περιεχομένου"/>
          <p:cNvSpPr>
            <a:spLocks noGrp="1"/>
          </p:cNvSpPr>
          <p:nvPr>
            <p:ph idx="4294967295"/>
          </p:nvPr>
        </p:nvSpPr>
        <p:spPr>
          <a:xfrm>
            <a:off x="357188" y="500063"/>
            <a:ext cx="8229600" cy="4525962"/>
          </a:xfrm>
        </p:spPr>
        <p:txBody>
          <a:bodyPr/>
          <a:lstStyle/>
          <a:p>
            <a:pPr eaLnBrk="1" hangingPunct="1"/>
            <a:r>
              <a:rPr lang="el-GR" smtClean="0"/>
              <a:t>Οι μαθητές να μπορούν να εντοπίζουν και να αξιολογούν τη σημασία της ανακύκλωσης υλικών που χρησιμοποιούμε καθημερινά, και το ρόλο που διαδραματίζει  η ανακύκλωση στην προστασία του περιβάλλοντος</a:t>
            </a:r>
          </a:p>
          <a:p>
            <a:pPr eaLnBrk="1" hangingPunct="1"/>
            <a:r>
              <a:rPr lang="el-GR" smtClean="0"/>
              <a:t>Οι μαθητές να αρχίσουν να εφαρμόζουν απλές πρακτικές της ανακύκλωσης στην καθημερινή τους ζωή και να είναι σε θέση να εκτιμήσουν πότε ένα αντικείμενο μπορεί να ανακυκλωθεί </a:t>
            </a:r>
          </a:p>
          <a:p>
            <a:pPr eaLnBrk="1" hangingPunct="1"/>
            <a:r>
              <a:rPr lang="el-GR" smtClean="0"/>
              <a:t>Λέξεις-κλειδιά: ανακύκλωση, επαναχρησιμοποίηση,  μείωση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mtClean="0"/>
              <a:t>Ηλικιακή ομάδα σπουδαστών που απευθύνονται</a:t>
            </a:r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357188" y="2500313"/>
          <a:ext cx="8229600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628648">
                <a:tc>
                  <a:txBody>
                    <a:bodyPr/>
                    <a:lstStyle/>
                    <a:p>
                      <a:pPr eaLnBrk="1" hangingPunct="1">
                        <a:buFont typeface="Arial" charset="0"/>
                        <a:buNone/>
                      </a:pPr>
                      <a:r>
                        <a:rPr lang="el-GR" altLang="el-GR" dirty="0" smtClean="0">
                          <a:solidFill>
                            <a:schemeClr val="tx1"/>
                          </a:solidFill>
                        </a:rPr>
                        <a:t>Μικρότεροι  από  </a:t>
                      </a:r>
                      <a:r>
                        <a:rPr lang="en-US" altLang="el-GR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r>
                        <a:rPr lang="el-GR" altLang="el-GR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l-GR" dirty="0" smtClean="0">
                          <a:solidFill>
                            <a:schemeClr val="tx1"/>
                          </a:solidFill>
                        </a:rPr>
                        <a:t>ετών</a:t>
                      </a:r>
                      <a:endParaRPr lang="en-US" altLang="el-GR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 smtClean="0">
                          <a:solidFill>
                            <a:schemeClr val="tx1"/>
                          </a:solidFill>
                        </a:rPr>
                        <a:t>επίπεδο:</a:t>
                      </a:r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62864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l-GR" dirty="0" smtClean="0">
                          <a:solidFill>
                            <a:schemeClr val="tx1"/>
                          </a:solidFill>
                        </a:rPr>
                        <a:t>10-12 </a:t>
                      </a:r>
                      <a:r>
                        <a:rPr lang="el-GR" dirty="0" smtClean="0"/>
                        <a:t>ετών</a:t>
                      </a:r>
                      <a:endParaRPr lang="en-US" altLang="el-GR" dirty="0" smtClean="0">
                        <a:solidFill>
                          <a:srgbClr val="FF0000"/>
                        </a:solidFill>
                      </a:endParaRPr>
                    </a:p>
                    <a:p>
                      <a:endParaRPr lang="el-G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altLang="el-GR" sz="180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4</a:t>
                      </a:r>
                      <a:r>
                        <a:rPr lang="el-GR" altLang="el-GR" sz="1800" baseline="3000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η</a:t>
                      </a:r>
                      <a:r>
                        <a:rPr lang="el-GR" altLang="el-GR" sz="1800" baseline="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 ,5</a:t>
                      </a:r>
                      <a:r>
                        <a:rPr lang="el-GR" altLang="el-GR" sz="1800" baseline="3000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η</a:t>
                      </a:r>
                      <a:r>
                        <a:rPr lang="el-GR" altLang="el-GR" sz="1800" baseline="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, 6</a:t>
                      </a:r>
                      <a:r>
                        <a:rPr lang="el-GR" altLang="el-GR" sz="1800" baseline="3000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η</a:t>
                      </a:r>
                      <a:r>
                        <a:rPr lang="el-GR" altLang="el-GR" sz="1800" baseline="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, </a:t>
                      </a:r>
                      <a:r>
                        <a:rPr lang="el-GR" altLang="el-GR" sz="1800" dirty="0" smtClean="0">
                          <a:solidFill>
                            <a:schemeClr val="tx1"/>
                          </a:solidFill>
                          <a:latin typeface="Calibri" pitchFamily="34" charset="0"/>
                        </a:rPr>
                        <a:t>Δημοτικού </a:t>
                      </a:r>
                    </a:p>
                    <a:p>
                      <a:endParaRPr lang="el-G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mtClean="0"/>
              <a:t>Τομέας (-είς) Βιογραφικό απευθύνεται</a:t>
            </a:r>
          </a:p>
        </p:txBody>
      </p:sp>
      <p:sp>
        <p:nvSpPr>
          <p:cNvPr id="7171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l-GR" sz="2800" dirty="0" smtClean="0"/>
              <a:t>Γλώσσα (Ελληνικά) </a:t>
            </a:r>
          </a:p>
          <a:p>
            <a:pPr eaLnBrk="1" hangingPunct="1"/>
            <a:r>
              <a:rPr lang="el-GR" sz="2800" dirty="0" smtClean="0"/>
              <a:t>Υπάρχει </a:t>
            </a:r>
            <a:r>
              <a:rPr lang="el-GR" sz="2800" dirty="0" smtClean="0"/>
              <a:t>απόλυτη συμβατότητα με το σχολικό Αναλυτικό Πρόγραμμα Σπουδών(Μελέτη </a:t>
            </a:r>
            <a:r>
              <a:rPr lang="el-GR" sz="2800" dirty="0" err="1" smtClean="0"/>
              <a:t>Δ΄τάξης</a:t>
            </a:r>
            <a:r>
              <a:rPr lang="el-GR" sz="2800" dirty="0" smtClean="0"/>
              <a:t>)</a:t>
            </a:r>
          </a:p>
          <a:p>
            <a:pPr eaLnBrk="1" hangingPunct="1"/>
            <a:r>
              <a:rPr lang="el-GR" sz="2800" dirty="0" smtClean="0"/>
              <a:t>Το σενάριο περιλαμβάνει διεπιστημονικά θεματικά πεδία της Γλώσσας, Μαθηματικών, Φυσικής, Τέχνης, Μουσικής και των ΤΠΕ στο πλαίσιο του προγράμματος της Περιβαλλοντικής Εκπαίδευσης και της Ευέλικτης Ζώνης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z="3200" b="1" smtClean="0"/>
              <a:t>Εκπαιδευτικοί στόχοι και οι αρμοδιότητες των μαθητών στόχος:</a:t>
            </a:r>
          </a:p>
        </p:txBody>
      </p:sp>
      <p:sp>
        <p:nvSpPr>
          <p:cNvPr id="8195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l-GR" dirty="0" smtClean="0"/>
              <a:t>Τη βελτίωση των δεξιοτήτων ΤΠΕ </a:t>
            </a:r>
          </a:p>
          <a:p>
            <a:pPr eaLnBrk="1" hangingPunct="1"/>
            <a:r>
              <a:rPr lang="el-GR" dirty="0" smtClean="0"/>
              <a:t>Να εργάζονται σε ομάδες </a:t>
            </a:r>
          </a:p>
          <a:p>
            <a:pPr eaLnBrk="1" hangingPunct="1"/>
            <a:r>
              <a:rPr lang="el-GR" dirty="0" smtClean="0"/>
              <a:t> Αυτενέργεια και  ανάπτυξη πρωτοβουλίας. </a:t>
            </a:r>
          </a:p>
          <a:p>
            <a:pPr eaLnBrk="1" hangingPunct="1"/>
            <a:r>
              <a:rPr lang="el-GR" dirty="0" smtClean="0"/>
              <a:t>Να παράγουν δημιουργικό και κριτικό λόγο </a:t>
            </a:r>
          </a:p>
          <a:p>
            <a:pPr eaLnBrk="1" hangingPunct="1"/>
            <a:r>
              <a:rPr lang="el-GR" dirty="0" smtClean="0"/>
              <a:t>Να αναπτύξουν τη δημιουργικότητα και την κριτική </a:t>
            </a:r>
            <a:r>
              <a:rPr lang="el-GR" dirty="0" smtClean="0"/>
              <a:t>σκέψη</a:t>
            </a:r>
          </a:p>
          <a:p>
            <a:pPr eaLnBrk="1" hangingPunct="1"/>
            <a:r>
              <a:rPr lang="el-GR" altLang="el-GR" dirty="0" smtClean="0"/>
              <a:t>Λήψη αποφάσεων</a:t>
            </a:r>
            <a:endParaRPr lang="el-GR" dirty="0" smtClean="0"/>
          </a:p>
          <a:p>
            <a:pPr eaLnBrk="1" hangingPunct="1"/>
            <a:endParaRPr lang="el-GR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l-GR" smtClean="0"/>
          </a:p>
        </p:txBody>
      </p:sp>
      <p:sp>
        <p:nvSpPr>
          <p:cNvPr id="9219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l-GR" smtClean="0"/>
              <a:t>Να παρουσιάσουν και να μοιραστούν τα έργα τους με τους άλλους </a:t>
            </a:r>
          </a:p>
          <a:p>
            <a:pPr eaLnBrk="1" hangingPunct="1"/>
            <a:r>
              <a:rPr lang="el-GR" smtClean="0"/>
              <a:t>Να μειώσουν τα σκουπίδια στο  σχολείο </a:t>
            </a:r>
          </a:p>
          <a:p>
            <a:pPr eaLnBrk="1" hangingPunct="1"/>
            <a:r>
              <a:rPr lang="el-GR" smtClean="0"/>
              <a:t>Επαναχρησιμοποίηση των παλιών αντικειμένων</a:t>
            </a:r>
          </a:p>
          <a:p>
            <a:pPr eaLnBrk="1" hangingPunct="1"/>
            <a:r>
              <a:rPr lang="el-GR" smtClean="0"/>
              <a:t> Να ανακυκλώνουν  τις  συσκευασίες</a:t>
            </a:r>
          </a:p>
          <a:p>
            <a:pPr eaLnBrk="1" hangingPunct="1"/>
            <a:r>
              <a:rPr lang="el-GR" smtClean="0"/>
              <a:t>Να αλλάξουν τις  συνήθειές  τους σε σχέση με το  περιβάλλον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mtClean="0"/>
              <a:t>Βασικές ικανότητες της ΕΕ που απευθύνονται</a:t>
            </a:r>
          </a:p>
        </p:txBody>
      </p:sp>
      <p:sp>
        <p:nvSpPr>
          <p:cNvPr id="1024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l-GR" smtClean="0"/>
              <a:t>Επικοινωνία στη μητρική γλώσσα </a:t>
            </a:r>
          </a:p>
          <a:p>
            <a:pPr eaLnBrk="1" hangingPunct="1"/>
            <a:r>
              <a:rPr lang="el-GR" smtClean="0"/>
              <a:t>Η επικοινωνία στις ξένες γλώσσες </a:t>
            </a:r>
          </a:p>
          <a:p>
            <a:pPr eaLnBrk="1" hangingPunct="1"/>
            <a:r>
              <a:rPr lang="el-GR" smtClean="0"/>
              <a:t>Ψηφιακή ικανότητα </a:t>
            </a:r>
          </a:p>
          <a:p>
            <a:pPr eaLnBrk="1" hangingPunct="1"/>
            <a:r>
              <a:rPr lang="el-GR" smtClean="0"/>
              <a:t>Μαθαίνω πώς να μαθαίνω </a:t>
            </a:r>
          </a:p>
          <a:p>
            <a:pPr eaLnBrk="1" hangingPunct="1"/>
            <a:r>
              <a:rPr lang="el-GR" smtClean="0"/>
              <a:t>Κοινωνικές και πολιτικές ικανότητες </a:t>
            </a:r>
          </a:p>
          <a:p>
            <a:pPr eaLnBrk="1" hangingPunct="1"/>
            <a:r>
              <a:rPr lang="el-GR" smtClean="0"/>
              <a:t>Πολιτισμική συνείδηση ​​και έκφραση</a:t>
            </a:r>
          </a:p>
          <a:p>
            <a:pPr eaLnBrk="1" hangingPunct="1"/>
            <a:endParaRPr lang="el-GR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</TotalTime>
  <Words>503</Words>
  <Application>Microsoft Office PowerPoint</Application>
  <PresentationFormat>Προβολή στην οθόνη (4:3)</PresentationFormat>
  <Paragraphs>68</Paragraphs>
  <Slides>16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16</vt:i4>
      </vt:variant>
    </vt:vector>
  </HeadingPairs>
  <TitlesOfParts>
    <vt:vector size="20" baseType="lpstr">
      <vt:lpstr>Arial</vt:lpstr>
      <vt:lpstr>Calibri</vt:lpstr>
      <vt:lpstr>Wingdings 2</vt:lpstr>
      <vt:lpstr>Θέμα του Office</vt:lpstr>
      <vt:lpstr>Ανακύκλωση</vt:lpstr>
      <vt:lpstr>Διαφάνεια 2</vt:lpstr>
      <vt:lpstr>Διαφάνεια 3</vt:lpstr>
      <vt:lpstr>Διαφάνεια 4</vt:lpstr>
      <vt:lpstr>Ηλικιακή ομάδα σπουδαστών που απευθύνονται</vt:lpstr>
      <vt:lpstr>Τομέας (-είς) Βιογραφικό απευθύνεται</vt:lpstr>
      <vt:lpstr>Εκπαιδευτικοί στόχοι και οι αρμοδιότητες των μαθητών στόχος:</vt:lpstr>
      <vt:lpstr>Διαφάνεια 8</vt:lpstr>
      <vt:lpstr>Βασικές ικανότητες της ΕΕ που απευθύνονται</vt:lpstr>
      <vt:lpstr>Μια ιδιαίτερη έμφαση στο/η</vt:lpstr>
      <vt:lpstr>Φάση 1: Προετοιμασία</vt:lpstr>
      <vt:lpstr>Φάση 2: Εφαρμογή</vt:lpstr>
      <vt:lpstr>Φάση 3: Αξιολόγηση</vt:lpstr>
      <vt:lpstr>Διαφάνεια 14</vt:lpstr>
      <vt:lpstr>Πόροι</vt:lpstr>
      <vt:lpstr>Διαφάνεια 16</vt:lpstr>
    </vt:vector>
  </TitlesOfParts>
  <Company>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Ανακύκλωση</dc:title>
  <dc:creator>ΠΑΤΡΑ 2011</dc:creator>
  <cp:lastModifiedBy>ΠΑΤΡΑ 2011</cp:lastModifiedBy>
  <cp:revision>33</cp:revision>
  <dcterms:created xsi:type="dcterms:W3CDTF">2014-06-27T07:22:14Z</dcterms:created>
  <dcterms:modified xsi:type="dcterms:W3CDTF">2014-07-01T04:04:19Z</dcterms:modified>
</cp:coreProperties>
</file>