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5" r:id="rId5"/>
    <p:sldId id="258" r:id="rId6"/>
    <p:sldId id="259" r:id="rId7"/>
    <p:sldId id="260" r:id="rId8"/>
    <p:sldId id="264" r:id="rId9"/>
    <p:sldId id="26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56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p:normalViewPr>
  <p:slideViewPr>
    <p:cSldViewPr snapToGrid="0">
      <p:cViewPr varScale="1">
        <p:scale>
          <a:sx n="73" d="100"/>
          <a:sy n="73" d="100"/>
        </p:scale>
        <p:origin x="13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defTabSz="914400" rtl="0" eaLnBrk="1" latinLnBrk="0" hangingPunct="1">
              <a:lnSpc>
                <a:spcPct val="90000"/>
              </a:lnSpc>
              <a:spcBef>
                <a:spcPct val="0"/>
              </a:spcBef>
              <a:buNone/>
              <a:defRPr lang="en-US" sz="5400" kern="1200" dirty="0">
                <a:solidFill>
                  <a:schemeClr val="accent1">
                    <a:lumMod val="50000"/>
                  </a:schemeClr>
                </a:solidFill>
                <a:latin typeface="+mn-lt"/>
                <a:ea typeface="+mj-ea"/>
                <a:cs typeface="+mj-cs"/>
              </a:defRPr>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3200" kern="1200" dirty="0">
                <a:solidFill>
                  <a:schemeClr val="accent1">
                    <a:lumMod val="50000"/>
                  </a:schemeClr>
                </a:solidFill>
                <a:latin typeface="+mn-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dirty="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09-Jul-20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pic>
        <p:nvPicPr>
          <p:cNvPr id="8" name="Εικόνα 7" descr="Εικόνα που περιέχει υπογραφή, πιάτο&#10;&#10;Περιγραφή που δημιουργήθηκε αυτόματα">
            <a:extLst>
              <a:ext uri="{FF2B5EF4-FFF2-40B4-BE49-F238E27FC236}">
                <a16:creationId xmlns:a16="http://schemas.microsoft.com/office/drawing/2014/main" id="{69BF5BA2-7368-4F90-B2C7-1A6E5A2121C3}"/>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581890" y="3964127"/>
            <a:ext cx="7606145" cy="2852305"/>
          </a:xfrm>
          <a:prstGeom prst="rect">
            <a:avLst/>
          </a:prstGeom>
        </p:spPr>
      </p:pic>
      <p:pic>
        <p:nvPicPr>
          <p:cNvPr id="10" name="Εικόνα 9" descr="Εικόνα που περιέχει υπογραφή, δωμάτιο&#10;&#10;Περιγραφή που δημιουργήθηκε αυτόματα">
            <a:extLst>
              <a:ext uri="{FF2B5EF4-FFF2-40B4-BE49-F238E27FC236}">
                <a16:creationId xmlns:a16="http://schemas.microsoft.com/office/drawing/2014/main" id="{F405D121-AABD-4E0C-9E4F-06A0A8F5A215}"/>
              </a:ext>
            </a:extLst>
          </p:cNvPr>
          <p:cNvPicPr>
            <a:picLocks noChangeAspect="1"/>
          </p:cNvPicPr>
          <p:nvPr userDrawn="1"/>
        </p:nvPicPr>
        <p:blipFill>
          <a:blip r:embed="rId3">
            <a:alphaModFix amt="60000"/>
            <a:extLst>
              <a:ext uri="{28A0092B-C50C-407E-A947-70E740481C1C}">
                <a14:useLocalDpi xmlns:a14="http://schemas.microsoft.com/office/drawing/2010/main" val="0"/>
              </a:ext>
            </a:extLst>
          </a:blip>
          <a:stretch>
            <a:fillRect/>
          </a:stretch>
        </p:blipFill>
        <p:spPr>
          <a:xfrm>
            <a:off x="0" y="0"/>
            <a:ext cx="2368301" cy="2560325"/>
          </a:xfrm>
          <a:prstGeom prst="rect">
            <a:avLst/>
          </a:prstGeom>
        </p:spPr>
      </p:pic>
    </p:spTree>
    <p:extLst>
      <p:ext uri="{BB962C8B-B14F-4D97-AF65-F5344CB8AC3E}">
        <p14:creationId xmlns:p14="http://schemas.microsoft.com/office/powerpoint/2010/main" val="2175300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09-Jul-20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312331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09-Jul-20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416712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2">
                    <a:lumMod val="75000"/>
                  </a:schemeClr>
                </a:solidFill>
              </a:defRPr>
            </a:lvl1pPr>
          </a:lstStyle>
          <a:p>
            <a:r>
              <a:rPr lang="el-GR" dirty="0"/>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lvl1pPr>
              <a:defRPr baseline="0">
                <a:solidFill>
                  <a:srgbClr val="4A566C"/>
                </a:solidFill>
              </a:defRPr>
            </a:lvl1pPr>
            <a:lvl2pPr>
              <a:defRPr baseline="0">
                <a:solidFill>
                  <a:srgbClr val="4A566C"/>
                </a:solidFill>
              </a:defRPr>
            </a:lvl2pPr>
            <a:lvl3pPr>
              <a:defRPr baseline="0">
                <a:solidFill>
                  <a:srgbClr val="4A566C"/>
                </a:solidFill>
              </a:defRPr>
            </a:lvl3pPr>
            <a:lvl4pPr>
              <a:defRPr baseline="0">
                <a:solidFill>
                  <a:srgbClr val="4A566C"/>
                </a:solidFill>
              </a:defRPr>
            </a:lvl4pPr>
            <a:lvl5pPr>
              <a:defRPr baseline="0">
                <a:solidFill>
                  <a:srgbClr val="4A566C"/>
                </a:solidFill>
              </a:defRPr>
            </a:lvl5p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4" name="Date Placeholder 3"/>
          <p:cNvSpPr>
            <a:spLocks noGrp="1"/>
          </p:cNvSpPr>
          <p:nvPr>
            <p:ph type="dt" sz="half" idx="10"/>
          </p:nvPr>
        </p:nvSpPr>
        <p:spPr/>
        <p:txBody>
          <a:bodyPr/>
          <a:lstStyle/>
          <a:p>
            <a:fld id="{AD55AF6B-AE33-4C55-A8B6-215AFF4A68D3}" type="datetimeFigureOut">
              <a:rPr lang="en-US" smtClean="0"/>
              <a:t>09-Jul-20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pic>
        <p:nvPicPr>
          <p:cNvPr id="8" name="Εικόνα 7" descr="Εικόνα που περιέχει υπογραφή, πιάτο&#10;&#10;Περιγραφή που δημιουργήθηκε αυτόματα">
            <a:extLst>
              <a:ext uri="{FF2B5EF4-FFF2-40B4-BE49-F238E27FC236}">
                <a16:creationId xmlns:a16="http://schemas.microsoft.com/office/drawing/2014/main" id="{337F4B71-3656-4A7C-9CE0-F35AB76DDF03}"/>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1096166" y="4186422"/>
            <a:ext cx="6828634" cy="2560738"/>
          </a:xfrm>
          <a:prstGeom prst="rect">
            <a:avLst/>
          </a:prstGeom>
        </p:spPr>
      </p:pic>
      <p:pic>
        <p:nvPicPr>
          <p:cNvPr id="10" name="Εικόνα 9" descr="Εικόνα που περιέχει υπογραφή, δωμάτιο&#10;&#10;Περιγραφή που δημιουργήθηκε αυτόματα">
            <a:extLst>
              <a:ext uri="{FF2B5EF4-FFF2-40B4-BE49-F238E27FC236}">
                <a16:creationId xmlns:a16="http://schemas.microsoft.com/office/drawing/2014/main" id="{BE650E15-483A-4F93-A51E-661701DF1E0E}"/>
              </a:ext>
            </a:extLst>
          </p:cNvPr>
          <p:cNvPicPr>
            <a:picLocks noChangeAspect="1"/>
          </p:cNvPicPr>
          <p:nvPr userDrawn="1"/>
        </p:nvPicPr>
        <p:blipFill>
          <a:blip r:embed="rId3">
            <a:alphaModFix amt="60000"/>
            <a:extLst>
              <a:ext uri="{28A0092B-C50C-407E-A947-70E740481C1C}">
                <a14:useLocalDpi xmlns:a14="http://schemas.microsoft.com/office/drawing/2010/main" val="0"/>
              </a:ext>
            </a:extLst>
          </a:blip>
          <a:stretch>
            <a:fillRect/>
          </a:stretch>
        </p:blipFill>
        <p:spPr>
          <a:xfrm>
            <a:off x="0" y="0"/>
            <a:ext cx="2368301" cy="2560325"/>
          </a:xfrm>
          <a:prstGeom prst="rect">
            <a:avLst/>
          </a:prstGeom>
        </p:spPr>
      </p:pic>
    </p:spTree>
    <p:extLst>
      <p:ext uri="{BB962C8B-B14F-4D97-AF65-F5344CB8AC3E}">
        <p14:creationId xmlns:p14="http://schemas.microsoft.com/office/powerpoint/2010/main" val="401081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D55AF6B-AE33-4C55-A8B6-215AFF4A68D3}" type="datetimeFigureOut">
              <a:rPr lang="en-US" smtClean="0"/>
              <a:t>09-Jul-20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930389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AD55AF6B-AE33-4C55-A8B6-215AFF4A68D3}" type="datetimeFigureOut">
              <a:rPr lang="en-US" smtClean="0"/>
              <a:t>09-Jul-20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402674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29842" y="2505075"/>
            <a:ext cx="3868340"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29150" y="2505075"/>
            <a:ext cx="3887391"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AD55AF6B-AE33-4C55-A8B6-215AFF4A68D3}" type="datetimeFigureOut">
              <a:rPr lang="en-US" smtClean="0"/>
              <a:t>09-Jul-20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1308571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D55AF6B-AE33-4C55-A8B6-215AFF4A68D3}" type="datetimeFigureOut">
              <a:rPr lang="en-US" smtClean="0"/>
              <a:t>09-Jul-20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625535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5AF6B-AE33-4C55-A8B6-215AFF4A68D3}" type="datetimeFigureOut">
              <a:rPr lang="en-US" smtClean="0"/>
              <a:t>09-Jul-20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09114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D55AF6B-AE33-4C55-A8B6-215AFF4A68D3}" type="datetimeFigureOut">
              <a:rPr lang="en-US" smtClean="0"/>
              <a:t>09-Jul-20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011684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D55AF6B-AE33-4C55-A8B6-215AFF4A68D3}" type="datetimeFigureOut">
              <a:rPr lang="en-US" smtClean="0"/>
              <a:t>09-Jul-20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E56C8-6A23-44E0-A0C8-80751EDCD351}" type="slidenum">
              <a:rPr lang="en-US" smtClean="0"/>
              <a:t>‹#›</a:t>
            </a:fld>
            <a:endParaRPr lang="en-US"/>
          </a:p>
        </p:txBody>
      </p:sp>
    </p:spTree>
    <p:extLst>
      <p:ext uri="{BB962C8B-B14F-4D97-AF65-F5344CB8AC3E}">
        <p14:creationId xmlns:p14="http://schemas.microsoft.com/office/powerpoint/2010/main" val="241314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5AF6B-AE33-4C55-A8B6-215AFF4A68D3}" type="datetimeFigureOut">
              <a:rPr lang="en-US" smtClean="0"/>
              <a:t>09-Jul-20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56C8-6A23-44E0-A0C8-80751EDCD351}" type="slidenum">
              <a:rPr lang="en-US" smtClean="0"/>
              <a:t>‹#›</a:t>
            </a:fld>
            <a:endParaRPr lang="en-US"/>
          </a:p>
        </p:txBody>
      </p:sp>
    </p:spTree>
    <p:extLst>
      <p:ext uri="{BB962C8B-B14F-4D97-AF65-F5344CB8AC3E}">
        <p14:creationId xmlns:p14="http://schemas.microsoft.com/office/powerpoint/2010/main" val="4082937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1ED4C7-FEE9-40A9-A2D4-44D5C4625C85}"/>
              </a:ext>
            </a:extLst>
          </p:cNvPr>
          <p:cNvSpPr>
            <a:spLocks noGrp="1"/>
          </p:cNvSpPr>
          <p:nvPr>
            <p:ph type="ctrTitle"/>
          </p:nvPr>
        </p:nvSpPr>
        <p:spPr>
          <a:xfrm>
            <a:off x="520505" y="3527939"/>
            <a:ext cx="8289388" cy="2387600"/>
          </a:xfrm>
        </p:spPr>
        <p:txBody>
          <a:bodyPr>
            <a:normAutofit fontScale="90000"/>
          </a:bodyPr>
          <a:lstStyle/>
          <a:p>
            <a:r>
              <a:rPr lang="el-GR" dirty="0"/>
              <a:t>Διαδικτυακό θερινό σχολείο «</a:t>
            </a:r>
            <a:r>
              <a:rPr lang="el-GR" b="1" i="1" dirty="0"/>
              <a:t>Προς ένα ανοιχτό και ψηφιακά ώριμο σχολείο</a:t>
            </a:r>
            <a:r>
              <a:rPr lang="el-GR" dirty="0"/>
              <a:t>»</a:t>
            </a:r>
            <a:br>
              <a:rPr lang="el-GR" dirty="0"/>
            </a:br>
            <a:r>
              <a:rPr lang="en-US" dirty="0"/>
              <a:t/>
            </a:r>
            <a:br>
              <a:rPr lang="en-US" dirty="0"/>
            </a:br>
            <a:r>
              <a:rPr lang="el-GR" dirty="0" smtClean="0"/>
              <a:t>Αγγελική Χατήρα – 4</a:t>
            </a:r>
            <a:r>
              <a:rPr lang="el-GR" baseline="30000" dirty="0" smtClean="0"/>
              <a:t>ο</a:t>
            </a:r>
            <a:r>
              <a:rPr lang="el-GR" dirty="0" smtClean="0"/>
              <a:t> Δημοτικό Σχολείο Π. Φαλήρου</a:t>
            </a:r>
            <a:endParaRPr lang="en-US" dirty="0">
              <a:solidFill>
                <a:schemeClr val="accent1">
                  <a:lumMod val="50000"/>
                </a:schemeClr>
              </a:solidFill>
              <a:latin typeface="+mn-lt"/>
            </a:endParaRPr>
          </a:p>
        </p:txBody>
      </p:sp>
    </p:spTree>
    <p:extLst>
      <p:ext uri="{BB962C8B-B14F-4D97-AF65-F5344CB8AC3E}">
        <p14:creationId xmlns:p14="http://schemas.microsoft.com/office/powerpoint/2010/main" val="1438405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10082C-B43B-467A-A635-411937B0383F}"/>
              </a:ext>
            </a:extLst>
          </p:cNvPr>
          <p:cNvSpPr>
            <a:spLocks noGrp="1"/>
          </p:cNvSpPr>
          <p:nvPr>
            <p:ph type="title"/>
          </p:nvPr>
        </p:nvSpPr>
        <p:spPr>
          <a:xfrm>
            <a:off x="0" y="0"/>
            <a:ext cx="7886700" cy="1325563"/>
          </a:xfrm>
        </p:spPr>
        <p:txBody>
          <a:bodyPr/>
          <a:lstStyle/>
          <a:p>
            <a:r>
              <a:rPr lang="el-GR" dirty="0">
                <a:solidFill>
                  <a:schemeClr val="accent1">
                    <a:lumMod val="50000"/>
                  </a:schemeClr>
                </a:solidFill>
                <a:latin typeface="+mn-lt"/>
              </a:rPr>
              <a:t>Περιγραφή </a:t>
            </a:r>
            <a:r>
              <a:rPr lang="en-US" dirty="0">
                <a:solidFill>
                  <a:schemeClr val="accent1">
                    <a:lumMod val="50000"/>
                  </a:schemeClr>
                </a:solidFill>
                <a:latin typeface="+mn-lt"/>
              </a:rPr>
              <a:t>project</a:t>
            </a:r>
          </a:p>
        </p:txBody>
      </p:sp>
      <p:sp>
        <p:nvSpPr>
          <p:cNvPr id="3" name="Θέση περιεχομένου 2">
            <a:extLst>
              <a:ext uri="{FF2B5EF4-FFF2-40B4-BE49-F238E27FC236}">
                <a16:creationId xmlns:a16="http://schemas.microsoft.com/office/drawing/2014/main" id="{CA398539-95BF-4844-9457-FEF6DC8687A2}"/>
              </a:ext>
            </a:extLst>
          </p:cNvPr>
          <p:cNvSpPr>
            <a:spLocks noGrp="1"/>
          </p:cNvSpPr>
          <p:nvPr>
            <p:ph idx="1"/>
          </p:nvPr>
        </p:nvSpPr>
        <p:spPr>
          <a:xfrm>
            <a:off x="0" y="1203324"/>
            <a:ext cx="8978900" cy="5413375"/>
          </a:xfrm>
        </p:spPr>
        <p:txBody>
          <a:bodyPr/>
          <a:lstStyle/>
          <a:p>
            <a:r>
              <a:rPr lang="el-GR" dirty="0">
                <a:solidFill>
                  <a:schemeClr val="accent1">
                    <a:lumMod val="50000"/>
                  </a:schemeClr>
                </a:solidFill>
              </a:rPr>
              <a:t>Τίτλος</a:t>
            </a:r>
            <a:r>
              <a:rPr lang="en-US" dirty="0" smtClean="0">
                <a:solidFill>
                  <a:schemeClr val="accent1">
                    <a:lumMod val="50000"/>
                  </a:schemeClr>
                </a:solidFill>
              </a:rPr>
              <a:t>:</a:t>
            </a:r>
            <a:r>
              <a:rPr lang="el-GR" dirty="0">
                <a:solidFill>
                  <a:schemeClr val="accent1">
                    <a:lumMod val="50000"/>
                  </a:schemeClr>
                </a:solidFill>
              </a:rPr>
              <a:t> </a:t>
            </a:r>
            <a:r>
              <a:rPr lang="el-GR" b="1" dirty="0" smtClean="0">
                <a:solidFill>
                  <a:schemeClr val="accent1">
                    <a:lumMod val="50000"/>
                  </a:schemeClr>
                </a:solidFill>
              </a:rPr>
              <a:t>«Ανακυκλώνω, ανακυκλώνω και τον κόσμο ξεσηκώνω»</a:t>
            </a:r>
            <a:endParaRPr lang="en-US" b="1" dirty="0">
              <a:solidFill>
                <a:schemeClr val="accent1">
                  <a:lumMod val="50000"/>
                </a:schemeClr>
              </a:solidFill>
            </a:endParaRPr>
          </a:p>
          <a:p>
            <a:endParaRPr lang="en-US" dirty="0">
              <a:solidFill>
                <a:schemeClr val="accent1">
                  <a:lumMod val="50000"/>
                </a:schemeClr>
              </a:solidFill>
            </a:endParaRPr>
          </a:p>
          <a:p>
            <a:pPr algn="just"/>
            <a:r>
              <a:rPr lang="el-GR" dirty="0">
                <a:solidFill>
                  <a:schemeClr val="accent1">
                    <a:lumMod val="50000"/>
                  </a:schemeClr>
                </a:solidFill>
              </a:rPr>
              <a:t>Περιγραφή</a:t>
            </a:r>
            <a:r>
              <a:rPr lang="en-US" dirty="0">
                <a:solidFill>
                  <a:schemeClr val="accent1">
                    <a:lumMod val="50000"/>
                  </a:schemeClr>
                </a:solidFill>
              </a:rPr>
              <a:t>: </a:t>
            </a:r>
            <a:r>
              <a:rPr lang="el-GR" dirty="0" smtClean="0">
                <a:solidFill>
                  <a:schemeClr val="accent1">
                    <a:lumMod val="50000"/>
                  </a:schemeClr>
                </a:solidFill>
              </a:rPr>
              <a:t>Το πρόγραμμα αυτό σχεδιάστηκε για να γνωρίσουν οι μαθητές την έννοια της ανακύκλωσης, τη σωστή εφαρμογή της, τη σημασία της για τον άνθρωπο,  τη ζωή τους και  φυσικά ολόκληρο τον πλανήτη.</a:t>
            </a:r>
            <a:endParaRPr lang="en-US" dirty="0">
              <a:solidFill>
                <a:schemeClr val="accent1">
                  <a:lumMod val="50000"/>
                </a:schemeClr>
              </a:solidFill>
            </a:endParaRPr>
          </a:p>
          <a:p>
            <a:pPr algn="just"/>
            <a:endParaRPr lang="en-US" sz="2400" dirty="0">
              <a:solidFill>
                <a:schemeClr val="accent1">
                  <a:lumMod val="50000"/>
                </a:schemeClr>
              </a:solidFill>
            </a:endParaRPr>
          </a:p>
          <a:p>
            <a:endParaRPr lang="en-US" sz="1800" dirty="0">
              <a:solidFill>
                <a:schemeClr val="accent1">
                  <a:lumMod val="50000"/>
                </a:schemeClr>
              </a:solidFill>
            </a:endParaRPr>
          </a:p>
          <a:p>
            <a:endParaRPr lang="en-US" dirty="0">
              <a:solidFill>
                <a:schemeClr val="accent1">
                  <a:lumMod val="50000"/>
                </a:schemeClr>
              </a:solidFill>
            </a:endParaRPr>
          </a:p>
          <a:p>
            <a:pPr marL="0" indent="0">
              <a:buNone/>
            </a:pPr>
            <a:endParaRPr lang="en-US" dirty="0">
              <a:solidFill>
                <a:schemeClr val="accent1">
                  <a:lumMod val="50000"/>
                </a:schemeClr>
              </a:solidFill>
            </a:endParaRPr>
          </a:p>
        </p:txBody>
      </p:sp>
    </p:spTree>
    <p:extLst>
      <p:ext uri="{BB962C8B-B14F-4D97-AF65-F5344CB8AC3E}">
        <p14:creationId xmlns:p14="http://schemas.microsoft.com/office/powerpoint/2010/main" val="1054433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0"/>
            <a:ext cx="7886700" cy="1018903"/>
          </a:xfrm>
        </p:spPr>
        <p:txBody>
          <a:bodyPr/>
          <a:lstStyle/>
          <a:p>
            <a:pPr marL="571500" indent="-571500">
              <a:buFont typeface="Arial" panose="020B0604020202020204" pitchFamily="34" charset="0"/>
              <a:buChar char="•"/>
            </a:pPr>
            <a:r>
              <a:rPr lang="el-GR" dirty="0" smtClean="0"/>
              <a:t>Μαθησιακοί στόχοι</a:t>
            </a:r>
            <a:endParaRPr lang="el-GR" dirty="0"/>
          </a:p>
        </p:txBody>
      </p:sp>
      <p:sp>
        <p:nvSpPr>
          <p:cNvPr id="3" name="Θέση περιεχομένου 2"/>
          <p:cNvSpPr>
            <a:spLocks noGrp="1"/>
          </p:cNvSpPr>
          <p:nvPr>
            <p:ph idx="1"/>
          </p:nvPr>
        </p:nvSpPr>
        <p:spPr>
          <a:xfrm>
            <a:off x="628650" y="715281"/>
            <a:ext cx="7886700" cy="5058501"/>
          </a:xfrm>
        </p:spPr>
        <p:txBody>
          <a:bodyPr>
            <a:noAutofit/>
          </a:bodyPr>
          <a:lstStyle/>
          <a:p>
            <a:r>
              <a:rPr lang="el-GR" sz="2400" dirty="0" smtClean="0"/>
              <a:t>Οι μαθητές να συνειδητοποιήσουν και να καταλάβουν τι σημαίνει ο όρος «ανακύκλωση», τι είναι  και πώς γίνεται</a:t>
            </a:r>
          </a:p>
          <a:p>
            <a:r>
              <a:rPr lang="el-GR" sz="2400" dirty="0" smtClean="0"/>
              <a:t>Να γνωρίσουν τα υλικά που μπορούν να ανακυκλωθούν</a:t>
            </a:r>
          </a:p>
          <a:p>
            <a:r>
              <a:rPr lang="el-GR" sz="2400" dirty="0" smtClean="0"/>
              <a:t>Να γνωρίσουν σε τι μπορεί να μετατραπούν τα χρησιμοποιημένα υλικά και πώς μπορούν  να επαναχρησιμοποιηθούν</a:t>
            </a:r>
          </a:p>
          <a:p>
            <a:r>
              <a:rPr lang="el-GR" sz="2400" dirty="0" smtClean="0"/>
              <a:t>Να μάθουν τους βασικούς κανόνες που θα πρέπει να τηρούνται για να μπορεί ένα υλικό να ανακυκλωθεί</a:t>
            </a:r>
          </a:p>
          <a:p>
            <a:r>
              <a:rPr lang="el-GR" sz="2400" dirty="0" smtClean="0"/>
              <a:t>Να μάθουν για νέες εναλλακτικές μορφές ενέργειας που έχουν σχέση με τα σκουπίδια</a:t>
            </a:r>
          </a:p>
          <a:p>
            <a:r>
              <a:rPr lang="el-GR" sz="2400" dirty="0" smtClean="0"/>
              <a:t>Να γνωρίσουν την ανακύκλωση των τροφίμων-</a:t>
            </a:r>
            <a:r>
              <a:rPr lang="el-GR" sz="2400" dirty="0" err="1" smtClean="0"/>
              <a:t>κομποστοποίηση</a:t>
            </a:r>
            <a:endParaRPr lang="el-GR" sz="2400" dirty="0" smtClean="0"/>
          </a:p>
          <a:p>
            <a:endParaRPr lang="el-GR" sz="2400" dirty="0"/>
          </a:p>
        </p:txBody>
      </p:sp>
    </p:spTree>
    <p:extLst>
      <p:ext uri="{BB962C8B-B14F-4D97-AF65-F5344CB8AC3E}">
        <p14:creationId xmlns:p14="http://schemas.microsoft.com/office/powerpoint/2010/main" val="181473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Μαθησιακοί στόχοι</a:t>
            </a:r>
          </a:p>
        </p:txBody>
      </p:sp>
      <p:sp>
        <p:nvSpPr>
          <p:cNvPr id="3" name="Θέση περιεχομένου 2"/>
          <p:cNvSpPr>
            <a:spLocks noGrp="1"/>
          </p:cNvSpPr>
          <p:nvPr>
            <p:ph idx="1"/>
          </p:nvPr>
        </p:nvSpPr>
        <p:spPr/>
        <p:txBody>
          <a:bodyPr>
            <a:normAutofit fontScale="92500" lnSpcReduction="20000"/>
          </a:bodyPr>
          <a:lstStyle/>
          <a:p>
            <a:pPr algn="just"/>
            <a:r>
              <a:rPr lang="el-GR" sz="2600" dirty="0"/>
              <a:t>Να καλλιεργηθούν αισθητικά ερχόμενοι σε επαφή με την τέχνη που χρησιμοποιεί σκουπίδια και να  δημιουργήσουν τα δικά τους πρωτότυπα καλλιτεχνικά έργα, αλλά και δικό τους </a:t>
            </a:r>
            <a:r>
              <a:rPr lang="en-US" sz="2600" dirty="0"/>
              <a:t>animation</a:t>
            </a:r>
            <a:endParaRPr lang="el-GR" sz="2600" dirty="0"/>
          </a:p>
          <a:p>
            <a:pPr algn="just"/>
            <a:r>
              <a:rPr lang="el-GR" sz="2600" dirty="0"/>
              <a:t>Να εξασκηθούν στον γραπτό και προφορικό λόγο συντάσσοντας επιστολές προς τους αρμόδιους </a:t>
            </a:r>
            <a:r>
              <a:rPr lang="el-GR" sz="2600" dirty="0" smtClean="0"/>
              <a:t>φορείς     (πχ </a:t>
            </a:r>
            <a:r>
              <a:rPr lang="el-GR" sz="2600" dirty="0"/>
              <a:t>Δήμος) και ερχόμενοι σε επαφή με αυτούς ,κοινοποιώντας και παρουσιάζοντάς τους το πρόβλημα που έχουν εντοπίσει και τις λύσεις που προτείνουν</a:t>
            </a:r>
            <a:r>
              <a:rPr lang="el-GR" sz="2600" dirty="0" smtClean="0"/>
              <a:t>, να </a:t>
            </a:r>
            <a:r>
              <a:rPr lang="el-GR" sz="2600" dirty="0"/>
              <a:t>δημιουργήσουν αφίσες και παραμύθι</a:t>
            </a:r>
          </a:p>
          <a:p>
            <a:pPr algn="just"/>
            <a:r>
              <a:rPr lang="el-GR" sz="2600" dirty="0"/>
              <a:t>Να καλλιεργήσουν το αίσθημα κοινωνικής ευθύνης και υπεύθυνου αυριανού πολίτη ενημερώνοντας μέσα από δράσεις και έργα την υπόλοιπη μαθητική κοινότητα και όχι μόνο </a:t>
            </a:r>
          </a:p>
          <a:p>
            <a:endParaRPr lang="el-GR" dirty="0"/>
          </a:p>
        </p:txBody>
      </p:sp>
    </p:spTree>
    <p:extLst>
      <p:ext uri="{BB962C8B-B14F-4D97-AF65-F5344CB8AC3E}">
        <p14:creationId xmlns:p14="http://schemas.microsoft.com/office/powerpoint/2010/main" val="15840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D2581C-6E43-4207-B1C9-9FE38C3C870D}"/>
              </a:ext>
            </a:extLst>
          </p:cNvPr>
          <p:cNvSpPr>
            <a:spLocks noGrp="1"/>
          </p:cNvSpPr>
          <p:nvPr>
            <p:ph type="title"/>
          </p:nvPr>
        </p:nvSpPr>
        <p:spPr>
          <a:xfrm>
            <a:off x="0" y="0"/>
            <a:ext cx="7886700" cy="1325563"/>
          </a:xfrm>
        </p:spPr>
        <p:txBody>
          <a:bodyPr/>
          <a:lstStyle/>
          <a:p>
            <a:r>
              <a:rPr lang="en-US" dirty="0">
                <a:solidFill>
                  <a:schemeClr val="accent1">
                    <a:lumMod val="50000"/>
                  </a:schemeClr>
                </a:solidFill>
                <a:latin typeface="+mn-lt"/>
              </a:rPr>
              <a:t>Feel</a:t>
            </a:r>
            <a:r>
              <a:rPr lang="el-GR" dirty="0">
                <a:solidFill>
                  <a:schemeClr val="accent1">
                    <a:lumMod val="50000"/>
                  </a:schemeClr>
                </a:solidFill>
                <a:latin typeface="+mn-lt"/>
              </a:rPr>
              <a:t> - Αισθάνομαι</a:t>
            </a:r>
            <a:endParaRPr lang="en-US" dirty="0">
              <a:solidFill>
                <a:schemeClr val="accent1">
                  <a:lumMod val="50000"/>
                </a:schemeClr>
              </a:solidFill>
              <a:latin typeface="+mn-lt"/>
            </a:endParaRPr>
          </a:p>
        </p:txBody>
      </p:sp>
      <p:sp>
        <p:nvSpPr>
          <p:cNvPr id="3" name="Θέση περιεχομένου 2">
            <a:extLst>
              <a:ext uri="{FF2B5EF4-FFF2-40B4-BE49-F238E27FC236}">
                <a16:creationId xmlns:a16="http://schemas.microsoft.com/office/drawing/2014/main" id="{E4B03EF5-73D5-467A-AAAE-8A5441AE5974}"/>
              </a:ext>
            </a:extLst>
          </p:cNvPr>
          <p:cNvSpPr>
            <a:spLocks noGrp="1"/>
          </p:cNvSpPr>
          <p:nvPr>
            <p:ph idx="1"/>
          </p:nvPr>
        </p:nvSpPr>
        <p:spPr>
          <a:xfrm>
            <a:off x="274320" y="1126399"/>
            <a:ext cx="8347166" cy="4351338"/>
          </a:xfrm>
        </p:spPr>
        <p:txBody>
          <a:bodyPr>
            <a:noAutofit/>
          </a:bodyPr>
          <a:lstStyle/>
          <a:p>
            <a:pPr algn="just"/>
            <a:r>
              <a:rPr lang="el-GR" sz="2400" dirty="0" smtClean="0">
                <a:solidFill>
                  <a:schemeClr val="accent1">
                    <a:lumMod val="50000"/>
                  </a:schemeClr>
                </a:solidFill>
              </a:rPr>
              <a:t>Οι μαθητές</a:t>
            </a:r>
            <a:r>
              <a:rPr lang="en-US" sz="2400" dirty="0" smtClean="0">
                <a:solidFill>
                  <a:schemeClr val="accent1">
                    <a:lumMod val="50000"/>
                  </a:schemeClr>
                </a:solidFill>
              </a:rPr>
              <a:t> </a:t>
            </a:r>
            <a:r>
              <a:rPr lang="el-GR" sz="2400" dirty="0" smtClean="0">
                <a:solidFill>
                  <a:schemeClr val="accent1">
                    <a:lumMod val="50000"/>
                  </a:schemeClr>
                </a:solidFill>
              </a:rPr>
              <a:t>αισθάνονται την ανάγκη ύπαρξης ανακύκλωσης των σκουπιδιών μας, περνώντας μια εβδομάδα με παρατήρηση και καταγραφή της ποσότητας και του είδους των σκουπιδιών τόσο στο σπίτι τους όσο και στην τάξη μας. Τσεκάρουν σε ένα πινακάκι που θα τους έχει δοθεί όλα τα παραπάνω. Στη συνέχεια με τη βοήθειά μου(καθώς  θα είναι μαθητές της β΄ τάξης) φτιάχνουμε σχεδιαγράμματα  αποτυπώνοντας τις παρατηρήσεις μας.</a:t>
            </a:r>
          </a:p>
          <a:p>
            <a:pPr algn="just"/>
            <a:r>
              <a:rPr lang="el-GR" sz="2400" dirty="0" smtClean="0">
                <a:solidFill>
                  <a:schemeClr val="accent1">
                    <a:lumMod val="50000"/>
                  </a:schemeClr>
                </a:solidFill>
              </a:rPr>
              <a:t>Επισκέπτονται ένα κέντρο διαλογής ανακυκλώσιμων υλικών(ΚΔΑΥ)  και συζητάνε με τους ανθρώπους που εργάζονται εκεί, ενημερώνονται για το ταξίδι που κάνει ένα ανακυκλώσιμο σκουπίδι, μαθαίνουν για τα προβλήματα που αντιμετωπίζουν οι εργαζόμενοι στη δουλειά τους από τα λάθη που γίνονται από εμάς ως προς την ανακύκλωση και ευαισθητοποιούνται περισσότερο.</a:t>
            </a:r>
            <a:endParaRPr lang="en-US" sz="2400" dirty="0">
              <a:solidFill>
                <a:schemeClr val="accent1">
                  <a:lumMod val="50000"/>
                </a:schemeClr>
              </a:solidFill>
            </a:endParaRPr>
          </a:p>
        </p:txBody>
      </p:sp>
    </p:spTree>
    <p:extLst>
      <p:ext uri="{BB962C8B-B14F-4D97-AF65-F5344CB8AC3E}">
        <p14:creationId xmlns:p14="http://schemas.microsoft.com/office/powerpoint/2010/main" val="4146832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0B99B3-B0D1-49EE-A140-3BCDBE370D31}"/>
              </a:ext>
            </a:extLst>
          </p:cNvPr>
          <p:cNvSpPr>
            <a:spLocks noGrp="1"/>
          </p:cNvSpPr>
          <p:nvPr>
            <p:ph type="title"/>
          </p:nvPr>
        </p:nvSpPr>
        <p:spPr>
          <a:xfrm>
            <a:off x="0" y="0"/>
            <a:ext cx="7886700" cy="1325563"/>
          </a:xfrm>
        </p:spPr>
        <p:txBody>
          <a:bodyPr/>
          <a:lstStyle/>
          <a:p>
            <a:r>
              <a:rPr lang="en-US" dirty="0">
                <a:solidFill>
                  <a:schemeClr val="accent1">
                    <a:lumMod val="50000"/>
                  </a:schemeClr>
                </a:solidFill>
                <a:latin typeface="+mn-lt"/>
              </a:rPr>
              <a:t>Imagine</a:t>
            </a:r>
            <a:r>
              <a:rPr lang="el-GR" dirty="0">
                <a:solidFill>
                  <a:schemeClr val="accent1">
                    <a:lumMod val="50000"/>
                  </a:schemeClr>
                </a:solidFill>
                <a:latin typeface="+mn-lt"/>
              </a:rPr>
              <a:t> - Σκέφτομαι</a:t>
            </a:r>
            <a:endParaRPr lang="en-US" dirty="0">
              <a:solidFill>
                <a:schemeClr val="accent1">
                  <a:lumMod val="50000"/>
                </a:schemeClr>
              </a:solidFill>
              <a:latin typeface="+mn-lt"/>
            </a:endParaRPr>
          </a:p>
        </p:txBody>
      </p:sp>
      <p:sp>
        <p:nvSpPr>
          <p:cNvPr id="3" name="Θέση περιεχομένου 2">
            <a:extLst>
              <a:ext uri="{FF2B5EF4-FFF2-40B4-BE49-F238E27FC236}">
                <a16:creationId xmlns:a16="http://schemas.microsoft.com/office/drawing/2014/main" id="{1A7C5E90-14B0-4B99-88DF-C04858D14F38}"/>
              </a:ext>
            </a:extLst>
          </p:cNvPr>
          <p:cNvSpPr>
            <a:spLocks noGrp="1"/>
          </p:cNvSpPr>
          <p:nvPr>
            <p:ph idx="1"/>
          </p:nvPr>
        </p:nvSpPr>
        <p:spPr>
          <a:xfrm>
            <a:off x="235132" y="974363"/>
            <a:ext cx="8490857" cy="4351338"/>
          </a:xfrm>
        </p:spPr>
        <p:txBody>
          <a:bodyPr>
            <a:normAutofit/>
          </a:bodyPr>
          <a:lstStyle/>
          <a:p>
            <a:pPr marL="0" indent="0" algn="just">
              <a:buNone/>
            </a:pPr>
            <a:r>
              <a:rPr lang="en-US" sz="2400" dirty="0" smtClean="0">
                <a:solidFill>
                  <a:schemeClr val="accent1">
                    <a:lumMod val="50000"/>
                  </a:schemeClr>
                </a:solidFill>
              </a:rPr>
              <a:t> </a:t>
            </a:r>
            <a:r>
              <a:rPr lang="el-GR" sz="2400" dirty="0" smtClean="0">
                <a:solidFill>
                  <a:schemeClr val="accent1">
                    <a:lumMod val="50000"/>
                  </a:schemeClr>
                </a:solidFill>
              </a:rPr>
              <a:t>Τώρα οι μαθητές προτείνουν λύσεις, ώστε να ενημερωθεί ο κόσμος πώς ανακυκλώνουμε σωστά, τι κανόνες πρέπει να εφαρμόζονται για να βοηθάμε πραγματικά στην ανακύκλωση και απευθυνόμενοι στον Δήμο του επισημαίνουμε την </a:t>
            </a:r>
            <a:r>
              <a:rPr lang="el-GR" sz="2400" dirty="0" smtClean="0">
                <a:solidFill>
                  <a:schemeClr val="accent1">
                    <a:lumMod val="50000"/>
                  </a:schemeClr>
                </a:solidFill>
              </a:rPr>
              <a:t>ανάγκη </a:t>
            </a:r>
            <a:r>
              <a:rPr lang="en-US" sz="2400" dirty="0" smtClean="0">
                <a:solidFill>
                  <a:schemeClr val="accent1">
                    <a:lumMod val="50000"/>
                  </a:schemeClr>
                </a:solidFill>
              </a:rPr>
              <a:t> </a:t>
            </a:r>
            <a:r>
              <a:rPr lang="el-GR" sz="2400" dirty="0" smtClean="0">
                <a:solidFill>
                  <a:schemeClr val="accent1">
                    <a:lumMod val="50000"/>
                  </a:schemeClr>
                </a:solidFill>
              </a:rPr>
              <a:t>τόσο για σωστή ενημέρωση του κόσμου όσο και για  έστω την πιλοτική εφαρμογή  κομποστοποίησης στον Δήμο μας, μιας και μέσα από τις καταγραφές ένα μεγάλο μέρος των σκουπιδιών μας είναι  η οργανική ύλη. </a:t>
            </a:r>
            <a:endParaRPr lang="el-GR" sz="2400" dirty="0">
              <a:solidFill>
                <a:schemeClr val="accent1">
                  <a:lumMod val="50000"/>
                </a:schemeClr>
              </a:solidFill>
            </a:endParaRPr>
          </a:p>
          <a:p>
            <a:pPr marL="0" indent="0" algn="just">
              <a:buNone/>
            </a:pPr>
            <a:endParaRPr lang="en-US" sz="2400" dirty="0">
              <a:solidFill>
                <a:schemeClr val="accent1">
                  <a:lumMod val="50000"/>
                </a:schemeClr>
              </a:solidFill>
            </a:endParaRPr>
          </a:p>
        </p:txBody>
      </p:sp>
    </p:spTree>
    <p:extLst>
      <p:ext uri="{BB962C8B-B14F-4D97-AF65-F5344CB8AC3E}">
        <p14:creationId xmlns:p14="http://schemas.microsoft.com/office/powerpoint/2010/main" val="3932613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F8BC6C-8C3E-4FE9-AC02-D7105C688E6B}"/>
              </a:ext>
            </a:extLst>
          </p:cNvPr>
          <p:cNvSpPr>
            <a:spLocks noGrp="1"/>
          </p:cNvSpPr>
          <p:nvPr>
            <p:ph type="title"/>
          </p:nvPr>
        </p:nvSpPr>
        <p:spPr>
          <a:xfrm>
            <a:off x="0" y="0"/>
            <a:ext cx="7886700" cy="1325563"/>
          </a:xfrm>
        </p:spPr>
        <p:txBody>
          <a:bodyPr/>
          <a:lstStyle/>
          <a:p>
            <a:r>
              <a:rPr lang="en-US" dirty="0">
                <a:solidFill>
                  <a:schemeClr val="accent1">
                    <a:lumMod val="50000"/>
                  </a:schemeClr>
                </a:solidFill>
                <a:latin typeface="+mn-lt"/>
              </a:rPr>
              <a:t>Create – </a:t>
            </a:r>
            <a:r>
              <a:rPr lang="el-GR" dirty="0">
                <a:solidFill>
                  <a:schemeClr val="accent1">
                    <a:lumMod val="50000"/>
                  </a:schemeClr>
                </a:solidFill>
                <a:latin typeface="+mn-lt"/>
              </a:rPr>
              <a:t>Δημιουργώ</a:t>
            </a:r>
            <a:endParaRPr lang="en-US" dirty="0">
              <a:solidFill>
                <a:schemeClr val="accent1">
                  <a:lumMod val="50000"/>
                </a:schemeClr>
              </a:solidFill>
              <a:latin typeface="+mn-lt"/>
            </a:endParaRPr>
          </a:p>
        </p:txBody>
      </p:sp>
      <p:sp>
        <p:nvSpPr>
          <p:cNvPr id="3" name="Θέση περιεχομένου 2">
            <a:extLst>
              <a:ext uri="{FF2B5EF4-FFF2-40B4-BE49-F238E27FC236}">
                <a16:creationId xmlns:a16="http://schemas.microsoft.com/office/drawing/2014/main" id="{D2662809-870D-4797-AB99-F77258E1CC16}"/>
              </a:ext>
            </a:extLst>
          </p:cNvPr>
          <p:cNvSpPr>
            <a:spLocks noGrp="1"/>
          </p:cNvSpPr>
          <p:nvPr>
            <p:ph idx="1"/>
          </p:nvPr>
        </p:nvSpPr>
        <p:spPr>
          <a:xfrm>
            <a:off x="0" y="874214"/>
            <a:ext cx="8347166" cy="4351338"/>
          </a:xfrm>
        </p:spPr>
        <p:txBody>
          <a:bodyPr>
            <a:normAutofit fontScale="25000" lnSpcReduction="20000"/>
          </a:bodyPr>
          <a:lstStyle/>
          <a:p>
            <a:pPr marL="0" indent="0">
              <a:buNone/>
            </a:pPr>
            <a:endParaRPr lang="el-GR" sz="2400" dirty="0">
              <a:solidFill>
                <a:schemeClr val="accent1">
                  <a:lumMod val="50000"/>
                </a:schemeClr>
              </a:solidFill>
            </a:endParaRPr>
          </a:p>
          <a:p>
            <a:pPr algn="just"/>
            <a:r>
              <a:rPr lang="el-GR" sz="9600" dirty="0" smtClean="0">
                <a:solidFill>
                  <a:schemeClr val="accent1">
                    <a:lumMod val="50000"/>
                  </a:schemeClr>
                </a:solidFill>
              </a:rPr>
              <a:t>Δημιουργούν έναν  τριπλό κάδο ανακύκλωσης όπου διαχωρίζονται τα βασικά υλικά (πλαστικό, χαρτί, αλουμίνιο), γυαλί δεν χρησιμοποιείται στο σχολείο και τον τοποθετούν στον διάδρομο του σχολείου</a:t>
            </a:r>
          </a:p>
          <a:p>
            <a:pPr algn="just"/>
            <a:r>
              <a:rPr lang="el-GR" sz="9600" dirty="0" smtClean="0">
                <a:solidFill>
                  <a:schemeClr val="accent1">
                    <a:lumMod val="50000"/>
                  </a:schemeClr>
                </a:solidFill>
              </a:rPr>
              <a:t>Γίνεται στατιστική ανάλυση της έρευνας που έχουν διεξάγει τα παιδιά με τη βοήθειά μου, ετοιμάζουμε μια παρουσίαση και καλούμε και άλλες τάξεις του σχολείου μας να βοηθήσουν σε αυτή την προσπάθεια για να ενημερωθούν όλοι πώς ανακυκλώνουμε σωστά, τι μπορούμε να ανακυκλώνουμε και ποιους κανόνες πρέπει να εφαρμόζουμε.</a:t>
            </a:r>
          </a:p>
          <a:p>
            <a:pPr algn="just"/>
            <a:r>
              <a:rPr lang="el-GR" sz="9600" dirty="0" smtClean="0">
                <a:solidFill>
                  <a:schemeClr val="accent1">
                    <a:lumMod val="50000"/>
                  </a:schemeClr>
                </a:solidFill>
              </a:rPr>
              <a:t>Οργανώνουμε μια ημερίδα και καλούμε τους υπεύθυνους φορείς του Δήμου μας για να ενημερωθούν από τα παιδιά για το πρόβλημα που έχουν εντοπίσει και ότι θα έπρεπε να υπάρχουν και </a:t>
            </a:r>
            <a:r>
              <a:rPr lang="el-GR" sz="9600" dirty="0" err="1" smtClean="0">
                <a:solidFill>
                  <a:schemeClr val="accent1">
                    <a:lumMod val="50000"/>
                  </a:schemeClr>
                </a:solidFill>
              </a:rPr>
              <a:t>κομποστοποιητές</a:t>
            </a:r>
            <a:r>
              <a:rPr lang="el-GR" sz="9600" dirty="0" smtClean="0">
                <a:solidFill>
                  <a:schemeClr val="accent1">
                    <a:lumMod val="50000"/>
                  </a:schemeClr>
                </a:solidFill>
              </a:rPr>
              <a:t> στον Δήμο μας, αφού προηγουμένως έχουν γράψει μια επιστολή προς τον Δήμαρχο και τον Αντιδήμαρχο καθαριότητας </a:t>
            </a:r>
          </a:p>
          <a:p>
            <a:pPr algn="just"/>
            <a:r>
              <a:rPr lang="el-GR" sz="9600" dirty="0" smtClean="0">
                <a:solidFill>
                  <a:schemeClr val="accent1">
                    <a:lumMod val="50000"/>
                  </a:schemeClr>
                </a:solidFill>
              </a:rPr>
              <a:t>Δημιουργούν αφίσες από ανακυκλ</a:t>
            </a:r>
            <a:r>
              <a:rPr lang="el-GR" sz="9600" dirty="0">
                <a:solidFill>
                  <a:schemeClr val="accent1">
                    <a:lumMod val="50000"/>
                  </a:schemeClr>
                </a:solidFill>
              </a:rPr>
              <a:t>ώ</a:t>
            </a:r>
            <a:r>
              <a:rPr lang="el-GR" sz="9600" dirty="0" smtClean="0">
                <a:solidFill>
                  <a:schemeClr val="accent1">
                    <a:lumMod val="50000"/>
                  </a:schemeClr>
                </a:solidFill>
              </a:rPr>
              <a:t>σιμα υλικά, όπως </a:t>
            </a:r>
            <a:r>
              <a:rPr lang="el-GR" sz="9600" dirty="0" err="1" smtClean="0">
                <a:solidFill>
                  <a:schemeClr val="accent1">
                    <a:lumMod val="50000"/>
                  </a:schemeClr>
                </a:solidFill>
              </a:rPr>
              <a:t>χαρτόκουτες</a:t>
            </a:r>
            <a:r>
              <a:rPr lang="el-GR" sz="9600" dirty="0" smtClean="0">
                <a:solidFill>
                  <a:schemeClr val="accent1">
                    <a:lumMod val="50000"/>
                  </a:schemeClr>
                </a:solidFill>
              </a:rPr>
              <a:t>, όπου ενημερώνουν τους πολίτες πώς γίνεται σωστά η ανακύκλωση. </a:t>
            </a:r>
          </a:p>
          <a:p>
            <a:endParaRPr lang="el-GR" sz="9600" dirty="0" smtClean="0">
              <a:solidFill>
                <a:schemeClr val="accent1">
                  <a:lumMod val="50000"/>
                </a:schemeClr>
              </a:solidFill>
            </a:endParaRPr>
          </a:p>
          <a:p>
            <a:endParaRPr lang="en-US" sz="9600" dirty="0">
              <a:solidFill>
                <a:schemeClr val="accent1">
                  <a:lumMod val="50000"/>
                </a:schemeClr>
              </a:solidFill>
            </a:endParaRPr>
          </a:p>
        </p:txBody>
      </p:sp>
    </p:spTree>
    <p:extLst>
      <p:ext uri="{BB962C8B-B14F-4D97-AF65-F5344CB8AC3E}">
        <p14:creationId xmlns:p14="http://schemas.microsoft.com/office/powerpoint/2010/main" val="1414969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89462" y="0"/>
            <a:ext cx="7886700" cy="845911"/>
          </a:xfrm>
        </p:spPr>
        <p:txBody>
          <a:bodyPr/>
          <a:lstStyle/>
          <a:p>
            <a:r>
              <a:rPr lang="en-US" dirty="0">
                <a:solidFill>
                  <a:schemeClr val="accent1">
                    <a:lumMod val="50000"/>
                  </a:schemeClr>
                </a:solidFill>
              </a:rPr>
              <a:t>Create – </a:t>
            </a:r>
            <a:r>
              <a:rPr lang="el-GR" dirty="0">
                <a:solidFill>
                  <a:schemeClr val="accent1">
                    <a:lumMod val="50000"/>
                  </a:schemeClr>
                </a:solidFill>
              </a:rPr>
              <a:t>Δημιουργώ</a:t>
            </a:r>
            <a:endParaRPr lang="el-GR" dirty="0"/>
          </a:p>
        </p:txBody>
      </p:sp>
      <p:sp>
        <p:nvSpPr>
          <p:cNvPr id="3" name="Θέση περιεχομένου 2"/>
          <p:cNvSpPr>
            <a:spLocks noGrp="1"/>
          </p:cNvSpPr>
          <p:nvPr>
            <p:ph idx="1"/>
          </p:nvPr>
        </p:nvSpPr>
        <p:spPr>
          <a:xfrm>
            <a:off x="236765" y="519339"/>
            <a:ext cx="7886700" cy="4351338"/>
          </a:xfrm>
        </p:spPr>
        <p:txBody>
          <a:bodyPr>
            <a:noAutofit/>
          </a:bodyPr>
          <a:lstStyle/>
          <a:p>
            <a:pPr algn="just"/>
            <a:r>
              <a:rPr lang="el-GR" sz="2400" dirty="0">
                <a:solidFill>
                  <a:schemeClr val="accent1">
                    <a:lumMod val="50000"/>
                  </a:schemeClr>
                </a:solidFill>
              </a:rPr>
              <a:t>Γράφουμε ένα παραμύθι περνώντας τα μηνύματα που θέλουν για σωστή ανακύκλωση και  το εικονογραφούν τα παιδιά.</a:t>
            </a:r>
          </a:p>
          <a:p>
            <a:pPr algn="just"/>
            <a:r>
              <a:rPr lang="el-GR" sz="2400" dirty="0">
                <a:solidFill>
                  <a:schemeClr val="accent1">
                    <a:lumMod val="50000"/>
                  </a:schemeClr>
                </a:solidFill>
              </a:rPr>
              <a:t> Στη συνέχεια  δημιουργούν ένα </a:t>
            </a:r>
            <a:r>
              <a:rPr lang="en-US" sz="2400" dirty="0">
                <a:solidFill>
                  <a:schemeClr val="accent1">
                    <a:lumMod val="50000"/>
                  </a:schemeClr>
                </a:solidFill>
              </a:rPr>
              <a:t>animation </a:t>
            </a:r>
            <a:r>
              <a:rPr lang="el-GR" sz="2400" dirty="0">
                <a:solidFill>
                  <a:schemeClr val="accent1">
                    <a:lumMod val="50000"/>
                  </a:schemeClr>
                </a:solidFill>
              </a:rPr>
              <a:t>με </a:t>
            </a:r>
            <a:r>
              <a:rPr lang="en-US" sz="2400" dirty="0">
                <a:solidFill>
                  <a:schemeClr val="accent1">
                    <a:lumMod val="50000"/>
                  </a:schemeClr>
                </a:solidFill>
              </a:rPr>
              <a:t>stop motion</a:t>
            </a:r>
            <a:r>
              <a:rPr lang="el-GR" sz="2400" dirty="0">
                <a:solidFill>
                  <a:schemeClr val="accent1">
                    <a:lumMod val="50000"/>
                  </a:schemeClr>
                </a:solidFill>
              </a:rPr>
              <a:t> σχετικό με το θέμα της ανακύκλωσης και το ανεβάζουμε στο </a:t>
            </a:r>
            <a:r>
              <a:rPr lang="en-US" sz="2400" dirty="0">
                <a:solidFill>
                  <a:schemeClr val="accent1">
                    <a:lumMod val="50000"/>
                  </a:schemeClr>
                </a:solidFill>
              </a:rPr>
              <a:t>blog</a:t>
            </a:r>
            <a:r>
              <a:rPr lang="el-GR" sz="2400" dirty="0">
                <a:solidFill>
                  <a:schemeClr val="accent1">
                    <a:lumMod val="50000"/>
                  </a:schemeClr>
                </a:solidFill>
              </a:rPr>
              <a:t> του σχολείου, στο </a:t>
            </a:r>
            <a:r>
              <a:rPr lang="en-US" sz="2400" dirty="0" err="1">
                <a:solidFill>
                  <a:schemeClr val="accent1">
                    <a:lumMod val="50000"/>
                  </a:schemeClr>
                </a:solidFill>
              </a:rPr>
              <a:t>padlet</a:t>
            </a:r>
            <a:r>
              <a:rPr lang="en-US" sz="2400" dirty="0">
                <a:solidFill>
                  <a:schemeClr val="accent1">
                    <a:lumMod val="50000"/>
                  </a:schemeClr>
                </a:solidFill>
              </a:rPr>
              <a:t> </a:t>
            </a:r>
            <a:r>
              <a:rPr lang="el-GR" sz="2400" dirty="0">
                <a:solidFill>
                  <a:schemeClr val="accent1">
                    <a:lumMod val="50000"/>
                  </a:schemeClr>
                </a:solidFill>
              </a:rPr>
              <a:t> της τάξης μας και στο </a:t>
            </a:r>
            <a:r>
              <a:rPr lang="en-US" sz="2400" dirty="0" err="1">
                <a:solidFill>
                  <a:schemeClr val="accent1">
                    <a:lumMod val="50000"/>
                  </a:schemeClr>
                </a:solidFill>
              </a:rPr>
              <a:t>youtube</a:t>
            </a:r>
            <a:r>
              <a:rPr lang="en-US" sz="2400" dirty="0">
                <a:solidFill>
                  <a:schemeClr val="accent1">
                    <a:lumMod val="50000"/>
                  </a:schemeClr>
                </a:solidFill>
              </a:rPr>
              <a:t> </a:t>
            </a:r>
            <a:endParaRPr lang="el-GR" sz="2400" dirty="0">
              <a:solidFill>
                <a:schemeClr val="accent1">
                  <a:lumMod val="50000"/>
                </a:schemeClr>
              </a:solidFill>
            </a:endParaRPr>
          </a:p>
          <a:p>
            <a:pPr algn="just"/>
            <a:r>
              <a:rPr lang="el-GR" sz="2400" dirty="0">
                <a:solidFill>
                  <a:schemeClr val="accent1">
                    <a:lumMod val="50000"/>
                  </a:schemeClr>
                </a:solidFill>
              </a:rPr>
              <a:t>Δημιουργούν τα δικά τους εικαστικά έργα με ανακυκλώσιμα υλικά, όπου στέλνουν ηλεκτρονικές  προσκλήσεις σε γονείς, συμμαθητές και άλλους φορείς για να επισκεφθούν την έκθεση</a:t>
            </a:r>
          </a:p>
          <a:p>
            <a:pPr algn="just"/>
            <a:r>
              <a:rPr lang="el-GR" sz="2400" dirty="0">
                <a:solidFill>
                  <a:schemeClr val="accent1">
                    <a:lumMod val="50000"/>
                  </a:schemeClr>
                </a:solidFill>
              </a:rPr>
              <a:t>Δημιουργούν και άλλα εικαστικά αντικείμενα με ανακυκλώσιμα υλικά σε συνεργασία και με άλλες τάξεις και οργανώνουν ένα </a:t>
            </a:r>
            <a:r>
              <a:rPr lang="en-US" sz="2400" dirty="0">
                <a:solidFill>
                  <a:schemeClr val="accent1">
                    <a:lumMod val="50000"/>
                  </a:schemeClr>
                </a:solidFill>
              </a:rPr>
              <a:t>bazaar</a:t>
            </a:r>
            <a:r>
              <a:rPr lang="el-GR" sz="2400" dirty="0">
                <a:solidFill>
                  <a:schemeClr val="accent1">
                    <a:lumMod val="50000"/>
                  </a:schemeClr>
                </a:solidFill>
              </a:rPr>
              <a:t> όπου με τη βοήθεια του Συλλόγου Γονέων συγκεντρώνονται χρήματα για τις ανάγκες της βιβλιοθήκης του σχολείου και για αγορά  ειδικών κάδων κομποστοποίησης για την αυλή του σχολείου(αν είναι εφικτό)</a:t>
            </a:r>
            <a:endParaRPr lang="en-US" sz="2400" dirty="0">
              <a:solidFill>
                <a:schemeClr val="accent1">
                  <a:lumMod val="50000"/>
                </a:schemeClr>
              </a:solidFill>
            </a:endParaRPr>
          </a:p>
          <a:p>
            <a:endParaRPr lang="el-GR" sz="2400" dirty="0"/>
          </a:p>
        </p:txBody>
      </p:sp>
    </p:spTree>
    <p:extLst>
      <p:ext uri="{BB962C8B-B14F-4D97-AF65-F5344CB8AC3E}">
        <p14:creationId xmlns:p14="http://schemas.microsoft.com/office/powerpoint/2010/main" val="2790838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E7AC41-AF99-469D-8C62-AFD886A7A633}"/>
              </a:ext>
            </a:extLst>
          </p:cNvPr>
          <p:cNvSpPr>
            <a:spLocks noGrp="1"/>
          </p:cNvSpPr>
          <p:nvPr>
            <p:ph type="title"/>
          </p:nvPr>
        </p:nvSpPr>
        <p:spPr>
          <a:xfrm>
            <a:off x="0" y="0"/>
            <a:ext cx="7886700" cy="1325563"/>
          </a:xfrm>
        </p:spPr>
        <p:txBody>
          <a:bodyPr/>
          <a:lstStyle/>
          <a:p>
            <a:r>
              <a:rPr lang="en-US" dirty="0">
                <a:solidFill>
                  <a:schemeClr val="accent1">
                    <a:lumMod val="50000"/>
                  </a:schemeClr>
                </a:solidFill>
                <a:latin typeface="+mn-lt"/>
              </a:rPr>
              <a:t>Share – </a:t>
            </a:r>
            <a:r>
              <a:rPr lang="el-GR" dirty="0">
                <a:solidFill>
                  <a:schemeClr val="accent1">
                    <a:lumMod val="50000"/>
                  </a:schemeClr>
                </a:solidFill>
                <a:latin typeface="+mn-lt"/>
              </a:rPr>
              <a:t>Μοιράζομαι</a:t>
            </a:r>
            <a:endParaRPr lang="en-US" dirty="0">
              <a:solidFill>
                <a:schemeClr val="accent1">
                  <a:lumMod val="50000"/>
                </a:schemeClr>
              </a:solidFill>
              <a:latin typeface="+mn-lt"/>
            </a:endParaRPr>
          </a:p>
        </p:txBody>
      </p:sp>
      <p:sp>
        <p:nvSpPr>
          <p:cNvPr id="3" name="Θέση περιεχομένου 2">
            <a:extLst>
              <a:ext uri="{FF2B5EF4-FFF2-40B4-BE49-F238E27FC236}">
                <a16:creationId xmlns:a16="http://schemas.microsoft.com/office/drawing/2014/main" id="{D155236E-5FB8-48E3-A56C-CD20339E37AB}"/>
              </a:ext>
            </a:extLst>
          </p:cNvPr>
          <p:cNvSpPr>
            <a:spLocks noGrp="1"/>
          </p:cNvSpPr>
          <p:nvPr>
            <p:ph idx="1"/>
          </p:nvPr>
        </p:nvSpPr>
        <p:spPr>
          <a:xfrm>
            <a:off x="365760" y="1325563"/>
            <a:ext cx="8229600" cy="4351338"/>
          </a:xfrm>
        </p:spPr>
        <p:txBody>
          <a:bodyPr>
            <a:normAutofit/>
          </a:bodyPr>
          <a:lstStyle/>
          <a:p>
            <a:pPr marL="0" indent="0" algn="just">
              <a:buNone/>
            </a:pPr>
            <a:r>
              <a:rPr lang="el-GR" sz="2400" dirty="0" smtClean="0">
                <a:solidFill>
                  <a:schemeClr val="accent1">
                    <a:lumMod val="50000"/>
                  </a:schemeClr>
                </a:solidFill>
              </a:rPr>
              <a:t>Όπως προαναφέρθηκε όλα τα παραπάνω θα κοινοποιηθούν τόσο στους υπόλοιπους συμμαθητές τους όσο και σε γονείς και σε υπεύθυνους φορείς του Δήμου, αλλά και στη σελίδα του σχολείου και της τάξης, επίσης στον υπεύθυνο Περιβαλλοντικής Αγωγής  και όλοι θα γίνουν μέρος της λύσης των προβλημάτων που έχουν εντοπίσει τα παιδιά για μια πιο σωστή και οργανωμένη ανακύκλωση σκουπιδιών στον Δήμο Παλαιού Φαλήρου.  </a:t>
            </a:r>
            <a:endParaRPr lang="el-GR" sz="2400" dirty="0">
              <a:solidFill>
                <a:schemeClr val="accent1">
                  <a:lumMod val="50000"/>
                </a:schemeClr>
              </a:solidFill>
            </a:endParaRPr>
          </a:p>
          <a:p>
            <a:pPr marL="0" indent="0">
              <a:buNone/>
            </a:pPr>
            <a:endParaRPr lang="el-GR" sz="2400" dirty="0">
              <a:solidFill>
                <a:schemeClr val="accent1">
                  <a:lumMod val="50000"/>
                </a:schemeClr>
              </a:solidFill>
            </a:endParaRPr>
          </a:p>
          <a:p>
            <a:pPr marL="0" indent="0">
              <a:buNone/>
            </a:pPr>
            <a:endParaRPr lang="en-US" sz="2400" dirty="0">
              <a:solidFill>
                <a:schemeClr val="accent1">
                  <a:lumMod val="50000"/>
                </a:schemeClr>
              </a:solidFill>
            </a:endParaRPr>
          </a:p>
        </p:txBody>
      </p:sp>
    </p:spTree>
    <p:extLst>
      <p:ext uri="{BB962C8B-B14F-4D97-AF65-F5344CB8AC3E}">
        <p14:creationId xmlns:p14="http://schemas.microsoft.com/office/powerpoint/2010/main" val="3034929734"/>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699</TotalTime>
  <Words>778</Words>
  <Application>Microsoft Office PowerPoint</Application>
  <PresentationFormat>Προβολή στην οθόνη (4:3)</PresentationFormat>
  <Paragraphs>36</Paragraphs>
  <Slides>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9</vt:i4>
      </vt:variant>
    </vt:vector>
  </HeadingPairs>
  <TitlesOfParts>
    <vt:vector size="12" baseType="lpstr">
      <vt:lpstr>Arial</vt:lpstr>
      <vt:lpstr>Calibri</vt:lpstr>
      <vt:lpstr>Θέμα του Office</vt:lpstr>
      <vt:lpstr>Διαδικτυακό θερινό σχολείο «Προς ένα ανοιχτό και ψηφιακά ώριμο σχολείο»  Αγγελική Χατήρα – 4ο Δημοτικό Σχολείο Π. Φαλήρου</vt:lpstr>
      <vt:lpstr>Περιγραφή project</vt:lpstr>
      <vt:lpstr>Μαθησιακοί στόχοι</vt:lpstr>
      <vt:lpstr>Μαθησιακοί στόχοι</vt:lpstr>
      <vt:lpstr>Feel - Αισθάνομαι</vt:lpstr>
      <vt:lpstr>Imagine - Σκέφτομαι</vt:lpstr>
      <vt:lpstr>Create – Δημιουργώ</vt:lpstr>
      <vt:lpstr>Create – Δημιουργώ</vt:lpstr>
      <vt:lpstr>Share – Μοιράζομαι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Nikos Zygouritsas</dc:creator>
  <cp:lastModifiedBy>User</cp:lastModifiedBy>
  <cp:revision>31</cp:revision>
  <dcterms:created xsi:type="dcterms:W3CDTF">2020-06-09T09:43:25Z</dcterms:created>
  <dcterms:modified xsi:type="dcterms:W3CDTF">2020-07-09T22:05:00Z</dcterms:modified>
</cp:coreProperties>
</file>