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F9B18-C178-454A-B2C4-5180EBDA6A70}" type="datetimeFigureOut">
              <a:rPr lang="el-GR" smtClean="0"/>
              <a:pPr/>
              <a:t>3/7/2014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E926-0022-403E-962D-4BEE7D175F92}" type="slidenum">
              <a:rPr lang="el-GR" smtClean="0"/>
              <a:pPr/>
              <a:t>‹nº›</a:t>
            </a:fld>
            <a:endParaRPr lang="el-GR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ADfGsai3Ro" TargetMode="External"/><Relationship Id="rId2" Type="http://schemas.openxmlformats.org/officeDocument/2006/relationships/hyperlink" Target="http://www.middleschoolchemistry.com/lessonplans/chapter6/lesson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ddleschoolchemistry.com/lessonplans/chapter6/lesson10" TargetMode="External"/><Relationship Id="rId5" Type="http://schemas.openxmlformats.org/officeDocument/2006/relationships/hyperlink" Target="http://portal.opendiscoveryspace.eu/edu-object/chemistrycolourpdf-674687" TargetMode="External"/><Relationship Id="rId4" Type="http://schemas.openxmlformats.org/officeDocument/2006/relationships/hyperlink" Target="http://portal.opendiscoveryspace.eu/edu-object/red-cabbage-ph-indicator-67509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elioti\AppData\Local\Microsoft\Windows\Temporary Internet Files\Content.Outlook\N0GO5AO6\COSMOS_BA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21" y="260648"/>
            <a:ext cx="8686800" cy="3024336"/>
          </a:xfrm>
        </p:spPr>
        <p:txBody>
          <a:bodyPr/>
          <a:lstStyle/>
          <a:p>
            <a:pPr algn="ctr"/>
            <a:r>
              <a:rPr lang="en-US" dirty="0" smtClean="0"/>
              <a:t>Open Discovery Space Summer School 2014</a:t>
            </a:r>
            <a:br>
              <a:rPr lang="en-US" dirty="0" smtClean="0"/>
            </a:br>
            <a:r>
              <a:rPr lang="en-US" sz="2000" dirty="0" smtClean="0"/>
              <a:t>Marathon, Greece, July 13-18 </a:t>
            </a:r>
            <a:endParaRPr lang="el-GR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2507" y="3573016"/>
            <a:ext cx="5760640" cy="828092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Educational Scenario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25" y="39288"/>
            <a:ext cx="2206947" cy="581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748" y="4817426"/>
            <a:ext cx="1940056" cy="1371604"/>
          </a:xfrm>
          <a:prstGeom prst="rect">
            <a:avLst/>
          </a:prstGeom>
        </p:spPr>
      </p:pic>
      <p:pic>
        <p:nvPicPr>
          <p:cNvPr id="1027" name="Picture 3" descr="C:\Users\chelioti\AppData\Local\Microsoft\Windows\Temporary Internet Files\Content.Outlook\N0GO5AO6\TRANSIt 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saturation sat="95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874260"/>
            <a:ext cx="961689" cy="935001"/>
          </a:xfrm>
          <a:prstGeom prst="rect">
            <a:avLst/>
          </a:prstGeom>
          <a:noFill/>
          <a:effectLst>
            <a:glow rad="127000">
              <a:schemeClr val="accent1">
                <a:alpha val="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chelioti\AppData\Local\Microsoft\Windows\Temporary Internet Files\Content.Outlook\N0GO5AO6\UDL_LOGO_TE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352" y="4866063"/>
            <a:ext cx="1290382" cy="9431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641389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Phase 2: Implementation   </a:t>
            </a:r>
            <a:endParaRPr lang="el-GR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1484784"/>
            <a:ext cx="8568952" cy="49685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At school:</a:t>
            </a:r>
          </a:p>
          <a:p>
            <a:pPr lvl="1"/>
            <a:r>
              <a:rPr lang="en-US" dirty="0" smtClean="0"/>
              <a:t>Perform initial activity </a:t>
            </a:r>
            <a:r>
              <a:rPr lang="en-US" sz="1200" dirty="0" smtClean="0"/>
              <a:t>[pH and Color Change]</a:t>
            </a:r>
            <a:r>
              <a:rPr lang="en-US" dirty="0" smtClean="0"/>
              <a:t> to initiate the subject;</a:t>
            </a:r>
          </a:p>
          <a:p>
            <a:pPr lvl="1"/>
            <a:r>
              <a:rPr lang="en-US" dirty="0" smtClean="0"/>
              <a:t>Explain the forward steps.</a:t>
            </a:r>
          </a:p>
          <a:p>
            <a:r>
              <a:rPr lang="en-US" dirty="0" smtClean="0"/>
              <a:t>During home activities </a:t>
            </a:r>
            <a:r>
              <a:rPr lang="en-US" sz="1200" dirty="0" smtClean="0"/>
              <a:t>[Good Laboratory Practice / Red cabbage pH indicator]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Be prepared to answer parents questions.</a:t>
            </a:r>
          </a:p>
          <a:p>
            <a:r>
              <a:rPr lang="en-US" dirty="0" smtClean="0"/>
              <a:t>After home activities:</a:t>
            </a:r>
          </a:p>
          <a:p>
            <a:pPr lvl="1"/>
            <a:r>
              <a:rPr lang="en-US" dirty="0" smtClean="0"/>
              <a:t>Ask parents for results;</a:t>
            </a:r>
          </a:p>
          <a:p>
            <a:pPr lvl="1"/>
            <a:r>
              <a:rPr lang="en-US" dirty="0" smtClean="0"/>
              <a:t>Ask Students for results.</a:t>
            </a:r>
          </a:p>
          <a:p>
            <a:r>
              <a:rPr lang="en-US" dirty="0" smtClean="0"/>
              <a:t>At school (again):</a:t>
            </a:r>
          </a:p>
          <a:p>
            <a:pPr lvl="1"/>
            <a:r>
              <a:rPr lang="en-US" dirty="0" smtClean="0"/>
              <a:t>Final tasks </a:t>
            </a:r>
            <a:r>
              <a:rPr lang="en-US" sz="1200" dirty="0" smtClean="0"/>
              <a:t>[Chemistry </a:t>
            </a:r>
            <a:r>
              <a:rPr lang="en-US" sz="1200" dirty="0" err="1" smtClean="0"/>
              <a:t>colour</a:t>
            </a:r>
            <a:r>
              <a:rPr lang="en-US" sz="1200" dirty="0" smtClean="0"/>
              <a:t> / Carbon Dioxide Can Make a Solution Acid]</a:t>
            </a:r>
            <a:r>
              <a:rPr lang="en-US" dirty="0" smtClean="0"/>
              <a:t> to complete the activity.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19252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Phase 2: Assessment   </a:t>
            </a:r>
            <a:endParaRPr lang="el-GR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1484784"/>
            <a:ext cx="8568952" cy="50405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(At this project stage the results can also be by comparison with other classes.)</a:t>
            </a:r>
          </a:p>
          <a:p>
            <a:r>
              <a:rPr lang="en-US" dirty="0" smtClean="0"/>
              <a:t>There will be a anonymous internet form </a:t>
            </a:r>
            <a:r>
              <a:rPr lang="en-US" sz="1200" dirty="0" smtClean="0"/>
              <a:t>[Google Drive]</a:t>
            </a:r>
            <a:r>
              <a:rPr lang="en-US" dirty="0" smtClean="0"/>
              <a:t> to:</a:t>
            </a:r>
          </a:p>
          <a:p>
            <a:pPr lvl="1"/>
            <a:r>
              <a:rPr lang="en-US" dirty="0" smtClean="0"/>
              <a:t>Parents evaluate their work, their children work and the perception of the learning results of the activity;</a:t>
            </a:r>
          </a:p>
          <a:p>
            <a:pPr lvl="1"/>
            <a:r>
              <a:rPr lang="en-US" dirty="0" smtClean="0"/>
              <a:t>Students evaluate their parents help and participation.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76255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Resources</a:t>
            </a:r>
            <a:endParaRPr lang="el-GR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1484784"/>
            <a:ext cx="8568952" cy="50405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pH and Color Change</a:t>
            </a:r>
          </a:p>
          <a:p>
            <a:pPr lvl="1"/>
            <a:r>
              <a:rPr lang="en-US" sz="1200" dirty="0" smtClean="0">
                <a:hlinkClick r:id="rId2"/>
              </a:rPr>
              <a:t>http://www.middleschoolchemistry.com/lessonplans/chapter6/lesson8</a:t>
            </a:r>
            <a:endParaRPr lang="en-US" sz="1200" dirty="0" smtClean="0"/>
          </a:p>
          <a:p>
            <a:r>
              <a:rPr lang="en-US" dirty="0" smtClean="0"/>
              <a:t>Good Laboratory Practice</a:t>
            </a:r>
          </a:p>
          <a:p>
            <a:pPr lvl="1"/>
            <a:r>
              <a:rPr lang="en-US" sz="1200" dirty="0" smtClean="0">
                <a:hlinkClick r:id="rId3"/>
              </a:rPr>
              <a:t>https://www.youtube.com/watch?v=TADfGsai3Ro</a:t>
            </a:r>
            <a:endParaRPr lang="en-US" sz="1200" dirty="0" smtClean="0"/>
          </a:p>
          <a:p>
            <a:r>
              <a:rPr lang="en-US" dirty="0" smtClean="0"/>
              <a:t>Red cabbage pH indicator</a:t>
            </a:r>
          </a:p>
          <a:p>
            <a:pPr lvl="1"/>
            <a:r>
              <a:rPr lang="en-US" sz="1200" dirty="0" smtClean="0">
                <a:hlinkClick r:id="rId4"/>
              </a:rPr>
              <a:t>http://portal.opendiscoveryspace.eu/edu-object/red-cabbage-ph-indicator-675090</a:t>
            </a:r>
            <a:endParaRPr lang="en-US" sz="1200" dirty="0" smtClean="0"/>
          </a:p>
          <a:p>
            <a:r>
              <a:rPr lang="en-US" dirty="0" smtClean="0"/>
              <a:t>Chemistry </a:t>
            </a:r>
            <a:r>
              <a:rPr lang="en-US" dirty="0" err="1" smtClean="0"/>
              <a:t>colour</a:t>
            </a:r>
            <a:endParaRPr lang="en-US" dirty="0" smtClean="0"/>
          </a:p>
          <a:p>
            <a:pPr lvl="1"/>
            <a:r>
              <a:rPr lang="en-US" sz="1200" dirty="0" smtClean="0">
                <a:hlinkClick r:id="rId5"/>
              </a:rPr>
              <a:t>http://portal.opendiscoveryspace.eu/edu-object/chemistrycolourpdf-674687</a:t>
            </a:r>
            <a:endParaRPr lang="en-US" sz="1200" dirty="0" smtClean="0"/>
          </a:p>
          <a:p>
            <a:r>
              <a:rPr lang="en-US" dirty="0" smtClean="0"/>
              <a:t>Carbon Dioxide Can Make a Solution Acid</a:t>
            </a:r>
          </a:p>
          <a:p>
            <a:pPr lvl="1"/>
            <a:r>
              <a:rPr lang="en-US" sz="1200" dirty="0" smtClean="0">
                <a:hlinkClick r:id="rId6"/>
              </a:rPr>
              <a:t>http://www.middleschoolchemistry.com/lessonplans/chapter6/lesson10</a:t>
            </a:r>
            <a:endParaRPr lang="en-US" sz="1200" dirty="0" smtClean="0"/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2997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Basic info on the scenario: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08912" cy="4518030"/>
          </a:xfrm>
        </p:spPr>
        <p:txBody>
          <a:bodyPr anchor="t">
            <a:noAutofit/>
          </a:bodyPr>
          <a:lstStyle/>
          <a:p>
            <a:r>
              <a:rPr lang="en-US" dirty="0"/>
              <a:t>Name of participant</a:t>
            </a:r>
            <a:r>
              <a:rPr lang="en-US" dirty="0" smtClean="0"/>
              <a:t>: Miguel Neta.</a:t>
            </a:r>
            <a:endParaRPr lang="en-US" dirty="0"/>
          </a:p>
          <a:p>
            <a:r>
              <a:rPr lang="en-US" dirty="0" smtClean="0"/>
              <a:t>School: </a:t>
            </a:r>
            <a:r>
              <a:rPr lang="en-US" dirty="0" err="1" smtClean="0"/>
              <a:t>Escola</a:t>
            </a:r>
            <a:r>
              <a:rPr lang="en-US" dirty="0" smtClean="0"/>
              <a:t> </a:t>
            </a:r>
            <a:r>
              <a:rPr lang="en-US" dirty="0" err="1" smtClean="0"/>
              <a:t>Secundária</a:t>
            </a:r>
            <a:r>
              <a:rPr lang="en-US" dirty="0" smtClean="0"/>
              <a:t> </a:t>
            </a:r>
            <a:r>
              <a:rPr lang="en-US" dirty="0" err="1" smtClean="0"/>
              <a:t>Dra</a:t>
            </a:r>
            <a:r>
              <a:rPr lang="en-US" dirty="0" smtClean="0"/>
              <a:t> Laura Ayres.</a:t>
            </a:r>
            <a:endParaRPr lang="en-US" dirty="0"/>
          </a:p>
          <a:p>
            <a:r>
              <a:rPr lang="en-US" dirty="0"/>
              <a:t>Country: </a:t>
            </a:r>
            <a:r>
              <a:rPr lang="en-US" dirty="0" smtClean="0"/>
              <a:t>Portugal.</a:t>
            </a:r>
            <a:endParaRPr lang="el-GR" dirty="0"/>
          </a:p>
          <a:p>
            <a:endParaRPr lang="en-US" dirty="0" smtClean="0"/>
          </a:p>
          <a:p>
            <a:r>
              <a:rPr lang="en-US" dirty="0" smtClean="0"/>
              <a:t>Title of scenario: </a:t>
            </a:r>
            <a:r>
              <a:rPr lang="en-US" dirty="0" smtClean="0"/>
              <a:t>Acids, bases and environment.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Short description / main ideas:</a:t>
            </a:r>
          </a:p>
          <a:p>
            <a:pPr lvl="1"/>
            <a:r>
              <a:rPr lang="en-US" dirty="0" smtClean="0"/>
              <a:t>The teacher introduces the subject of acids, bases and the pH scale;</a:t>
            </a:r>
          </a:p>
          <a:p>
            <a:pPr lvl="1"/>
            <a:r>
              <a:rPr lang="en-US" dirty="0" smtClean="0"/>
              <a:t>The students, with their parents help, analyze some materials at home to compare their acidity or </a:t>
            </a:r>
            <a:r>
              <a:rPr lang="en-US" dirty="0" err="1" smtClean="0"/>
              <a:t>basicity</a:t>
            </a:r>
            <a:r>
              <a:rPr lang="en-US" dirty="0" smtClean="0"/>
              <a:t> using a homemade pH indicator;</a:t>
            </a:r>
          </a:p>
          <a:p>
            <a:pPr lvl="1"/>
            <a:r>
              <a:rPr lang="en-US" dirty="0" smtClean="0"/>
              <a:t>Observe the relation between human behavior (</a:t>
            </a:r>
            <a:r>
              <a:rPr lang="en-US" dirty="0" err="1" smtClean="0"/>
              <a:t>polution</a:t>
            </a:r>
            <a:r>
              <a:rPr lang="en-US" dirty="0" smtClean="0"/>
              <a:t>) and ocean acidity.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95552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Educational objectives and pupils’ competences targeted: </a:t>
            </a:r>
            <a:endParaRPr lang="el-GR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15616" y="2276872"/>
            <a:ext cx="7125112" cy="3744416"/>
          </a:xfrm>
        </p:spPr>
        <p:txBody>
          <a:bodyPr anchor="t"/>
          <a:lstStyle/>
          <a:p>
            <a:r>
              <a:rPr lang="en-US" dirty="0" smtClean="0"/>
              <a:t>Understand the concept of acid and base.</a:t>
            </a:r>
          </a:p>
          <a:p>
            <a:r>
              <a:rPr lang="en-US" dirty="0" smtClean="0"/>
              <a:t>Learn the pH scale.</a:t>
            </a:r>
          </a:p>
          <a:p>
            <a:r>
              <a:rPr lang="en-US" dirty="0" smtClean="0"/>
              <a:t>Understand consequences of pollution at long terms.</a:t>
            </a:r>
          </a:p>
          <a:p>
            <a:r>
              <a:rPr lang="en-US" dirty="0" smtClean="0"/>
              <a:t>Improve experimental skills.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21079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Pupils’ ages: </a:t>
            </a:r>
            <a:endParaRPr lang="el-GR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15616" y="2276872"/>
            <a:ext cx="7125112" cy="9015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13 to 14 years old (8</a:t>
            </a:r>
            <a:r>
              <a:rPr lang="en-US" baseline="30000" dirty="0" smtClean="0"/>
              <a:t>th</a:t>
            </a:r>
            <a:r>
              <a:rPr lang="en-US" dirty="0" smtClean="0"/>
              <a:t> grade)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8564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Curriculum areas/ domains involved: </a:t>
            </a:r>
            <a:endParaRPr lang="el-GR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15616" y="2276872"/>
            <a:ext cx="7125112" cy="288032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Chemistry:</a:t>
            </a:r>
          </a:p>
          <a:p>
            <a:pPr lvl="1"/>
            <a:r>
              <a:rPr lang="en-US" dirty="0" smtClean="0"/>
              <a:t>Acids and bases;</a:t>
            </a:r>
          </a:p>
          <a:p>
            <a:pPr lvl="1"/>
            <a:r>
              <a:rPr lang="en-US" dirty="0" smtClean="0"/>
              <a:t>pH scale.</a:t>
            </a:r>
          </a:p>
          <a:p>
            <a:r>
              <a:rPr lang="en-US" dirty="0" smtClean="0"/>
              <a:t>Laboratory security.</a:t>
            </a:r>
          </a:p>
          <a:p>
            <a:r>
              <a:rPr lang="en-US" dirty="0" smtClean="0"/>
              <a:t>Experimental skills.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43221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Which school needs does your scenario address? 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276872"/>
            <a:ext cx="7125112" cy="3096344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Improve educational relation between students and parents.</a:t>
            </a:r>
          </a:p>
          <a:p>
            <a:r>
              <a:rPr lang="en-US" dirty="0" smtClean="0"/>
              <a:t>Improve relation between the studied subjects in school and the daily information.</a:t>
            </a:r>
          </a:p>
          <a:p>
            <a:endParaRPr lang="en-US" dirty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9049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Parental engagement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4968552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Parents have to:</a:t>
            </a:r>
          </a:p>
          <a:p>
            <a:pPr lvl="1"/>
            <a:r>
              <a:rPr lang="en-US" dirty="0" smtClean="0"/>
              <a:t>Help in information search;</a:t>
            </a:r>
          </a:p>
          <a:p>
            <a:pPr lvl="1"/>
            <a:r>
              <a:rPr lang="en-US" dirty="0" smtClean="0"/>
              <a:t>Participate in a experimental study with their children.</a:t>
            </a:r>
          </a:p>
          <a:p>
            <a:endParaRPr lang="en-US" dirty="0" smtClean="0"/>
          </a:p>
          <a:p>
            <a:r>
              <a:rPr lang="en-US" dirty="0" smtClean="0"/>
              <a:t>Allows:</a:t>
            </a:r>
          </a:p>
          <a:p>
            <a:pPr lvl="1"/>
            <a:r>
              <a:rPr lang="en-US" dirty="0" smtClean="0"/>
              <a:t>Parents monitoring the school life of students;</a:t>
            </a:r>
          </a:p>
          <a:p>
            <a:pPr lvl="1"/>
            <a:r>
              <a:rPr lang="en-US" dirty="0" smtClean="0"/>
              <a:t>Direct contact of the families with teachers;</a:t>
            </a:r>
          </a:p>
          <a:p>
            <a:pPr lvl="1"/>
            <a:r>
              <a:rPr lang="en-US" dirty="0" smtClean="0"/>
              <a:t>Non-formal learning but with teacher supervision.</a:t>
            </a:r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5138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Parental engagement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4464496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Parents will be:</a:t>
            </a:r>
          </a:p>
          <a:p>
            <a:pPr lvl="1"/>
            <a:r>
              <a:rPr lang="en-US" dirty="0" smtClean="0"/>
              <a:t>Able to talk about students daily life;</a:t>
            </a:r>
          </a:p>
          <a:p>
            <a:pPr lvl="1"/>
            <a:r>
              <a:rPr lang="en-US" dirty="0" smtClean="0"/>
              <a:t>Capable to help and understand subjects that students learn at school;</a:t>
            </a:r>
          </a:p>
          <a:p>
            <a:pPr lvl="1"/>
            <a:r>
              <a:rPr lang="en-US" dirty="0" smtClean="0"/>
              <a:t>Informed about students evolution.</a:t>
            </a:r>
          </a:p>
          <a:p>
            <a:pPr lvl="2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23507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Phase 1: Preparation 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4824536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Teacher tasks before the activity:</a:t>
            </a:r>
          </a:p>
          <a:p>
            <a:pPr lvl="1"/>
            <a:r>
              <a:rPr lang="en-US" dirty="0" smtClean="0"/>
              <a:t>Search resources for the sequence;</a:t>
            </a:r>
          </a:p>
          <a:p>
            <a:pPr lvl="1"/>
            <a:r>
              <a:rPr lang="en-US" dirty="0" smtClean="0"/>
              <a:t>Organize information to students and parents;</a:t>
            </a:r>
          </a:p>
          <a:p>
            <a:pPr lvl="1"/>
            <a:r>
              <a:rPr lang="en-US" dirty="0" smtClean="0"/>
              <a:t>Communicate by email with parents to give them instructions and tips;</a:t>
            </a:r>
          </a:p>
          <a:p>
            <a:pPr lvl="1"/>
            <a:r>
              <a:rPr lang="en-US" dirty="0" smtClean="0"/>
              <a:t>Communicate instructions to students.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0402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TC101972873[[fn=Summer]]</Template>
  <TotalTime>527</TotalTime>
  <Words>494</Words>
  <Application>Microsoft Office PowerPoint</Application>
  <PresentationFormat>Apresentação no Ecrã 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3" baseType="lpstr">
      <vt:lpstr>Summer</vt:lpstr>
      <vt:lpstr>Open Discovery Space Summer School 2014 Marathon, Greece, July 13-18 </vt:lpstr>
      <vt:lpstr>Basic info on the scenario:</vt:lpstr>
      <vt:lpstr>Educational objectives and pupils’ competences targeted: </vt:lpstr>
      <vt:lpstr> Pupils’ ages: </vt:lpstr>
      <vt:lpstr>Curriculum areas/ domains involved: </vt:lpstr>
      <vt:lpstr>Which school needs does your scenario address?  </vt:lpstr>
      <vt:lpstr>Parental engagement </vt:lpstr>
      <vt:lpstr>Parental engagement </vt:lpstr>
      <vt:lpstr>Phase 1: Preparation  </vt:lpstr>
      <vt:lpstr>Phase 2: Implementation   </vt:lpstr>
      <vt:lpstr>Phase 2: Assessment   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Discovery Space Summer Academy 2014</dc:title>
  <dc:creator>Chelioti Eleni</dc:creator>
  <cp:lastModifiedBy>Miguel Neta</cp:lastModifiedBy>
  <cp:revision>14</cp:revision>
  <dcterms:created xsi:type="dcterms:W3CDTF">2014-06-12T09:44:21Z</dcterms:created>
  <dcterms:modified xsi:type="dcterms:W3CDTF">2014-07-03T22:55:02Z</dcterms:modified>
</cp:coreProperties>
</file>