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7" r:id="rId2"/>
    <p:sldId id="363" r:id="rId3"/>
    <p:sldId id="325" r:id="rId4"/>
    <p:sldId id="286" r:id="rId5"/>
    <p:sldId id="292" r:id="rId6"/>
    <p:sldId id="289" r:id="rId7"/>
    <p:sldId id="293" r:id="rId8"/>
    <p:sldId id="324" r:id="rId9"/>
    <p:sldId id="267" r:id="rId10"/>
    <p:sldId id="344" r:id="rId11"/>
    <p:sldId id="359" r:id="rId12"/>
    <p:sldId id="356" r:id="rId13"/>
    <p:sldId id="345" r:id="rId14"/>
    <p:sldId id="346" r:id="rId15"/>
    <p:sldId id="333" r:id="rId16"/>
    <p:sldId id="268" r:id="rId17"/>
    <p:sldId id="339" r:id="rId18"/>
    <p:sldId id="338" r:id="rId19"/>
    <p:sldId id="335" r:id="rId20"/>
    <p:sldId id="362" r:id="rId21"/>
    <p:sldId id="361" r:id="rId22"/>
    <p:sldId id="351" r:id="rId23"/>
    <p:sldId id="341" r:id="rId24"/>
    <p:sldId id="348" r:id="rId25"/>
    <p:sldId id="330" r:id="rId26"/>
    <p:sldId id="352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40" autoAdjust="0"/>
    <p:restoredTop sz="94712" autoAdjust="0"/>
  </p:normalViewPr>
  <p:slideViewPr>
    <p:cSldViewPr>
      <p:cViewPr>
        <p:scale>
          <a:sx n="68" d="100"/>
          <a:sy n="68" d="100"/>
        </p:scale>
        <p:origin x="-87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932;&#945;%20&#941;&#947;&#947;&#961;&#945;&#966;&#940;%20&#956;&#959;&#965;\&#914;&#945;&#952;&#956;&#959;&#955;&#959;&#947;&#943;&#949;&#962;%20&#924;&#945;&#952;&#951;&#956;&#945;&#964;&#953;&#954;&#959;&#973;%20&#916;&#953;&#945;&#947;&#969;&#957;&#953;&#963;&#956;&#959;&#965;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roundedCorners val="1"/>
  <c:style val="29"/>
  <c:chart>
    <c:title>
      <c:tx>
        <c:rich>
          <a:bodyPr/>
          <a:lstStyle/>
          <a:p>
            <a:pPr>
              <a:defRPr/>
            </a:pPr>
            <a:r>
              <a:rPr lang="el-GR" sz="1100"/>
              <a:t>1ο θέμα Γεωμετρίας</a:t>
            </a:r>
            <a:r>
              <a:rPr lang="el-GR" sz="1100" baseline="0"/>
              <a:t> Β΄Γυμνασίου</a:t>
            </a:r>
            <a:endParaRPr lang="en-US" sz="1100"/>
          </a:p>
        </c:rich>
      </c:tx>
      <c:overlay val="1"/>
    </c:title>
    <c:plotArea>
      <c:layout>
        <c:manualLayout>
          <c:layoutTarget val="inner"/>
          <c:xMode val="edge"/>
          <c:yMode val="edge"/>
          <c:x val="0.14086172886342901"/>
          <c:y val="0.19573486519911706"/>
          <c:w val="0.81544793211727251"/>
          <c:h val="0.38193423387245262"/>
        </c:manualLayout>
      </c:layout>
      <c:barChart>
        <c:barDir val="col"/>
        <c:grouping val="clustered"/>
        <c:varyColors val="1"/>
        <c:ser>
          <c:idx val="0"/>
          <c:order val="0"/>
          <c:invertIfNegative val="1"/>
          <c:dLbls>
            <c:numFmt formatCode="0%" sourceLinked="0"/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Β΄Γυμνασίου!$B$54:$F$54</c:f>
              <c:strCache>
                <c:ptCount val="5"/>
                <c:pt idx="0">
                  <c:v>Χρήση Δεδομένων </c:v>
                </c:pt>
                <c:pt idx="1">
                  <c:v>Λεκτικό Λύσης </c:v>
                </c:pt>
                <c:pt idx="2">
                  <c:v>Ανάκληση Ιδιοτήτων Σχημάτων</c:v>
                </c:pt>
                <c:pt idx="3">
                  <c:v>Ερμηνεία Σχέσεων</c:v>
                </c:pt>
                <c:pt idx="4">
                  <c:v>Σωστή Απάντηση</c:v>
                </c:pt>
              </c:strCache>
            </c:strRef>
          </c:cat>
          <c:val>
            <c:numRef>
              <c:f>Β΄Γυμνασίου!$B$55:$F$55</c:f>
              <c:numCache>
                <c:formatCode>0.00%</c:formatCode>
                <c:ptCount val="5"/>
                <c:pt idx="0">
                  <c:v>0.5238095238095245</c:v>
                </c:pt>
                <c:pt idx="1">
                  <c:v>0.16666666666666705</c:v>
                </c:pt>
                <c:pt idx="2">
                  <c:v>0.42857142857142899</c:v>
                </c:pt>
                <c:pt idx="3">
                  <c:v>9.5238095238095261E-2</c:v>
                </c:pt>
                <c:pt idx="4">
                  <c:v>2.3809523809523812E-2</c:v>
                </c:pt>
              </c:numCache>
            </c:numRef>
          </c:val>
        </c:ser>
        <c:axId val="80260480"/>
        <c:axId val="80942208"/>
      </c:barChart>
      <c:catAx>
        <c:axId val="80260480"/>
        <c:scaling>
          <c:orientation val="minMax"/>
        </c:scaling>
        <c:delete val="1"/>
        <c:axPos val="b"/>
        <c:majorTickMark val="none"/>
        <c:minorTickMark val="cross"/>
        <c:tickLblPos val="none"/>
        <c:crossAx val="80942208"/>
        <c:crosses val="autoZero"/>
        <c:auto val="1"/>
        <c:lblAlgn val="ctr"/>
        <c:lblOffset val="100"/>
        <c:noMultiLvlLbl val="1"/>
      </c:catAx>
      <c:valAx>
        <c:axId val="80942208"/>
        <c:scaling>
          <c:orientation val="minMax"/>
        </c:scaling>
        <c:delete val="1"/>
        <c:axPos val="l"/>
        <c:majorGridlines/>
        <c:numFmt formatCode="0%" sourceLinked="0"/>
        <c:majorTickMark val="none"/>
        <c:minorTickMark val="cross"/>
        <c:tickLblPos val="none"/>
        <c:crossAx val="80260480"/>
        <c:crosses val="autoZero"/>
        <c:crossBetween val="between"/>
      </c:valAx>
      <c:spPr>
        <a:ln>
          <a:solidFill>
            <a:srgbClr val="FF0000"/>
          </a:solidFill>
        </a:ln>
      </c:spPr>
    </c:plotArea>
    <c:plotVisOnly val="1"/>
    <c:dispBlanksAs val="zero"/>
    <c:showDLblsOverMax val="1"/>
  </c:chart>
  <c:spPr>
    <a:gradFill>
      <a:gsLst>
        <a:gs pos="50000">
          <a:srgbClr val="FFFF66"/>
        </a:gs>
        <a:gs pos="0">
          <a:srgbClr val="FFFF00">
            <a:alpha val="0"/>
          </a:srgbClr>
        </a:gs>
      </a:gsLst>
      <a:lin ang="5400000" scaled="0"/>
    </a:gradFill>
  </c:spPr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F0FC-79F5-489B-87FA-0EA6FA8B4198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7EF5-1DC5-4841-B891-FD3F3104EA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833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l.wikipedia.org/w/index.php?title=%CE%A0%CE%B1%CF%83%CE%BA%CE%B1%CE%BB%CE%AF%CE%BD%CE%B1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3728" y="764704"/>
            <a:ext cx="4581152" cy="536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Η προσωρινή εικαστική παρέμβαση στον χώρο γίνεται μόνιμη</a:t>
            </a:r>
            <a:endParaRPr lang="el-GR" sz="3200" b="1" dirty="0"/>
          </a:p>
        </p:txBody>
      </p:sp>
      <p:pic>
        <p:nvPicPr>
          <p:cNvPr id="5" name="Content Placeholder 4" descr="DSC_0007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" b="2018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/>
            </a:r>
            <a:br>
              <a:rPr lang="el-GR" sz="2000" b="1" dirty="0" smtClean="0">
                <a:solidFill>
                  <a:srgbClr val="FF0000"/>
                </a:solidFill>
              </a:rPr>
            </a:br>
            <a:r>
              <a:rPr lang="el-GR" sz="2000" b="1" dirty="0" smtClean="0">
                <a:solidFill>
                  <a:srgbClr val="FF0000"/>
                </a:solidFill>
              </a:rPr>
              <a:t>Εκπαιδευτική </a:t>
            </a:r>
            <a:r>
              <a:rPr lang="en-US" sz="2000" b="1" dirty="0" smtClean="0">
                <a:solidFill>
                  <a:srgbClr val="FF0000"/>
                </a:solidFill>
              </a:rPr>
              <a:t>performance</a:t>
            </a:r>
            <a:r>
              <a:rPr lang="el-GR" sz="2000" b="1" dirty="0" smtClean="0">
                <a:solidFill>
                  <a:srgbClr val="FF0000"/>
                </a:solidFill>
              </a:rPr>
              <a:t> «Αφηρημένη Τέχνη και Μαθηματικά»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352956" cy="6143668"/>
          </a:xfrm>
          <a:ln w="28575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sz="5100" b="1" dirty="0" smtClean="0"/>
              <a:t>Τα παιδιά εργάστηκαν πάνω στα: </a:t>
            </a:r>
            <a:endParaRPr lang="el-GR" sz="5100" dirty="0" smtClean="0"/>
          </a:p>
          <a:p>
            <a:r>
              <a:rPr lang="el-GR" sz="5100" b="1" dirty="0" smtClean="0"/>
              <a:t>Ελεύθερα σχήματα με τονικές αντιθέσεις ή με αρμονία </a:t>
            </a:r>
          </a:p>
          <a:p>
            <a:r>
              <a:rPr lang="el-GR" sz="5100" b="1" dirty="0" smtClean="0"/>
              <a:t>Γεωμετρικά σχήματα με τονικές αντιθέσεις ή με αρμονία </a:t>
            </a:r>
          </a:p>
          <a:p>
            <a:r>
              <a:rPr lang="el-GR" sz="5100" b="1" dirty="0" smtClean="0"/>
              <a:t>Η φύση μέσα από τη γεωμετρία</a:t>
            </a:r>
            <a:endParaRPr lang="el-GR" sz="5100" dirty="0" smtClean="0"/>
          </a:p>
          <a:p>
            <a:r>
              <a:rPr lang="el-GR" sz="5100" b="1" dirty="0" smtClean="0"/>
              <a:t>Σημεία σε μια σύνθεση με ηρεμία και μια άλλη με ένταση</a:t>
            </a:r>
          </a:p>
          <a:p>
            <a:r>
              <a:rPr lang="el-GR" sz="5100" b="1" dirty="0" smtClean="0"/>
              <a:t>Ελεύθερη σύνθεση με σημεία και γραμμές</a:t>
            </a:r>
          </a:p>
          <a:p>
            <a:r>
              <a:rPr lang="el-GR" sz="5100" b="1" dirty="0" smtClean="0"/>
              <a:t>Πώς μπορούμε να δημιουργήσουμε αίσθηση του βάθους με αφηρημένα στοιχεία;</a:t>
            </a:r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210080" cy="6072230"/>
          </a:xfrm>
          <a:ln w="28575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l-GR" sz="4200" b="1" dirty="0" smtClean="0"/>
              <a:t>Η Ιστορία της Τέχνης έχει αποδείξει πως περισσότεροι κανόνες υπάρχουν στην Αφηρημένη Τέχνη παρά στην Παραστατική. Κι αυτό γιατί η Αφηρημένη Τέχνη θέλησε να παρουσιάσει τον αντικειμενικό κόσμο και όχι τον υποκειμενικό, όπως έκανε η τέχνη μέχρι τότε.  Έτσι, βασίστηκε σε αρχές και νόμους που δανείστηκε από τα μαθηματικά και άλλες επιστήμες, αφού αυτοί οι νόμοι αποδεικνύουν τη λειτουργία του κόσμου μας. </a:t>
            </a:r>
            <a:endParaRPr lang="el-GR" sz="4200" dirty="0" smtClean="0"/>
          </a:p>
          <a:p>
            <a:r>
              <a:rPr lang="el-GR" sz="4200" b="1" dirty="0" smtClean="0"/>
              <a:t>Πιστεύεται λανθασμένα πως τα αφηρημένα έργα γίνονται εύκολα και από τον οποιοδήποτε.  Αντίθετα, κρύβουν γνώση, πειραματισμούς, θεωρία και δουλειά </a:t>
            </a:r>
            <a:endParaRPr lang="el-GR" sz="42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ΠΑΠΑΔΗΜΗΤΡΙΟΥ\1ΣΧΟΛΕΙΟ\2014-2015-ΤΑΞΗ Γ-ΕΙΚΑΣΤΙΚΑ-ΑΦΗΡΗΜΕΝΗ ΤΕΧΝΗ ΚΑΙ ΜΑΘΗΜΑΤΙΚΑολα2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99" b="117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39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1" dirty="0" smtClean="0"/>
              <a:t>Μαθηματικός Διαγωνισμός</a:t>
            </a:r>
            <a:br>
              <a:rPr lang="el-GR" sz="3600" b="1" dirty="0" smtClean="0"/>
            </a:br>
            <a:r>
              <a:rPr lang="en-US" sz="3100" dirty="0" err="1" smtClean="0"/>
              <a:t>Ε</a:t>
            </a:r>
            <a:r>
              <a:rPr lang="en-US" sz="3100" dirty="0" smtClean="0"/>
              <a:t>π</a:t>
            </a:r>
            <a:r>
              <a:rPr lang="en-US" sz="3100" dirty="0" err="1" smtClean="0"/>
              <a:t>ιμέλει</a:t>
            </a:r>
            <a:r>
              <a:rPr lang="en-US" sz="3100" dirty="0" smtClean="0"/>
              <a:t>α: </a:t>
            </a:r>
            <a:r>
              <a:rPr lang="en-US" sz="3100" dirty="0" err="1" smtClean="0"/>
              <a:t>Ν.Αν</a:t>
            </a:r>
            <a:r>
              <a:rPr lang="en-US" sz="3100" dirty="0" smtClean="0"/>
              <a:t>α</a:t>
            </a:r>
            <a:r>
              <a:rPr lang="en-US" sz="3100" dirty="0" err="1" smtClean="0"/>
              <a:t>στ</a:t>
            </a:r>
            <a:r>
              <a:rPr lang="en-US" sz="3100" dirty="0" smtClean="0"/>
              <a:t>α</a:t>
            </a:r>
            <a:r>
              <a:rPr lang="en-US" sz="3100" dirty="0" err="1" smtClean="0"/>
              <a:t>σό</a:t>
            </a:r>
            <a:r>
              <a:rPr lang="en-US" sz="3100" dirty="0" smtClean="0"/>
              <a:t>π</a:t>
            </a:r>
            <a:r>
              <a:rPr lang="en-US" sz="3100" dirty="0" err="1" smtClean="0"/>
              <a:t>ουλος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929188" y="1357313"/>
            <a:ext cx="4214812" cy="5143500"/>
          </a:xfrm>
        </p:spPr>
        <p:txBody>
          <a:bodyPr>
            <a:normAutofit fontScale="47500" lnSpcReduction="20000"/>
          </a:bodyPr>
          <a:lstStyle/>
          <a:p>
            <a:r>
              <a:rPr lang="el-GR" sz="3600" b="1" dirty="0" smtClean="0"/>
              <a:t>Ο σχεδιασμός και η ανάλυση των αποτελεσμάτων  για έναν  </a:t>
            </a:r>
            <a:r>
              <a:rPr lang="el-GR" sz="3600" b="1" dirty="0" err="1" smtClean="0"/>
              <a:t>ενδογυμνασιακό</a:t>
            </a:r>
            <a:r>
              <a:rPr lang="el-GR" sz="3600" b="1" dirty="0" smtClean="0"/>
              <a:t> μαθηματικό διαγωνισμό  στο 15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Γυμνάσιο Περιστερίου</a:t>
            </a:r>
            <a:endParaRPr lang="el-GR" sz="3600" dirty="0" smtClean="0"/>
          </a:p>
          <a:p>
            <a:r>
              <a:rPr lang="el-GR" sz="3600" b="1" dirty="0" err="1" smtClean="0"/>
              <a:t>Μάμμος</a:t>
            </a:r>
            <a:r>
              <a:rPr lang="el-GR" sz="3600" b="1" dirty="0" smtClean="0"/>
              <a:t> Κώστας, Αναστασόπουλος Νικόλαος , </a:t>
            </a:r>
            <a:r>
              <a:rPr lang="el-GR" sz="3600" b="1" dirty="0" err="1" smtClean="0"/>
              <a:t>Λυμπεροπούλου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Λέλα</a:t>
            </a:r>
            <a:endParaRPr lang="el-GR" sz="3600" b="1" baseline="30000" dirty="0" smtClean="0"/>
          </a:p>
          <a:p>
            <a:endParaRPr lang="el-GR" sz="3600" b="1" dirty="0" smtClean="0"/>
          </a:p>
          <a:p>
            <a:r>
              <a:rPr lang="en-US" sz="3600" dirty="0" smtClean="0"/>
              <a:t>O </a:t>
            </a:r>
            <a:r>
              <a:rPr lang="el-GR" sz="3600" dirty="0" smtClean="0"/>
              <a:t>μαθηματικός διαγωνισμός που πραγματοποιείται στο πλαίσιο της </a:t>
            </a:r>
            <a:r>
              <a:rPr lang="el-GR" sz="3600" i="1" dirty="0" smtClean="0"/>
              <a:t>Ημέρα Μαθηματικών</a:t>
            </a:r>
            <a:r>
              <a:rPr lang="el-GR" sz="3600" dirty="0" smtClean="0"/>
              <a:t>. παρουσιάστηκε στο 1ο Πανελλήνιο Συνέδριο της Πανελλήνιας Ένωσης Σχολικών Συμβούλων,  Κόρινθος, 23 και 24 Νοεμβρίου 2013.</a:t>
            </a:r>
          </a:p>
        </p:txBody>
      </p:sp>
      <p:graphicFrame>
        <p:nvGraphicFramePr>
          <p:cNvPr id="5" name="Chart 5"/>
          <p:cNvGraphicFramePr/>
          <p:nvPr>
            <p:extLst>
              <p:ext uri="{D42A27DB-BD31-4B8C-83A1-F6EECF244321}">
                <p14:modId xmlns:p14="http://schemas.microsoft.com/office/powerpoint/2010/main" xmlns="" val="3428083285"/>
              </p:ext>
            </p:extLst>
          </p:nvPr>
        </p:nvGraphicFramePr>
        <p:xfrm>
          <a:off x="395536" y="1916832"/>
          <a:ext cx="4319341" cy="39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0" y="357188"/>
            <a:ext cx="8501063" cy="10715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/>
              <a:t>       </a:t>
            </a:r>
            <a:r>
              <a:rPr lang="en-US" b="1" dirty="0" err="1" smtClean="0"/>
              <a:t>Παιχνίδι</a:t>
            </a:r>
            <a:r>
              <a:rPr lang="en-US" b="1" dirty="0" smtClean="0"/>
              <a:t>: </a:t>
            </a:r>
            <a:r>
              <a:rPr lang="en-US" b="1" dirty="0" err="1" smtClean="0"/>
              <a:t>Σχολικό</a:t>
            </a:r>
            <a:r>
              <a:rPr lang="en-US" b="1" dirty="0" smtClean="0"/>
              <a:t> </a:t>
            </a:r>
            <a:r>
              <a:rPr lang="en-US" b="1" dirty="0" err="1" smtClean="0"/>
              <a:t>Πρωτάθλημα</a:t>
            </a:r>
            <a:r>
              <a:rPr lang="en-US" b="1" dirty="0" smtClean="0"/>
              <a:t> </a:t>
            </a:r>
            <a:r>
              <a:rPr lang="en-US" b="1" dirty="0" err="1" smtClean="0"/>
              <a:t>Tangram</a:t>
            </a: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Επιμέλεια</a:t>
            </a:r>
            <a:r>
              <a:rPr lang="en-US" dirty="0" smtClean="0"/>
              <a:t>: Κ. </a:t>
            </a:r>
            <a:r>
              <a:rPr lang="en-US" dirty="0" err="1" smtClean="0"/>
              <a:t>Μάμμος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s://effiekyr.files.wordpress.com/2011/10/tangram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572164" cy="3867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7515225" cy="2156519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Καινοτόμος δράση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 smtClean="0"/>
              <a:t> «Εκπαιδευτικά Κόμικς»</a:t>
            </a:r>
            <a:br>
              <a:rPr lang="el-GR" sz="3200" b="1" dirty="0" smtClean="0"/>
            </a:br>
            <a:r>
              <a:rPr lang="el-GR" sz="3200" dirty="0" smtClean="0"/>
              <a:t>Υπεύθυνος :  Χρ. Κωσταρής </a:t>
            </a:r>
            <a:br>
              <a:rPr lang="el-GR" sz="3200" dirty="0" smtClean="0"/>
            </a:br>
            <a:r>
              <a:rPr lang="el-GR" sz="3200" dirty="0" smtClean="0"/>
              <a:t>Οι μαθητές εργάστηκαν ομαδικά </a:t>
            </a:r>
            <a:br>
              <a:rPr lang="el-GR" sz="3200" dirty="0" smtClean="0"/>
            </a:br>
            <a:r>
              <a:rPr lang="el-GR" sz="3200" dirty="0" smtClean="0"/>
              <a:t>και παρήγαγαν εκπαιδευτικά κόμικ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8501122" cy="2643206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43608" y="59492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Σχέδιο ομάδας μαθητών για την τετραγωνική ρίζα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sz="half" idx="4294967295"/>
          </p:nvPr>
        </p:nvSpPr>
        <p:spPr>
          <a:xfrm>
            <a:off x="2771800" y="332656"/>
            <a:ext cx="5929312" cy="500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91E24"/>
                </a:solidFill>
              </a:rPr>
              <a:t>Σχέδιο ομάδας μαθητών για τη </a:t>
            </a:r>
            <a:r>
              <a:rPr lang="el-GR" b="1" dirty="0" err="1" smtClean="0">
                <a:solidFill>
                  <a:srgbClr val="091E24"/>
                </a:solidFill>
              </a:rPr>
              <a:t>διακρίνουσα</a:t>
            </a:r>
            <a:r>
              <a:rPr lang="el-GR" b="1" dirty="0" smtClean="0">
                <a:solidFill>
                  <a:srgbClr val="091E24"/>
                </a:solidFill>
              </a:rPr>
              <a:t> τριωνύμου</a:t>
            </a:r>
            <a:endParaRPr lang="el-GR" dirty="0">
              <a:solidFill>
                <a:srgbClr val="091E24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286676" cy="492922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7092" y="332656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/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/>
              <a:t>Όταν τα Μαθηματικά συναντούν τη γαλλική τέχνη και όχι μόνο…: ζωγραφική, αρχιτεκτονική, γάλλοι μαθηματικοί…</a:t>
            </a:r>
            <a:br>
              <a:rPr lang="el-GR" sz="2400" b="1" dirty="0" smtClean="0"/>
            </a:br>
            <a:r>
              <a:rPr lang="el-GR" sz="2400" b="1" dirty="0" smtClean="0"/>
              <a:t>επιμέλεια:  Φ.  </a:t>
            </a:r>
            <a:r>
              <a:rPr lang="el-GR" sz="2400" b="1" dirty="0" err="1" smtClean="0"/>
              <a:t>Λούκου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429375" y="1143000"/>
            <a:ext cx="2714625" cy="4983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Ζωγραφική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Το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κίνημα του πουαντιγισμού</a:t>
            </a:r>
            <a:r>
              <a:rPr lang="el-GR" dirty="0" smtClean="0"/>
              <a:t> βασίστηκε στην  </a:t>
            </a:r>
            <a:r>
              <a:rPr lang="el-G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οπτική ανάμιξη των χρωμάτων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l-GR" dirty="0" smtClean="0"/>
              <a:t>Τα χρώματα δεν αναμιγνύονται στην παλέτα, αλλά τοποθετούνται απευθείας στον καμβά </a:t>
            </a:r>
            <a:r>
              <a:rPr lang="el-G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κουκίδα-κουκίδα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l-GR" dirty="0" smtClean="0"/>
              <a:t>Η ανάμιξη γίνεται στο μάτι του θεατή</a:t>
            </a:r>
            <a:endParaRPr lang="el-GR" dirty="0"/>
          </a:p>
        </p:txBody>
      </p:sp>
      <p:pic>
        <p:nvPicPr>
          <p:cNvPr id="4" name="3 - Εικόνα" descr="σερ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5715040" cy="46822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Αρχιτεκτονική</a:t>
            </a:r>
            <a:r>
              <a:rPr lang="el-GR" b="1" dirty="0" smtClean="0"/>
              <a:t> </a:t>
            </a:r>
            <a:endParaRPr lang="el-GR" dirty="0"/>
          </a:p>
        </p:txBody>
      </p:sp>
      <p:pic>
        <p:nvPicPr>
          <p:cNvPr id="4" name="Picture 2" descr="C:\Users\Tasos\Desktop\images (2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785794"/>
            <a:ext cx="3571900" cy="2038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" name="4 - Εικόνα" descr="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767904"/>
            <a:ext cx="3571900" cy="2678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571472" y="3286124"/>
            <a:ext cx="414454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Οι Κήποι των Βερσαλλιών (1680), «υπακούουν» σε κανόνες </a:t>
            </a:r>
            <a:r>
              <a:rPr lang="el-GR" sz="2800" b="1" dirty="0" smtClean="0">
                <a:solidFill>
                  <a:srgbClr val="FF0000"/>
                </a:solidFill>
              </a:rPr>
              <a:t>συμμετρίας</a:t>
            </a:r>
            <a:r>
              <a:rPr lang="el-GR" sz="2800" b="1" u="sng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/>
              <a:t>που στηρίζονται  </a:t>
            </a:r>
            <a:r>
              <a:rPr lang="el-GR" sz="2800" b="1" dirty="0" smtClean="0">
                <a:solidFill>
                  <a:srgbClr val="FF0000"/>
                </a:solidFill>
              </a:rPr>
              <a:t>στις  αρχές  της  γεωμετρίας</a:t>
            </a:r>
            <a:endParaRPr lang="el-GR" sz="2800" b="1" dirty="0"/>
          </a:p>
        </p:txBody>
      </p:sp>
      <p:pic>
        <p:nvPicPr>
          <p:cNvPr id="9" name="5 - Θέση περιεχομένου" descr="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3571899" cy="267892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l-GR" sz="4000" b="1" i="1" dirty="0" smtClean="0">
                <a:solidFill>
                  <a:srgbClr val="FF0000"/>
                </a:solidFill>
              </a:rPr>
              <a:t/>
            </a:r>
            <a:br>
              <a:rPr lang="el-GR" sz="4000" b="1" i="1" dirty="0" smtClean="0">
                <a:solidFill>
                  <a:srgbClr val="FF0000"/>
                </a:solidFill>
              </a:rPr>
            </a:br>
            <a:r>
              <a:rPr lang="el-GR" sz="4000" b="1" i="1" dirty="0" smtClean="0">
                <a:solidFill>
                  <a:srgbClr val="FF0000"/>
                </a:solidFill>
              </a:rPr>
              <a:t/>
            </a:r>
            <a:br>
              <a:rPr lang="el-GR" sz="4000" b="1" i="1" dirty="0" smtClean="0">
                <a:solidFill>
                  <a:srgbClr val="FF0000"/>
                </a:solidFill>
              </a:rPr>
            </a:br>
            <a:r>
              <a:rPr lang="el-GR" sz="4000" b="1" i="1" dirty="0" smtClean="0">
                <a:solidFill>
                  <a:srgbClr val="FF0000"/>
                </a:solidFill>
              </a:rPr>
              <a:t>Γάλλοι μαθηματικοί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>
          <a:xfrm>
            <a:off x="5000628" y="1214422"/>
            <a:ext cx="3857652" cy="507209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 Γάλλος μαθηματικός  Πασκάλ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1623 - 1662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κατασκεύασε  την αριθμομηχανή 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Πασκαλίνα (δεν έχει γραφτεί ακόμα)"/>
              </a:rPr>
              <a:t> </a:t>
            </a:r>
            <a:r>
              <a:rPr lang="el-GR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Πασκαλίνα (δεν έχει γραφτεί ακόμα)"/>
              </a:rPr>
              <a:t>Πασκαλίνα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που έκανε πρόσθεση και αφαίρεση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upload.wikimedia.org/wikipedia/commons/thumb/a/aa/Joseph_Fourier.jpg/250px-Joseph_Fouri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1325294"/>
            <a:ext cx="1785950" cy="1923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- Εικόνα" descr="FourierSeriesExamples_8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14752"/>
            <a:ext cx="3862381" cy="25003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5 - Θέση περιεχομένου" descr="pascal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786322"/>
            <a:ext cx="3357586" cy="1216589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2428861" y="2167207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a typeface="+mj-ea"/>
                <a:cs typeface="+mj-cs"/>
              </a:rPr>
              <a:t>Fourier  </a:t>
            </a:r>
            <a:r>
              <a:rPr lang="el-GR" sz="4000" b="1" i="1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l-GR" sz="4000" b="1" i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4000" b="1" i="1" dirty="0" smtClean="0">
                <a:solidFill>
                  <a:srgbClr val="FF0000"/>
                </a:solidFill>
                <a:ea typeface="+mj-ea"/>
                <a:cs typeface="+mj-cs"/>
              </a:rPr>
              <a:t>series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Θέση περιεχομένου"/>
          <p:cNvSpPr txBox="1">
            <a:spLocks/>
          </p:cNvSpPr>
          <p:nvPr/>
        </p:nvSpPr>
        <p:spPr>
          <a:xfrm>
            <a:off x="1043608" y="692696"/>
            <a:ext cx="7308304" cy="557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l-GR" b="1" dirty="0" smtClean="0"/>
              <a:t>Ημέρες Μαθηματικών 2015</a:t>
            </a:r>
          </a:p>
          <a:p>
            <a:pPr marL="0" indent="0">
              <a:buFont typeface="Wingdings 2" pitchFamily="18" charset="2"/>
              <a:buNone/>
            </a:pP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Διοργάνωση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Από την Ημέρα στις Ημέρες…</a:t>
            </a:r>
          </a:p>
          <a:p>
            <a:pPr marL="0" indent="0">
              <a:buFont typeface="Wingdings 2" pitchFamily="18" charset="2"/>
              <a:buNone/>
            </a:pPr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Το σχολείο μας κινήθηκε στους ρυθμούς των Θετικών  Επιστημών  με διαθεματική προσέγγιση για ένα ολόκληρο τριήμερο </a:t>
            </a:r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8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79512" y="107576"/>
            <a:ext cx="8784976" cy="116118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b="1" dirty="0" smtClean="0"/>
              <a:t>Λίγα Λόγια για τους Πυθαγόρειους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Επιμέλεια:Στ.Αντωνάκου</a:t>
            </a:r>
            <a:r>
              <a:rPr lang="en-US" sz="2800" dirty="0" smtClean="0"/>
              <a:t>, K.</a:t>
            </a:r>
            <a:r>
              <a:rPr lang="el-GR" sz="2800" dirty="0" smtClean="0"/>
              <a:t> Γιαννακοπούλου </a:t>
            </a:r>
            <a:endParaRPr lang="el-GR" sz="2800" dirty="0"/>
          </a:p>
        </p:txBody>
      </p:sp>
      <p:pic>
        <p:nvPicPr>
          <p:cNvPr id="1026" name="Picture 2" descr="G:\για εκτυπωση\CIMG2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333" b="9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Νικολέττα\Desktop\Desktop\μαθηματικά-ανασκόπησης-20849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14596"/>
            <a:ext cx="4357718" cy="414340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00694" y="1214422"/>
            <a:ext cx="3357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1650" algn="l"/>
              </a:tabLst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ΑΠΟΦΘΕΓΜΑΤΑ ΠΥΘΑΓΟΡΑ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165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«Διπλά βλέπουν όσοι έμαθαν γράμματα»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165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«Η αγραμματοσύνη είναι μάνα όλων των κακών»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8165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«Η παιδεία μοιάζει με χρυσό στεφάνι, γιατί και αξία μεγάλη έχει και ωφέλεια πολύ μεγάλη προσφέρει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telepnyka.files.wordpress.com/2013/10/pythagor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75357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714620"/>
            <a:ext cx="8258204" cy="3411543"/>
          </a:xfrm>
        </p:spPr>
        <p:txBody>
          <a:bodyPr>
            <a:normAutofit/>
          </a:bodyPr>
          <a:lstStyle/>
          <a:p>
            <a:pPr lvl="0"/>
            <a:r>
              <a:rPr lang="el-GR" b="1" dirty="0" smtClean="0"/>
              <a:t>Η κούπα του δικαίου</a:t>
            </a:r>
            <a:r>
              <a:rPr lang="el-GR" dirty="0" smtClean="0"/>
              <a:t> : Ήταν μια κούπα που έφτιαξε ο Πυθαγόρας για να πίνει με μέτρο κρασί. Εσωτερικά  είχε μια γραμμή που όριζε ως που πρέπει να την γεμίσει κανείς .Μια στάλα παραπάνω και η κούπα θα άδειαζε όλο το κρασί της από μια κρυφή οπή στη βάση της .</a:t>
            </a:r>
            <a:r>
              <a:rPr lang="el-GR" b="1" u="sng" dirty="0" smtClean="0"/>
              <a:t>Το δίδαγμα: Όταν το όριο ξεπερνιέται δεν χάνονται μόνο όσα έχουν ξεπεράσει το όριο αλλά και όλα τα προηγούμενα που έχουν αποκτηθεί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C:\Users\USER01\Desktop\downlo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324600" cy="115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Θεατρικό έργο «Μια συνάντηση με τους Πυθαγόρειους»</a:t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/>
              <a:t>Επιμέλεια: Ν. Πρασιώτη </a:t>
            </a:r>
            <a:endParaRPr lang="el-GR" sz="28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85778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/>
              <a:t>Μια μαθήτρια ενός σύγχρονου σχολείου μεταφέρεται στο έτος 520 </a:t>
            </a:r>
            <a:r>
              <a:rPr lang="el-GR" b="1" dirty="0" err="1" smtClean="0"/>
              <a:t>π.Χ.</a:t>
            </a:r>
            <a:r>
              <a:rPr lang="el-GR" b="1" dirty="0" smtClean="0"/>
              <a:t> στη σχολή των Πυθαγορείων.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dirty="0" smtClean="0"/>
              <a:t>Μέσα από το Πυθαγόρειο Θεώρημα οι μαθητές διερευνούν τις σχέσεις μαθηματικών, ιστορίας,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l-GR" b="1" dirty="0" smtClean="0"/>
              <a:t>     φιλοσοφίας, μουσικής και διατροφής και  ανακαλύπτουν τον μυστηριώδη κόσμο της Πυθαγόρειας Σχολής</a:t>
            </a:r>
            <a:endParaRPr lang="el-GR" dirty="0"/>
          </a:p>
        </p:txBody>
      </p:sp>
      <p:pic>
        <p:nvPicPr>
          <p:cNvPr id="7" name="Picture 5" descr="C:\Users\user\AppData\Local\Temp\Rar$DIa0.650\2015-02-17 14.44.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85992"/>
            <a:ext cx="3681410" cy="335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9144000" cy="6643687"/>
          </a:xfrm>
          <a:ln>
            <a:solidFill>
              <a:srgbClr val="FF0000"/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ΕΝΑ ΑΠΟΣΠΑΣΜΑ ΑΠΟ ΤΟ ΕΡΓΟ </a:t>
            </a:r>
          </a:p>
          <a:p>
            <a:r>
              <a:rPr lang="el-GR" sz="3600" b="1" dirty="0" err="1" smtClean="0"/>
              <a:t>Ίππασος</a:t>
            </a:r>
            <a:r>
              <a:rPr lang="el-GR" sz="3600" b="1" dirty="0" smtClean="0"/>
              <a:t>: Πιστεύουμε πως ολόκληρος ο κόσμος έχει δομηθεί πάνω στις σχέσεις των ρητών  αριθμών, δηλαδή τις σχέσεις των αριθμών  1,2,3,4,5 κτλ.</a:t>
            </a:r>
            <a:endParaRPr lang="el-GR" sz="3600" dirty="0" smtClean="0"/>
          </a:p>
          <a:p>
            <a:r>
              <a:rPr lang="el-GR" sz="3600" b="1" dirty="0" smtClean="0"/>
              <a:t>Γεωργία : </a:t>
            </a:r>
            <a:r>
              <a:rPr lang="en-US" sz="3600" b="1" dirty="0" smtClean="0"/>
              <a:t>T</a:t>
            </a:r>
            <a:r>
              <a:rPr lang="el-GR" sz="3600" b="1" dirty="0" smtClean="0"/>
              <a:t>ι!!;;;; Δε μιλάς σοβαρά! Μα υπάρχουν πολύ περισσότεροι αριθμοί, οι άρρητοι αριθμοί για παράδειγμα.</a:t>
            </a:r>
            <a:endParaRPr lang="el-GR" sz="3600" dirty="0" smtClean="0"/>
          </a:p>
          <a:p>
            <a:r>
              <a:rPr lang="el-GR" sz="3600" b="1" dirty="0" err="1" smtClean="0"/>
              <a:t>Ίππασος</a:t>
            </a:r>
            <a:r>
              <a:rPr lang="el-GR" sz="3600" b="1" dirty="0" smtClean="0"/>
              <a:t>: Άρρητοι; Μπορείς να μου το αποδείξεις;</a:t>
            </a:r>
            <a:endParaRPr lang="el-GR" sz="3600" dirty="0" smtClean="0"/>
          </a:p>
          <a:p>
            <a:r>
              <a:rPr lang="el-GR" sz="3600" b="1" dirty="0" smtClean="0"/>
              <a:t>Γεωργία : Ναι βέβαια. </a:t>
            </a:r>
            <a:r>
              <a:rPr lang="el-GR" sz="3600" b="1" dirty="0" err="1" smtClean="0"/>
              <a:t>Εεμμ</a:t>
            </a:r>
            <a:r>
              <a:rPr lang="el-GR" sz="3600" b="1" dirty="0" smtClean="0"/>
              <a:t>, μισό λεπτό, πρέπει πρώτα να σκεφτώ. (</a:t>
            </a:r>
            <a:r>
              <a:rPr lang="el-GR" sz="3600" b="1" i="1" dirty="0" smtClean="0"/>
              <a:t>βηματίζει πάνω κάτω</a:t>
            </a:r>
            <a:r>
              <a:rPr lang="el-GR" sz="3600" b="1" dirty="0" smtClean="0"/>
              <a:t>) Ναι, τώρα </a:t>
            </a:r>
            <a:r>
              <a:rPr lang="el-GR" sz="3600" b="1" dirty="0" err="1" smtClean="0"/>
              <a:t>το’χω</a:t>
            </a:r>
            <a:r>
              <a:rPr lang="el-GR" sz="3600" b="1" dirty="0" smtClean="0"/>
              <a:t>. Να μου ορίσεις το μήκος της υποτείνουσας, όταν οι κάθετες έχουν μήκος 1 </a:t>
            </a:r>
            <a:r>
              <a:rPr lang="en-US" sz="3600" b="1" dirty="0" smtClean="0"/>
              <a:t>cm</a:t>
            </a:r>
            <a:r>
              <a:rPr lang="el-GR" sz="3600" b="1" dirty="0" smtClean="0"/>
              <a:t> η κάθε μία. </a:t>
            </a:r>
            <a:endParaRPr lang="el-GR" sz="3600" dirty="0" smtClean="0"/>
          </a:p>
          <a:p>
            <a:r>
              <a:rPr lang="el-GR" sz="3600" b="1" dirty="0" err="1" smtClean="0"/>
              <a:t>Ίππασος</a:t>
            </a:r>
            <a:r>
              <a:rPr lang="el-GR" sz="3600" b="1" dirty="0" smtClean="0"/>
              <a:t>: Κανένα πρόβλημα! (</a:t>
            </a:r>
            <a:r>
              <a:rPr lang="el-GR" sz="3600" b="1" i="1" dirty="0" smtClean="0"/>
              <a:t>αρχίζει να λογαριάζει</a:t>
            </a:r>
            <a:r>
              <a:rPr lang="el-GR" sz="3600" b="1" dirty="0" smtClean="0"/>
              <a:t>, </a:t>
            </a:r>
            <a:r>
              <a:rPr lang="el-GR" sz="3600" b="1" i="1" dirty="0" smtClean="0"/>
              <a:t>κολλάει ξαφνικά</a:t>
            </a:r>
            <a:r>
              <a:rPr lang="el-GR" sz="3600" b="1" dirty="0" smtClean="0"/>
              <a:t>)  Ω! </a:t>
            </a:r>
            <a:r>
              <a:rPr lang="en-US" sz="3600" b="1" dirty="0" smtClean="0"/>
              <a:t>x</a:t>
            </a:r>
            <a:r>
              <a:rPr lang="el-GR" sz="3600" b="1" baseline="30000" dirty="0" smtClean="0"/>
              <a:t>2</a:t>
            </a:r>
            <a:r>
              <a:rPr lang="el-GR" sz="3600" b="1" dirty="0" smtClean="0"/>
              <a:t>=2</a:t>
            </a:r>
            <a:endParaRPr lang="el-GR" sz="3600" dirty="0" smtClean="0"/>
          </a:p>
          <a:p>
            <a:r>
              <a:rPr lang="el-GR" sz="3600" b="1" dirty="0" smtClean="0"/>
              <a:t>Γεωργία : Ναι, τότε έχουμε </a:t>
            </a:r>
            <a:r>
              <a:rPr lang="en-US" sz="3600" b="1" dirty="0" smtClean="0"/>
              <a:t>x</a:t>
            </a:r>
            <a:r>
              <a:rPr lang="el-GR" sz="3600" b="1" dirty="0" smtClean="0"/>
              <a:t>= √2</a:t>
            </a:r>
            <a:endParaRPr lang="el-GR" sz="3600" dirty="0" smtClean="0"/>
          </a:p>
          <a:p>
            <a:r>
              <a:rPr lang="el-GR" sz="3600" b="1" dirty="0" err="1" smtClean="0"/>
              <a:t>Ίππασος</a:t>
            </a:r>
            <a:r>
              <a:rPr lang="el-GR" sz="3600" b="1" dirty="0" smtClean="0"/>
              <a:t>: Ρίζα; </a:t>
            </a:r>
            <a:r>
              <a:rPr lang="en-US" sz="3600" b="1" dirty="0" smtClean="0"/>
              <a:t>M</a:t>
            </a:r>
            <a:r>
              <a:rPr lang="el-GR" sz="3600" b="1" dirty="0" smtClean="0"/>
              <a:t>α αυτό δεν είναι αριθμός!</a:t>
            </a:r>
            <a:endParaRPr lang="el-GR" sz="3600" dirty="0" smtClean="0"/>
          </a:p>
          <a:p>
            <a:r>
              <a:rPr lang="el-GR" sz="3600" b="1" dirty="0" smtClean="0"/>
              <a:t>Γεωργία : (</a:t>
            </a:r>
            <a:r>
              <a:rPr lang="el-GR" sz="3600" b="1" i="1" dirty="0" smtClean="0"/>
              <a:t>πειστικά</a:t>
            </a:r>
            <a:r>
              <a:rPr lang="el-GR" sz="3600" b="1" dirty="0" smtClean="0"/>
              <a:t>) Και βέβαια είναι! Είναι άρρητος αριθμός!</a:t>
            </a:r>
            <a:endParaRPr lang="el-GR" sz="3600" dirty="0" smtClean="0"/>
          </a:p>
          <a:p>
            <a:r>
              <a:rPr lang="el-GR" sz="3600" b="1" dirty="0" err="1" smtClean="0"/>
              <a:t>Ίππασος</a:t>
            </a:r>
            <a:r>
              <a:rPr lang="el-GR" sz="3600" b="1" dirty="0" smtClean="0"/>
              <a:t>: (</a:t>
            </a:r>
            <a:r>
              <a:rPr lang="el-GR" sz="3600" b="1" i="1" dirty="0" smtClean="0"/>
              <a:t>έκπληκτος</a:t>
            </a:r>
            <a:r>
              <a:rPr lang="el-GR" sz="3600" b="1" dirty="0" smtClean="0"/>
              <a:t>) Ναι, το βλέπω. (</a:t>
            </a:r>
            <a:r>
              <a:rPr lang="el-GR" sz="3600" b="1" i="1" dirty="0" smtClean="0"/>
              <a:t>ταραγμένος</a:t>
            </a:r>
            <a:r>
              <a:rPr lang="el-GR" sz="3600" b="1" dirty="0" smtClean="0"/>
              <a:t>) Δάσκαλε, Δάσκαλε!! Ελάτε γρήγορα! Η πίστη μας, η θεωρία μας , η ξένη κατέρριψε τη θεωρία μας!</a:t>
            </a:r>
            <a:endParaRPr lang="el-GR" sz="3600" dirty="0" smtClean="0"/>
          </a:p>
          <a:p>
            <a:r>
              <a:rPr lang="el-GR" sz="3600" b="1" i="1" dirty="0" smtClean="0"/>
              <a:t>Οι Πυθαγόρειοι ορμούν αναστατωμένοι στη σκηνή.</a:t>
            </a:r>
            <a:endParaRPr lang="el-GR" sz="3600" dirty="0" smtClean="0"/>
          </a:p>
          <a:p>
            <a:r>
              <a:rPr lang="el-GR" sz="3600" b="1" dirty="0" smtClean="0"/>
              <a:t>Πυθαγόρειοι: </a:t>
            </a:r>
            <a:r>
              <a:rPr lang="en-US" sz="3600" b="1" dirty="0" smtClean="0"/>
              <a:t>Ti</a:t>
            </a:r>
            <a:r>
              <a:rPr lang="el-GR" sz="3600" b="1" dirty="0" smtClean="0"/>
              <a:t>; Ω θεοί! Τι καταστροφή! Η θεωρία μας!</a:t>
            </a:r>
            <a:endParaRPr lang="el-GR" sz="3600" dirty="0" smtClean="0"/>
          </a:p>
          <a:p>
            <a:r>
              <a:rPr lang="el-GR" sz="3600" b="1" dirty="0" smtClean="0"/>
              <a:t>Πυθαγόρας: Τι ακούω εκεί; Άρρητοι αριθμοί; Ω Θεέ! Η πίστη μας καταστράφηκε!</a:t>
            </a:r>
          </a:p>
          <a:p>
            <a:r>
              <a:rPr lang="el-GR" sz="3600" b="1" i="1" dirty="0" smtClean="0"/>
              <a:t>Ο Πυθαγόρας λιποθυμά και ο μάγειρας τον πιάνει.</a:t>
            </a:r>
            <a:endParaRPr lang="el-GR" sz="3600" b="1" dirty="0" smtClean="0"/>
          </a:p>
          <a:p>
            <a:r>
              <a:rPr lang="el-GR" sz="3600" b="1" dirty="0" smtClean="0"/>
              <a:t>Η αυλαία κλείνει.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AppData\Local\Temp\Rar$DIa0.288\CIMG217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956376" cy="5829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15313" cy="1934517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2700" dirty="0" smtClean="0"/>
              <a:t>Τα μαθηματικά στον ελληνικό και ξένο κινηματογράφο</a:t>
            </a:r>
            <a:br>
              <a:rPr lang="el-GR" sz="2700" dirty="0" smtClean="0"/>
            </a:br>
            <a:r>
              <a:rPr lang="el-GR" sz="2700" b="1" dirty="0" smtClean="0"/>
              <a:t>Μπορούν τα μαθηματικά να συνδυαστούν με την ψυχαγωγία;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l-GR" sz="2700" b="1" dirty="0" smtClean="0"/>
              <a:t>Επιμέλεια: Ε. Λιάκα</a:t>
            </a:r>
            <a:endParaRPr lang="el-GR" dirty="0"/>
          </a:p>
        </p:txBody>
      </p:sp>
      <p:pic>
        <p:nvPicPr>
          <p:cNvPr id="1026" name="Picture 2" descr="Εμφάνιση 10245327_295751373912918_12145701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36912"/>
            <a:ext cx="4755730" cy="3786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8" name="Picture 4" descr="Εικόνα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1428760" cy="250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30" name="Picture 6" descr="Εικόνα 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221088"/>
            <a:ext cx="1500198" cy="250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32" name="Picture 8" descr="Εικόνα 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76872"/>
            <a:ext cx="2286016" cy="155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mxp1-1.xx.fbcdn.net/hphotos-xta1/v/t1.0-9/11076175_436719156494229_2199633903861960607_n.jpg?oh=83830ce8efe6eb1a6ca50327ad624d98&amp;oe=55F43C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320480" cy="6268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mxp1-1.xx.fbcdn.net/hphotos-xft1/v/t1.0-9/10559814_438980306268114_5547270333329184583_n.jpg?oh=c76839f5986584968a62301b3db995ee&amp;oe=55EA2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34625" cy="6024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</a:rPr>
              <a:t>ΠΕΙΡΑ-Γ’-ΜΑΤΑ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>Υπεύθυνοι: Ε. </a:t>
            </a:r>
            <a:r>
              <a:rPr lang="el-GR" sz="2200" dirty="0" err="1" smtClean="0"/>
              <a:t>Λιάκα</a:t>
            </a:r>
            <a:r>
              <a:rPr lang="el-GR" sz="2200" dirty="0" smtClean="0"/>
              <a:t>, Γ. Γιαννόπουλος, Γ. </a:t>
            </a:r>
            <a:r>
              <a:rPr lang="el-GR" sz="2200" dirty="0" err="1" smtClean="0"/>
              <a:t>Μαϊστράλης</a:t>
            </a:r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043608" y="928670"/>
            <a:ext cx="7344816" cy="494860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b="1" dirty="0" smtClean="0"/>
              <a:t>Πώς μπορώ να ξεφλουδίσω ένα αυγό χωρίς να το ακουμπήσω;</a:t>
            </a:r>
          </a:p>
          <a:p>
            <a:r>
              <a:rPr lang="el-GR" b="1" dirty="0" smtClean="0"/>
              <a:t>Με ποιο τρόπο σχηματίζονται οι κρύσταλλοι των πετρωμάτων;</a:t>
            </a:r>
          </a:p>
          <a:p>
            <a:r>
              <a:rPr lang="el-GR" b="1" dirty="0" smtClean="0"/>
              <a:t>Πώς γίνεται να εξαφανίσω ένα ποτήρι; </a:t>
            </a:r>
          </a:p>
          <a:p>
            <a:r>
              <a:rPr lang="el-GR" b="1" dirty="0" smtClean="0"/>
              <a:t>Φουσκώνουν τα μπαλόνια μέσα σε ένα μπουκάλι ανάποδα; </a:t>
            </a:r>
          </a:p>
          <a:p>
            <a:r>
              <a:rPr lang="el-GR" b="1" dirty="0" smtClean="0"/>
              <a:t>Αυτά και άλλα ερωτήματα απασχόλησαν τους μαθητές της Γ΄ τάξης του Γυμνασίου μας, που συμμετείχαν στα ΠΕΙΡΑ-Γ’-ΜΑΤΑ.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785794"/>
            <a:ext cx="4714908" cy="54308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3152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Κυνήγι θησαυρού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9717" b="9717"/>
          <a:stretch>
            <a:fillRect/>
          </a:stretch>
        </p:blipFill>
        <p:spPr bwMode="auto">
          <a:xfrm>
            <a:off x="714375" y="1357313"/>
            <a:ext cx="4286250" cy="5000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3114668" cy="4525963"/>
          </a:xfrm>
        </p:spPr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Υπεύθυνος:</a:t>
            </a:r>
          </a:p>
          <a:p>
            <a:pPr>
              <a:buNone/>
            </a:pPr>
            <a:r>
              <a:rPr lang="el-GR" dirty="0" smtClean="0"/>
              <a:t>Τ. </a:t>
            </a:r>
            <a:r>
              <a:rPr lang="el-GR" dirty="0" err="1" smtClean="0"/>
              <a:t>Μπρεκουλάκης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μφάνιση 20150327_121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4088709" cy="335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7" name="6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572125" y="857250"/>
            <a:ext cx="3571875" cy="542925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Τα παιδιά αναζήτησαν τον θησαυρό στο εργαστήριο Φυσικών Επιστημών, στην αίθουσα εικαστικών και στη βιβλιοθήκη, λύνοντας σταυρόλεξα, κάνοντας πείραμα  κτλ. </a:t>
            </a:r>
          </a:p>
          <a:p>
            <a:pPr>
              <a:buNone/>
            </a:pPr>
            <a:r>
              <a:rPr lang="el-GR" b="1" dirty="0" smtClean="0"/>
              <a:t>Μαζί τους </a:t>
            </a:r>
            <a:r>
              <a:rPr lang="el-GR" b="1" i="1" dirty="0" smtClean="0"/>
              <a:t>έπαιξαν</a:t>
            </a:r>
            <a:r>
              <a:rPr lang="el-GR" b="1" dirty="0" smtClean="0"/>
              <a:t> και πολλοί καθηγητές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«Η Αφηρημένη Τέχνη και τα Μαθηματικά» </a:t>
            </a:r>
            <a:br>
              <a:rPr lang="el-GR" sz="2800" b="1" dirty="0" smtClean="0"/>
            </a:br>
            <a:r>
              <a:rPr lang="el-GR" sz="2800" dirty="0" smtClean="0"/>
              <a:t>Υπεύθυνη : Μαρία Δουκάκη </a:t>
            </a:r>
            <a:endParaRPr lang="el-GR" sz="28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929486" cy="45005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1700</TotalTime>
  <Words>807</Words>
  <Application>Microsoft Office PowerPoint</Application>
  <PresentationFormat>Προβολή στην οθόνη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Breeze</vt:lpstr>
      <vt:lpstr>Διαφάνεια 1</vt:lpstr>
      <vt:lpstr>Διαφάνεια 2</vt:lpstr>
      <vt:lpstr>Διαφάνεια 3</vt:lpstr>
      <vt:lpstr>Διαφάνεια 4</vt:lpstr>
      <vt:lpstr> ΠΕΙΡΑ-Γ’-ΜΑΤΑ Υπεύθυνοι: Ε. Λιάκα, Γ. Γιαννόπουλος, Γ. Μαϊστράλης </vt:lpstr>
      <vt:lpstr>Διαφάνεια 6</vt:lpstr>
      <vt:lpstr>Κυνήγι θησαυρού</vt:lpstr>
      <vt:lpstr>Διαφάνεια 8</vt:lpstr>
      <vt:lpstr>«Η Αφηρημένη Τέχνη και τα Μαθηματικά»  Υπεύθυνη : Μαρία Δουκάκη </vt:lpstr>
      <vt:lpstr>Η προσωρινή εικαστική παρέμβαση στον χώρο γίνεται μόνιμη</vt:lpstr>
      <vt:lpstr> Εκπαιδευτική performance «Αφηρημένη Τέχνη και Μαθηματικά»</vt:lpstr>
      <vt:lpstr>Διαφάνεια 12</vt:lpstr>
      <vt:lpstr> Μαθηματικός Διαγωνισμός Επιμέλεια: Ν.Αναστασόπουλος</vt:lpstr>
      <vt:lpstr>Διαφάνεια 14</vt:lpstr>
      <vt:lpstr>Καινοτόμος δράση  «Εκπαιδευτικά Κόμικς» Υπεύθυνος :  Χρ. Κωσταρής  Οι μαθητές εργάστηκαν ομαδικά  και παρήγαγαν εκπαιδευτικά κόμικ</vt:lpstr>
      <vt:lpstr>Διαφάνεια 16</vt:lpstr>
      <vt:lpstr> Όταν τα Μαθηματικά συναντούν τη γαλλική τέχνη και όχι μόνο…: ζωγραφική, αρχιτεκτονική, γάλλοι μαθηματικοί… επιμέλεια:  Φ.  Λούκου</vt:lpstr>
      <vt:lpstr>Αρχιτεκτονική </vt:lpstr>
      <vt:lpstr>  Γάλλοι μαθηματικοί </vt:lpstr>
      <vt:lpstr> Λίγα Λόγια για τους Πυθαγόρειους  Επιμέλεια:Στ.Αντωνάκου, K. Γιαννακοπούλου </vt:lpstr>
      <vt:lpstr>Διαφάνεια 21</vt:lpstr>
      <vt:lpstr>Διαφάνεια 22</vt:lpstr>
      <vt:lpstr>Θεατρικό έργο «Μια συνάντηση με τους Πυθαγόρειους» Επιμέλεια: Ν. Πρασιώτη </vt:lpstr>
      <vt:lpstr>Διαφάνεια 24</vt:lpstr>
      <vt:lpstr>Διαφάνεια 25</vt:lpstr>
      <vt:lpstr>  Τα μαθηματικά στον ελληνικό και ξένο κινηματογράφο Μπορούν τα μαθηματικά να συνδυαστούν με την ψυχαγωγία; Επιμέλεια: Ε. Λιάκα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208</cp:revision>
  <dcterms:created xsi:type="dcterms:W3CDTF">2015-06-18T14:09:39Z</dcterms:created>
  <dcterms:modified xsi:type="dcterms:W3CDTF">2015-07-17T13:46:20Z</dcterms:modified>
</cp:coreProperties>
</file>