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3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5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  <p:sldMasterId id="2147483785" r:id="rId2"/>
    <p:sldMasterId id="2147483797" r:id="rId3"/>
    <p:sldMasterId id="2147483809" r:id="rId4"/>
    <p:sldMasterId id="2147483821" r:id="rId5"/>
    <p:sldMasterId id="2147484139" r:id="rId6"/>
  </p:sldMasterIdLst>
  <p:sldIdLst>
    <p:sldId id="258" r:id="rId7"/>
    <p:sldId id="262" r:id="rId8"/>
    <p:sldId id="259" r:id="rId9"/>
    <p:sldId id="263" r:id="rId10"/>
    <p:sldId id="264" r:id="rId11"/>
    <p:sldId id="266" r:id="rId12"/>
    <p:sldId id="265" r:id="rId13"/>
    <p:sldId id="268" r:id="rId14"/>
    <p:sldId id="278" r:id="rId15"/>
    <p:sldId id="279" r:id="rId16"/>
    <p:sldId id="280" r:id="rId17"/>
    <p:sldId id="269" r:id="rId18"/>
    <p:sldId id="270" r:id="rId19"/>
    <p:sldId id="272" r:id="rId20"/>
    <p:sldId id="271" r:id="rId21"/>
    <p:sldId id="273" r:id="rId22"/>
    <p:sldId id="274" r:id="rId23"/>
    <p:sldId id="282" r:id="rId24"/>
    <p:sldId id="276" r:id="rId2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Διαφάνεια τίτλου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976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273058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8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9"/>
            <a:ext cx="2057400" cy="5850467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9"/>
            <a:ext cx="6019800" cy="5850467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9"/>
            <a:ext cx="7772400" cy="1468967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187"/>
            <a:ext cx="7772400" cy="150071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5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Τίτλος και Περιεχόμενο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9144000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95536" y="1316768"/>
            <a:ext cx="8496944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l-GR" altLang="ko-KR" smtClean="0"/>
              <a:t>Στυλ υποδείγματος κειμένου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405880" y="2218995"/>
            <a:ext cx="8496944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l-GR" altLang="ko-KR" smtClean="0"/>
              <a:t>Στυλ υποδείγματος κειμένου</a:t>
            </a:r>
          </a:p>
        </p:txBody>
      </p:sp>
    </p:spTree>
    <p:extLst>
      <p:ext uri="{BB962C8B-B14F-4D97-AF65-F5344CB8AC3E}">
        <p14:creationId xmlns:p14="http://schemas.microsoft.com/office/powerpoint/2010/main" val="1146943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5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2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2" y="2175935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6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8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8"/>
            <a:ext cx="2057400" cy="5850467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8"/>
            <a:ext cx="6019800" cy="5850467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7"/>
            <a:ext cx="7772400" cy="1468967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187"/>
            <a:ext cx="7772400" cy="150071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979712" y="1316768"/>
            <a:ext cx="6912768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l-GR" altLang="ko-KR" smtClean="0"/>
              <a:t>Στυλ υποδείγματος κειμένου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1990056" y="2218995"/>
            <a:ext cx="6912768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l-GR" altLang="ko-KR" smtClean="0"/>
              <a:t>Στυλ υποδείγματος κειμένου</a:t>
            </a:r>
          </a:p>
        </p:txBody>
      </p:sp>
    </p:spTree>
    <p:extLst>
      <p:ext uri="{BB962C8B-B14F-4D97-AF65-F5344CB8AC3E}">
        <p14:creationId xmlns:p14="http://schemas.microsoft.com/office/powerpoint/2010/main" val="92280821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0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0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8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8"/>
            <a:ext cx="2057400" cy="5850467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8"/>
            <a:ext cx="6019800" cy="5850467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6"/>
            <a:ext cx="7772400" cy="1468967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3"/>
            <a:ext cx="4847038" cy="1599723"/>
          </a:xfrm>
          <a:prstGeom prst="rect">
            <a:avLst/>
          </a:prstGeo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6" y="5061543"/>
            <a:ext cx="1968535" cy="534991"/>
          </a:xfrm>
          <a:prstGeom prst="rect">
            <a:avLst/>
          </a:prstGeo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F2853615-BFDE-46DE-814C-47EC6EF6D371}" type="datetimeFigureOut">
              <a:rPr lang="el-GR" smtClean="0"/>
              <a:t>22/3/2018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5" y="4135345"/>
            <a:ext cx="2085881" cy="835011"/>
          </a:xfrm>
          <a:prstGeom prst="rect">
            <a:avLst/>
          </a:prstGeo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13"/>
            <a:ext cx="738180" cy="426607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3DF53439-851E-44AD-84B1-B6BFC3D0C743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186"/>
            <a:ext cx="7772400" cy="150071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8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8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051099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35354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4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0"/>
            <a:ext cx="3008313" cy="46905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82494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726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8"/>
            <a:ext cx="5486400" cy="8043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4409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087169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8"/>
            <a:ext cx="2057400" cy="5850467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8"/>
            <a:ext cx="6019800" cy="5850467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09125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447801"/>
            <a:ext cx="6619244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4777380"/>
            <a:ext cx="6619244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91"/>
            <a:ext cx="7772400" cy="1468967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9595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861734"/>
            <a:ext cx="6619243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2060576"/>
            <a:ext cx="3297254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2056093"/>
            <a:ext cx="3297256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905000"/>
            <a:ext cx="32972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2514600"/>
            <a:ext cx="3297254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1447800"/>
            <a:ext cx="2550798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447800"/>
            <a:ext cx="3896998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3129281"/>
            <a:ext cx="2550797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854192"/>
            <a:ext cx="3819680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1143000"/>
            <a:ext cx="24003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3813734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4800587"/>
            <a:ext cx="6619243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685800"/>
            <a:ext cx="6619244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5367325"/>
            <a:ext cx="6619242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3/23/2018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447800"/>
            <a:ext cx="6619244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657600"/>
            <a:ext cx="6619244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13303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447800"/>
            <a:ext cx="5999486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7800" y="3771174"/>
            <a:ext cx="5459737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l-GR" smtClean="0"/>
              <a:t>Στυλ υποδείγματος κειμένου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4350657"/>
            <a:ext cx="6619244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3721" y="971253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7868" y="2613787"/>
            <a:ext cx="601434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3124201"/>
            <a:ext cx="6619245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4777381"/>
            <a:ext cx="6619244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3/23/2018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981200"/>
            <a:ext cx="22101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667000"/>
            <a:ext cx="21955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981200"/>
            <a:ext cx="220218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667000"/>
            <a:ext cx="2210096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981200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667000"/>
            <a:ext cx="2199085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4250949"/>
            <a:ext cx="22050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2209800"/>
            <a:ext cx="220503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4827212"/>
            <a:ext cx="220503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4250949"/>
            <a:ext cx="21978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2209800"/>
            <a:ext cx="2197894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4827211"/>
            <a:ext cx="2200805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4250949"/>
            <a:ext cx="219908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2209800"/>
            <a:ext cx="219908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l-GR" smtClean="0"/>
              <a:t>Κάντε κλικ στο εικονίδιο για να προσθέσετε μια εικόνα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4827209"/>
            <a:ext cx="220199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4607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167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3/23/2018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430214"/>
            <a:ext cx="1314451" cy="5826125"/>
          </a:xfrm>
        </p:spPr>
        <p:txBody>
          <a:bodyPr vert="eaVert" anchor="b" anchorCtr="0"/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887414"/>
            <a:ext cx="5567362" cy="5368924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smtClean="0"/>
              <a:t>3/22/2018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187"/>
            <a:ext cx="7772400" cy="150071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4311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8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8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8029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5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5935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794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18" Type="http://schemas.openxmlformats.org/officeDocument/2006/relationships/theme" Target="../theme/theme6.xml"/><Relationship Id="rId3" Type="http://schemas.openxmlformats.org/officeDocument/2006/relationships/slideLayout" Target="../slideLayouts/slideLayout51.xml"/><Relationship Id="rId21" Type="http://schemas.openxmlformats.org/officeDocument/2006/relationships/image" Target="../media/image7.png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19" Type="http://schemas.openxmlformats.org/officeDocument/2006/relationships/image" Target="../media/image5.png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Relationship Id="rId22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52391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</p:sldLayoutIdLst>
  <p:txStyles>
    <p:titleStyle>
      <a:lvl1pPr algn="ctr" defTabSz="914400" rtl="0" eaLnBrk="1" latinLnBrk="1" hangingPunct="1">
        <a:spcBef>
          <a:spcPct val="0"/>
        </a:spcBef>
        <a:buNone/>
        <a:defRPr sz="36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7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7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7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3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3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3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937D59-5EDB-4C39-B697-625748F703B6}" type="datetimeFigureOut">
              <a:rPr lang="en-US" smtClean="0"/>
              <a:t>3/22/2018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61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31DC1F-5561-484E-AB46-68C682854F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39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6"/>
            <a:ext cx="3027759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8"/>
            <a:ext cx="1141809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676400"/>
            <a:ext cx="211455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6096000"/>
            <a:ext cx="745301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7053542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l-GR" smtClean="0"/>
              <a:t>Στυλ κύριου τίτλου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2052919"/>
            <a:ext cx="6709906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2905" y="1828801"/>
            <a:ext cx="99059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3/23/2018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1206" y="3263398"/>
            <a:ext cx="3859795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95730"/>
            <a:ext cx="62864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40" r:id="rId1"/>
    <p:sldLayoutId id="2147484141" r:id="rId2"/>
    <p:sldLayoutId id="2147484142" r:id="rId3"/>
    <p:sldLayoutId id="2147484143" r:id="rId4"/>
    <p:sldLayoutId id="2147484144" r:id="rId5"/>
    <p:sldLayoutId id="2147484145" r:id="rId6"/>
    <p:sldLayoutId id="2147484146" r:id="rId7"/>
    <p:sldLayoutId id="2147484147" r:id="rId8"/>
    <p:sldLayoutId id="2147484148" r:id="rId9"/>
    <p:sldLayoutId id="2147484149" r:id="rId10"/>
    <p:sldLayoutId id="2147484150" r:id="rId11"/>
    <p:sldLayoutId id="2147484151" r:id="rId12"/>
    <p:sldLayoutId id="2147484152" r:id="rId13"/>
    <p:sldLayoutId id="2147484153" r:id="rId14"/>
    <p:sldLayoutId id="2147484154" r:id="rId15"/>
    <p:sldLayoutId id="2147484155" r:id="rId16"/>
    <p:sldLayoutId id="2147484156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el.wikipedia.org/wiki/%CE%A0%CF%81%CF%8C%CE%B3%CE%BD%CF%89%CF%83%CE%B7_%CF%83%CE%B5%CE%B9%CF%83%CE%BC%CF%8E%CE%BD#cite_note-expert-2" TargetMode="External"/><Relationship Id="rId1" Type="http://schemas.openxmlformats.org/officeDocument/2006/relationships/slideLayout" Target="../slideLayouts/slideLayout5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5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ein.noa.gr/" TargetMode="External"/><Relationship Id="rId2" Type="http://schemas.openxmlformats.org/officeDocument/2006/relationships/hyperlink" Target="http://www.oasp.gr/" TargetMode="External"/><Relationship Id="rId1" Type="http://schemas.openxmlformats.org/officeDocument/2006/relationships/slideLayout" Target="../slideLayouts/slideLayout50.xml"/><Relationship Id="rId6" Type="http://schemas.openxmlformats.org/officeDocument/2006/relationships/hyperlink" Target="http://www.daskalosa.eu/seismos_webquest/giati_gin%CE%BFntai_seismoi.html" TargetMode="External"/><Relationship Id="rId5" Type="http://schemas.openxmlformats.org/officeDocument/2006/relationships/hyperlink" Target="http://civilprotection.gr/" TargetMode="External"/><Relationship Id="rId4" Type="http://schemas.openxmlformats.org/officeDocument/2006/relationships/hyperlink" Target="https://el.wikipedia.org/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57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1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0.xml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6619244" cy="3329581"/>
          </a:xfrm>
        </p:spPr>
        <p:txBody>
          <a:bodyPr/>
          <a:lstStyle/>
          <a:p>
            <a:r>
              <a:rPr lang="el-GR" i="1" u="sng" dirty="0" smtClean="0"/>
              <a:t>ΠΡΟΛΗΨΗ</a:t>
            </a:r>
            <a:r>
              <a:rPr lang="el-GR" dirty="0" smtClean="0"/>
              <a:t/>
            </a:r>
            <a:br>
              <a:rPr lang="el-GR" dirty="0" smtClean="0"/>
            </a:br>
            <a:endParaRPr lang="el-GR" dirty="0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539552" y="3933056"/>
            <a:ext cx="6619244" cy="861420"/>
          </a:xfrm>
        </p:spPr>
        <p:txBody>
          <a:bodyPr/>
          <a:lstStyle/>
          <a:p>
            <a:r>
              <a:rPr lang="el-GR" b="1" dirty="0" smtClean="0"/>
              <a:t>Η</a:t>
            </a:r>
            <a:r>
              <a:rPr lang="en-US" b="1" dirty="0" smtClean="0"/>
              <a:t> </a:t>
            </a:r>
            <a:r>
              <a:rPr lang="el-GR" b="1" dirty="0" smtClean="0"/>
              <a:t>ΣΕΙΣΜΙΚΟΤΗΤΑ</a:t>
            </a:r>
            <a:r>
              <a:rPr lang="en-US" b="1" dirty="0" smtClean="0"/>
              <a:t> </a:t>
            </a:r>
            <a:r>
              <a:rPr lang="el-GR" b="1" dirty="0" smtClean="0"/>
              <a:t>στην </a:t>
            </a:r>
            <a:r>
              <a:rPr lang="el-GR" b="1" dirty="0" err="1" smtClean="0"/>
              <a:t>ελλαδα</a:t>
            </a:r>
            <a:endParaRPr lang="el-GR" b="1" dirty="0"/>
          </a:p>
        </p:txBody>
      </p:sp>
    </p:spTree>
    <p:extLst>
      <p:ext uri="{BB962C8B-B14F-4D97-AF65-F5344CB8AC3E}">
        <p14:creationId xmlns:p14="http://schemas.microsoft.com/office/powerpoint/2010/main" val="394991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323528" y="7811"/>
            <a:ext cx="8640960" cy="1692997"/>
          </a:xfrm>
        </p:spPr>
        <p:txBody>
          <a:bodyPr/>
          <a:lstStyle/>
          <a:p>
            <a:r>
              <a:rPr lang="el-GR" b="1" i="1" u="sng" dirty="0" smtClean="0"/>
              <a:t>Βασικές Διαμάχες/Διαφωνίες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6165303"/>
          </a:xfrm>
          <a:noFill/>
        </p:spPr>
        <p:txBody>
          <a:bodyPr>
            <a:normAutofit/>
          </a:bodyPr>
          <a:lstStyle/>
          <a:p>
            <a:r>
              <a:rPr lang="el-GR" sz="2800" b="1" i="1" u="sng" dirty="0"/>
              <a:t>Πρόγνωση </a:t>
            </a:r>
            <a:r>
              <a:rPr lang="el-GR" sz="2800" b="1" i="1" u="sng" dirty="0" smtClean="0"/>
              <a:t>σεισμού</a:t>
            </a:r>
            <a:r>
              <a:rPr lang="el-GR" b="1" dirty="0" smtClean="0"/>
              <a:t>: </a:t>
            </a:r>
            <a:r>
              <a:rPr lang="el-GR" sz="2400" dirty="0" smtClean="0"/>
              <a:t>είναι </a:t>
            </a:r>
            <a:r>
              <a:rPr lang="el-GR" sz="2400" dirty="0"/>
              <a:t>η πρόβλεψη, με σιγουριά, ότι συγκεκριμένου μεγέθους </a:t>
            </a:r>
            <a:r>
              <a:rPr lang="el-GR" sz="2400" i="1" dirty="0"/>
              <a:t>σεισμός</a:t>
            </a:r>
            <a:r>
              <a:rPr lang="el-GR" sz="2400" dirty="0"/>
              <a:t> πρόκειται να συμβεί σε συγκεκριμένο τόπο και σε συγκεκριμένο χρονικό πλαίσιο. Η πρόγνωση </a:t>
            </a:r>
            <a:r>
              <a:rPr lang="el-GR" sz="2400" dirty="0" smtClean="0"/>
              <a:t>σαν και αυτή δεν </a:t>
            </a:r>
            <a:r>
              <a:rPr lang="el-GR" sz="2400" dirty="0"/>
              <a:t>έχει επιτευχθεί ως σήμερα, υπήρξαν και υπάρχουν όμως προσπάθειες προς την κατεύθυνση αυτή. Θεωρείται, από μερίδα επιστημόνων, απίθανο να υπάρξει πρόβλεψη σεισμών με χρονική ακρίβεια μεγαλύτερη του ενός ή δύο ετών ή ίσως και χρονική ακρίβεια δεκαετίας και από πολλούς τίθεται επίσης υπό αμφισβήτηση η ίδια η σκοπιμότητα πιο βραχυπρόθεσμων </a:t>
            </a:r>
            <a:r>
              <a:rPr lang="el-GR" sz="2400" dirty="0" smtClean="0"/>
              <a:t>προβλέψεων.</a:t>
            </a:r>
            <a:r>
              <a:rPr lang="el-GR" sz="2400" baseline="30000" dirty="0" smtClean="0">
                <a:hlinkClick r:id="rId2"/>
              </a:rPr>
              <a:t>]</a:t>
            </a:r>
            <a:r>
              <a:rPr lang="el-GR" sz="2400" dirty="0" smtClean="0"/>
              <a:t>. </a:t>
            </a:r>
            <a:r>
              <a:rPr lang="el-GR" sz="2400" dirty="0"/>
              <a:t>H προσπάθεια για βραχυπρόθεσμη πρόγνωση έχει επικεντρωθεί κυρίως στην αναζήτηση και μελέτη των αξιοποιήσιμων παραμέτρων πρόδρομων σεισμικών </a:t>
            </a:r>
            <a:r>
              <a:rPr lang="el-GR" sz="2400" dirty="0" smtClean="0"/>
              <a:t>φαινομένων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3875591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1052736"/>
            <a:ext cx="4752528" cy="4859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37762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i="1" u="sng" dirty="0" smtClean="0"/>
              <a:t>Μέτρα Προστασίας 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400599"/>
          </a:xfrm>
        </p:spPr>
        <p:txBody>
          <a:bodyPr>
            <a:normAutofit lnSpcReduction="10000"/>
          </a:bodyPr>
          <a:lstStyle/>
          <a:p>
            <a:r>
              <a:rPr lang="el-GR" b="1" i="1" u="sng" dirty="0"/>
              <a:t>Τι πρέπει να κάνεις ΚΑΤΑ ΤΗ ΔΙΑΡΚΕΙΑ του σεισμού: Προστάτευσε τον εαυτό </a:t>
            </a:r>
            <a:r>
              <a:rPr lang="el-GR" b="1" i="1" u="sng" dirty="0" smtClean="0"/>
              <a:t>σου!</a:t>
            </a:r>
          </a:p>
          <a:p>
            <a:r>
              <a:rPr lang="el-GR" i="1" u="sng" dirty="0"/>
              <a:t>Εάν είσαι μέσα σε κτίριο</a:t>
            </a:r>
            <a:endParaRPr lang="el-GR" b="1" i="1" u="sng" dirty="0" smtClean="0"/>
          </a:p>
          <a:p>
            <a:pPr marL="457200" indent="-457200">
              <a:buFont typeface="+mj-lt"/>
              <a:buAutoNum type="arabicPeriod"/>
            </a:pPr>
            <a:r>
              <a:rPr lang="el-GR" b="1" dirty="0"/>
              <a:t>Μείνε στο χώρο που βρίσκεσαι </a:t>
            </a:r>
            <a:r>
              <a:rPr lang="el-GR" dirty="0"/>
              <a:t> και διατήρησε την ψυχραιμία σου</a:t>
            </a:r>
            <a:r>
              <a:rPr lang="el-GR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l-GR" b="1" dirty="0"/>
              <a:t>Σκύψε, καλύψου κάτω από ένα γερό έπιπλο</a:t>
            </a:r>
            <a:r>
              <a:rPr lang="el-GR" dirty="0"/>
              <a:t> (τραπέζι, γραφείο, θρανίο) </a:t>
            </a:r>
            <a:r>
              <a:rPr lang="el-GR" b="1" dirty="0"/>
              <a:t>και κράτησε με το χέρια σου το πόδι </a:t>
            </a:r>
            <a:r>
              <a:rPr lang="el-GR" b="1" dirty="0" smtClean="0"/>
              <a:t>του.</a:t>
            </a:r>
          </a:p>
          <a:p>
            <a:r>
              <a:rPr lang="el-GR" b="1" u="sng" dirty="0"/>
              <a:t>Ε</a:t>
            </a:r>
            <a:r>
              <a:rPr lang="el-GR" b="1" u="sng" dirty="0" smtClean="0"/>
              <a:t>άν </a:t>
            </a:r>
            <a:r>
              <a:rPr lang="el-GR" b="1" u="sng" dirty="0"/>
              <a:t>βρίσκεσαι σε εξωτερικό </a:t>
            </a:r>
            <a:r>
              <a:rPr lang="el-GR" b="1" u="sng" dirty="0" smtClean="0"/>
              <a:t>χώρο</a:t>
            </a:r>
          </a:p>
          <a:p>
            <a:pPr marL="457200" indent="-457200">
              <a:buFont typeface="+mj-lt"/>
              <a:buAutoNum type="arabicPeriod"/>
            </a:pPr>
            <a:r>
              <a:rPr lang="el-GR" b="1" dirty="0"/>
              <a:t>Απομακρύνσου</a:t>
            </a:r>
            <a:r>
              <a:rPr lang="el-GR" dirty="0"/>
              <a:t> </a:t>
            </a:r>
            <a:r>
              <a:rPr lang="el-GR" b="1" dirty="0"/>
              <a:t>από τις προσόψεις των </a:t>
            </a:r>
            <a:r>
              <a:rPr lang="el-GR" dirty="0"/>
              <a:t> </a:t>
            </a:r>
            <a:r>
              <a:rPr lang="el-GR" b="1" dirty="0"/>
              <a:t>κτιρίων</a:t>
            </a:r>
            <a:r>
              <a:rPr lang="el-GR" dirty="0"/>
              <a:t>, στύλους με ηλεκτροφόρα καλώδια ή άλλα επικίνδυνα </a:t>
            </a:r>
            <a:r>
              <a:rPr lang="el-GR" dirty="0" smtClean="0"/>
              <a:t>σημεία.</a:t>
            </a:r>
          </a:p>
          <a:p>
            <a:pPr marL="457200" indent="-457200">
              <a:buFont typeface="+mj-lt"/>
              <a:buAutoNum type="arabicPeriod"/>
            </a:pPr>
            <a:r>
              <a:rPr lang="el-GR" b="1" dirty="0"/>
              <a:t>Απομακρύνσου από την ακτή</a:t>
            </a:r>
            <a:r>
              <a:rPr lang="el-GR" dirty="0"/>
              <a:t>. Ύστερα από ισχυρό σεισμό μπορεί να δημιουργηθούν θαλάσσια κύματα (</a:t>
            </a:r>
            <a:r>
              <a:rPr lang="el-GR" dirty="0" err="1"/>
              <a:t>tsunamis</a:t>
            </a:r>
            <a:r>
              <a:rPr lang="el-GR" dirty="0" smtClean="0"/>
              <a:t>).</a:t>
            </a:r>
          </a:p>
          <a:p>
            <a:pPr marL="457200" indent="-457200">
              <a:buFont typeface="+mj-lt"/>
              <a:buAutoNum type="arabicPeriod"/>
            </a:pPr>
            <a:r>
              <a:rPr lang="el-GR" b="1" dirty="0"/>
              <a:t>Μείωσε την ταχύτητα του αυτοκινήτου σου</a:t>
            </a:r>
            <a:r>
              <a:rPr lang="el-GR" dirty="0"/>
              <a:t>, εάν οδηγείς, και  στάθμευσε στο πιο κοντινό, ασφαλές σημείο, μακριά από προσόψεις κτιρίων, αερογέφυρες, ηλεκτροφόρα καλώδια κ.ά. Φρόντισε να μην  εμποδίζεις την κυκλοφορία.</a:t>
            </a:r>
            <a:endParaRPr lang="el-GR" b="1" u="sng" dirty="0" smtClean="0"/>
          </a:p>
        </p:txBody>
      </p:sp>
    </p:spTree>
    <p:extLst>
      <p:ext uri="{BB962C8B-B14F-4D97-AF65-F5344CB8AC3E}">
        <p14:creationId xmlns:p14="http://schemas.microsoft.com/office/powerpoint/2010/main" val="1980216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8640"/>
            <a:ext cx="4035765" cy="3231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074" y="322839"/>
            <a:ext cx="3232812" cy="2588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0230" y="3233689"/>
            <a:ext cx="4224500" cy="31642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308" y="3745958"/>
            <a:ext cx="3404220" cy="28880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385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1196736" y="3501008"/>
            <a:ext cx="373838" cy="383994"/>
          </a:xfrm>
        </p:spPr>
        <p:txBody>
          <a:bodyPr/>
          <a:lstStyle/>
          <a:p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79512" y="188640"/>
            <a:ext cx="8784976" cy="6480719"/>
          </a:xfrm>
        </p:spPr>
        <p:txBody>
          <a:bodyPr/>
          <a:lstStyle/>
          <a:p>
            <a:r>
              <a:rPr lang="el-GR" sz="2800" b="1" i="1" u="sng" dirty="0"/>
              <a:t>Τι πρέπει να κάνεις ΜΕΤΑ το σεισμό: Εφάρμοσε το προσεισμικό σχέδιο </a:t>
            </a:r>
            <a:r>
              <a:rPr lang="el-GR" sz="2800" b="1" i="1" u="sng" dirty="0" smtClean="0"/>
              <a:t>σου!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b="1" dirty="0"/>
              <a:t>Εκκένωσε το κτίριο από το κλιμακοστάσιο</a:t>
            </a:r>
            <a:r>
              <a:rPr lang="el-GR" sz="2400" dirty="0"/>
              <a:t>, αφού πρώτα κλείσεις τους διακόπτες του ηλεκτρικού </a:t>
            </a:r>
            <a:r>
              <a:rPr lang="el-GR" sz="2400" dirty="0" smtClean="0"/>
              <a:t>ρεύματος και </a:t>
            </a:r>
            <a:r>
              <a:rPr lang="el-GR" sz="2400" dirty="0"/>
              <a:t>πάρεις μαζί σου τα εφόδια έκτακτης ανάγκης που θεωρείς απαραίτητα</a:t>
            </a:r>
            <a:r>
              <a:rPr lang="el-GR" sz="2400" dirty="0" smtClean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b="1" dirty="0"/>
              <a:t>Προσπάθησε να μην χρησιμοποιήσεις άσκοπα το τηλέφωνό σου ή το αυτοκίνητό σου</a:t>
            </a:r>
            <a:r>
              <a:rPr lang="el-GR" sz="2400" dirty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b="1" dirty="0"/>
              <a:t>Κατέφυγε στον προεπιλεγμένο ανοιχτό, κοντινό, ασφαλή χώρο (πάρκο, πλατεία κ.λπ</a:t>
            </a:r>
            <a:r>
              <a:rPr lang="el-GR" sz="2400" b="1" dirty="0" smtClean="0"/>
              <a:t>.).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b="1" dirty="0"/>
              <a:t>Περίμενε </a:t>
            </a:r>
            <a:r>
              <a:rPr lang="el-GR" sz="2400" b="1" dirty="0" smtClean="0"/>
              <a:t>μετασεισμούς.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400" b="1" dirty="0"/>
              <a:t>Βοήθησε συνανθρώπους σου που έχουν ανάγκη.</a:t>
            </a:r>
            <a:endParaRPr lang="el-GR" sz="2400" dirty="0"/>
          </a:p>
        </p:txBody>
      </p:sp>
    </p:spTree>
    <p:extLst>
      <p:ext uri="{BB962C8B-B14F-4D97-AF65-F5344CB8AC3E}">
        <p14:creationId xmlns:p14="http://schemas.microsoft.com/office/powerpoint/2010/main" val="114516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980728"/>
            <a:ext cx="3197963" cy="4752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Εικόνα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1439382"/>
            <a:ext cx="3656004" cy="3835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18283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1700792" y="3140968"/>
            <a:ext cx="229822" cy="95962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23528" y="260648"/>
            <a:ext cx="8568952" cy="6336703"/>
          </a:xfrm>
        </p:spPr>
        <p:txBody>
          <a:bodyPr/>
          <a:lstStyle/>
          <a:p>
            <a:r>
              <a:rPr lang="el-GR" sz="3200" b="1" i="1" u="sng" dirty="0"/>
              <a:t>Τι πρέπει να κάνεις ΑΠΟ ΤΩΡΑ: </a:t>
            </a:r>
            <a:r>
              <a:rPr lang="el-GR" sz="3200" b="1" i="1" u="sng" dirty="0" smtClean="0"/>
              <a:t>Προετοιμάσου!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800" b="1" dirty="0"/>
              <a:t>Ενημερώσου</a:t>
            </a:r>
            <a:r>
              <a:rPr lang="el-GR" sz="2800" dirty="0"/>
              <a:t> για το σεισμό, τη σεισμικότητα της περιοχής και τα μέτρα </a:t>
            </a:r>
            <a:r>
              <a:rPr lang="el-GR" sz="2800" dirty="0" smtClean="0"/>
              <a:t>προστασίας.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800" b="1" dirty="0"/>
              <a:t>Συζήτησε</a:t>
            </a:r>
            <a:r>
              <a:rPr lang="el-GR" sz="2800" dirty="0"/>
              <a:t> με τα μέλη της οικογένειάς σου και επισήμανε ποια είναι τα κατάλληλα σημεία προφύλαξής </a:t>
            </a:r>
            <a:r>
              <a:rPr lang="el-GR" sz="2800" dirty="0" smtClean="0"/>
              <a:t>σου.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800" b="1" dirty="0" smtClean="0"/>
              <a:t>Εφοδιάσου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800" b="1" dirty="0"/>
              <a:t>Μερίμνησε ώστε να είναι ασφαλές το σπίτι </a:t>
            </a:r>
            <a:r>
              <a:rPr lang="el-GR" sz="2800" b="1" dirty="0" smtClean="0"/>
              <a:t>σου.</a:t>
            </a:r>
          </a:p>
          <a:p>
            <a:pPr marL="457200" indent="-457200">
              <a:buFont typeface="+mj-lt"/>
              <a:buAutoNum type="arabicPeriod"/>
            </a:pPr>
            <a:r>
              <a:rPr lang="el-GR" sz="2800" b="1" dirty="0"/>
              <a:t>Λάβε μέρος σε ασκήσεις ετοιμότητας. </a:t>
            </a:r>
            <a:endParaRPr lang="el-GR" sz="2800" dirty="0" smtClean="0"/>
          </a:p>
          <a:p>
            <a:pPr marL="457200" indent="-457200">
              <a:buFont typeface="+mj-lt"/>
              <a:buAutoNum type="arabicPeriod"/>
            </a:pPr>
            <a:endParaRPr lang="el-GR" dirty="0"/>
          </a:p>
          <a:p>
            <a:pPr marL="457200" indent="-457200">
              <a:buFont typeface="+mj-lt"/>
              <a:buAutoNum type="arabicPeriod"/>
            </a:pP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928938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28" y="2230033"/>
            <a:ext cx="5099131" cy="2664296"/>
          </a:xfrm>
          <a:prstGeom prst="rect">
            <a:avLst/>
          </a:prstGeom>
        </p:spPr>
      </p:pic>
      <p:pic>
        <p:nvPicPr>
          <p:cNvPr id="4" name="Εικόνα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340768"/>
            <a:ext cx="3200519" cy="44428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93234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i="1" u="sng" dirty="0" smtClean="0"/>
              <a:t>Σύνδεσμοι για επιπλέον υλικό: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www.oasp.gr</a:t>
            </a:r>
            <a:endParaRPr lang="el-GR" sz="2800" dirty="0" smtClean="0"/>
          </a:p>
          <a:p>
            <a:r>
              <a:rPr lang="en-US" sz="2800" dirty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www.gein.noa.gr</a:t>
            </a:r>
            <a:endParaRPr lang="el-GR" sz="2800" dirty="0" smtClean="0"/>
          </a:p>
          <a:p>
            <a:r>
              <a:rPr lang="en-US" sz="2800" dirty="0">
                <a:hlinkClick r:id="rId4"/>
              </a:rPr>
              <a:t>https://</a:t>
            </a:r>
            <a:r>
              <a:rPr lang="en-US" sz="2800" dirty="0" smtClean="0">
                <a:hlinkClick r:id="rId4"/>
              </a:rPr>
              <a:t>el.wikipedia.org</a:t>
            </a:r>
            <a:endParaRPr lang="el-GR" sz="2800" dirty="0" smtClean="0"/>
          </a:p>
          <a:p>
            <a:r>
              <a:rPr lang="en-US" sz="2800" dirty="0">
                <a:hlinkClick r:id="rId5"/>
              </a:rPr>
              <a:t>http://</a:t>
            </a:r>
            <a:r>
              <a:rPr lang="en-US" sz="2800" dirty="0" smtClean="0">
                <a:hlinkClick r:id="rId5"/>
              </a:rPr>
              <a:t>civilprotection.gr</a:t>
            </a:r>
            <a:endParaRPr lang="el-GR" sz="2800" dirty="0" smtClean="0"/>
          </a:p>
          <a:p>
            <a:r>
              <a:rPr lang="en-US" sz="2800" dirty="0">
                <a:hlinkClick r:id="rId6"/>
              </a:rPr>
              <a:t>http://</a:t>
            </a:r>
            <a:r>
              <a:rPr lang="en-US" sz="2800" dirty="0" smtClean="0">
                <a:hlinkClick r:id="rId6"/>
              </a:rPr>
              <a:t>www.daskalosa.eu/seismos_webquest/giati_gin%CE%BFntai_seismoi.html</a:t>
            </a:r>
            <a:endParaRPr lang="el-GR" sz="2800" dirty="0" smtClean="0"/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3596034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b="1" i="1" u="sng" dirty="0" smtClean="0"/>
              <a:t> ΕΥΧΑΡΙΣΤΟΥΜΕ ΓΙΑ ΤΗΝ ΠΡΟΣΟΧΗ ΣΑΣ!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5508104" y="5013176"/>
            <a:ext cx="3469446" cy="1379240"/>
          </a:xfrm>
        </p:spPr>
        <p:txBody>
          <a:bodyPr/>
          <a:lstStyle/>
          <a:p>
            <a:pPr marL="0" indent="0" algn="ctr">
              <a:buNone/>
            </a:pPr>
            <a:r>
              <a:rPr lang="el-GR" b="1" i="1" u="sng" dirty="0" smtClean="0"/>
              <a:t>ΟΙ ΜΑΘΗΤΈΣ  ΤΟΥ</a:t>
            </a:r>
          </a:p>
          <a:p>
            <a:pPr marL="0" indent="0" algn="ctr">
              <a:buNone/>
            </a:pPr>
            <a:r>
              <a:rPr lang="el-GR" b="1" i="1" u="sng" dirty="0" smtClean="0"/>
              <a:t> 1</a:t>
            </a:r>
            <a:r>
              <a:rPr lang="el-GR" b="1" i="1" u="sng" baseline="30000" dirty="0" smtClean="0"/>
              <a:t>ου</a:t>
            </a:r>
            <a:r>
              <a:rPr lang="el-GR" b="1" i="1" u="sng" dirty="0" smtClean="0"/>
              <a:t> ΛΥΚΕΙΟΥ ΜΕΛΛΙΣΙΩΝ</a:t>
            </a:r>
            <a:endParaRPr lang="el-GR" b="1" i="1" u="sng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938574"/>
            <a:ext cx="3948831" cy="427973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9324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i="1" u="sng" dirty="0" smtClean="0"/>
              <a:t>Βασικές έννοιες και ορισμοί: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b="1" i="1" u="sng" dirty="0"/>
              <a:t>ΣΕΙΣΜΟΣ</a:t>
            </a:r>
            <a:r>
              <a:rPr lang="el-GR" dirty="0" smtClean="0"/>
              <a:t>: Σεισμός </a:t>
            </a:r>
            <a:r>
              <a:rPr lang="el-GR" dirty="0"/>
              <a:t>είναι η εδαφική δόνηση που γεννιέται κατά τη διατάραξη της μηχανικής ισορροπίας των πετρωμάτων από φυσικές αιτίες που βρίσκονται στο εσωτερικό της γης</a:t>
            </a:r>
            <a:r>
              <a:rPr lang="el-GR" dirty="0" smtClean="0"/>
              <a:t>.</a:t>
            </a:r>
          </a:p>
          <a:p>
            <a:r>
              <a:rPr lang="el-GR" dirty="0" smtClean="0"/>
              <a:t>ΣΕΙΣΜΙΚΑ ΚΥΜΑΤΑ: Η </a:t>
            </a:r>
            <a:r>
              <a:rPr lang="el-GR" dirty="0"/>
              <a:t>ενέργεια που παράγεται κατά την εκδήλωση ενός σεισμού </a:t>
            </a:r>
            <a:r>
              <a:rPr lang="el-GR" dirty="0" smtClean="0"/>
              <a:t>διαδίδεται</a:t>
            </a:r>
            <a:r>
              <a:rPr lang="el-GR" dirty="0"/>
              <a:t> </a:t>
            </a:r>
            <a:r>
              <a:rPr lang="el-GR" dirty="0" smtClean="0"/>
              <a:t>με </a:t>
            </a:r>
            <a:r>
              <a:rPr lang="el-GR" dirty="0"/>
              <a:t>τα σεισμικά κύματα. Μετρώντας τα χαρακτηριστικά των κυμάτων </a:t>
            </a:r>
            <a:r>
              <a:rPr lang="el-GR" dirty="0" smtClean="0"/>
              <a:t> είναι </a:t>
            </a:r>
            <a:r>
              <a:rPr lang="el-GR" dirty="0"/>
              <a:t>δυνατή η εκτίμηση της ταυτότητας του σεισμικού γεγονότος (θέση </a:t>
            </a:r>
            <a:r>
              <a:rPr lang="el-GR" dirty="0"/>
              <a:t>-</a:t>
            </a:r>
            <a:r>
              <a:rPr lang="el-GR" dirty="0" smtClean="0"/>
              <a:t>μέγεθος</a:t>
            </a:r>
            <a:r>
              <a:rPr lang="el-GR" dirty="0"/>
              <a:t>).</a:t>
            </a:r>
          </a:p>
          <a:p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2377054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8892480" cy="1440160"/>
          </a:xfrm>
        </p:spPr>
        <p:txBody>
          <a:bodyPr/>
          <a:lstStyle/>
          <a:p>
            <a:r>
              <a:rPr lang="el-GR" b="1" i="1" u="sng" dirty="0"/>
              <a:t>Τύποι </a:t>
            </a:r>
            <a:r>
              <a:rPr lang="el-GR" b="1" i="1" u="sng" dirty="0" smtClean="0"/>
              <a:t>Σεισμικών Κυμάτων</a:t>
            </a:r>
            <a:r>
              <a:rPr lang="el-GR" dirty="0" smtClean="0"/>
              <a:t/>
            </a:r>
            <a:br>
              <a:rPr lang="el-GR" dirty="0" smtClean="0"/>
            </a:br>
            <a:r>
              <a:rPr lang="el-GR" sz="1800" dirty="0"/>
              <a:t>Υπάρχουν πολλά διαφορετικά είδη σεισμικών κυμάτων, και όλα </a:t>
            </a:r>
            <a:r>
              <a:rPr lang="el-GR" sz="1800" dirty="0" smtClean="0"/>
              <a:t>κινούνται </a:t>
            </a:r>
            <a:r>
              <a:rPr lang="el-GR" sz="1800" dirty="0"/>
              <a:t>με διαφορετικούς τρόπους. Οι δύο κύριοι τύποι κυμάτων </a:t>
            </a:r>
            <a:r>
              <a:rPr lang="el-GR" sz="1800" dirty="0" smtClean="0"/>
              <a:t>είναι:</a:t>
            </a:r>
            <a:r>
              <a:rPr lang="el-GR" sz="1800" dirty="0"/>
              <a:t/>
            </a:r>
            <a:br>
              <a:rPr lang="el-GR" sz="1800" dirty="0"/>
            </a:br>
            <a:endParaRPr lang="el-GR" sz="1800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22327" y="1844824"/>
            <a:ext cx="4341760" cy="4896544"/>
          </a:xfrm>
        </p:spPr>
        <p:txBody>
          <a:bodyPr>
            <a:normAutofit lnSpcReduction="10000"/>
          </a:bodyPr>
          <a:lstStyle/>
          <a:p>
            <a:r>
              <a:rPr lang="el-GR" sz="2000" b="1" i="1" u="sng" dirty="0" smtClean="0"/>
              <a:t>Επιμήκη </a:t>
            </a:r>
            <a:r>
              <a:rPr lang="el-GR" sz="2000" b="1" i="1" u="sng" dirty="0"/>
              <a:t>Κύματα (</a:t>
            </a:r>
            <a:r>
              <a:rPr lang="en-US" sz="2000" b="1" i="1" u="sng" dirty="0"/>
              <a:t>P </a:t>
            </a:r>
            <a:r>
              <a:rPr lang="en-US" sz="2000" b="1" i="1" u="sng" dirty="0" smtClean="0"/>
              <a:t>Waves)</a:t>
            </a:r>
            <a:r>
              <a:rPr lang="el-GR" sz="2000" b="1" i="1" u="sng" dirty="0" smtClean="0"/>
              <a:t>:</a:t>
            </a:r>
            <a:endParaRPr lang="en-US" sz="2000" b="1" i="1" u="sng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l-GR" dirty="0"/>
              <a:t>Είναι διαμήκη κύματα που διατρέχουν όλη τη </a:t>
            </a:r>
            <a:r>
              <a:rPr lang="el-GR" dirty="0" smtClean="0"/>
              <a:t>γη </a:t>
            </a:r>
            <a:r>
              <a:rPr lang="el-GR" dirty="0"/>
              <a:t>και είναι τα γρηγορότερα </a:t>
            </a:r>
            <a:r>
              <a:rPr lang="el-GR" dirty="0" smtClean="0"/>
              <a:t>είδη</a:t>
            </a:r>
            <a:r>
              <a:rPr lang="en-US" dirty="0" smtClean="0"/>
              <a:t> </a:t>
            </a:r>
            <a:r>
              <a:rPr lang="el-GR" dirty="0" smtClean="0"/>
              <a:t>σεισμικών </a:t>
            </a:r>
            <a:r>
              <a:rPr lang="el-GR" dirty="0"/>
              <a:t>κυμάτων και συνεπώς </a:t>
            </a:r>
            <a:r>
              <a:rPr lang="el-GR" dirty="0" smtClean="0"/>
              <a:t>τα</a:t>
            </a:r>
            <a:r>
              <a:rPr lang="en-US" dirty="0" smtClean="0"/>
              <a:t> </a:t>
            </a:r>
            <a:r>
              <a:rPr lang="el-GR" dirty="0" smtClean="0"/>
              <a:t>πρώτα </a:t>
            </a:r>
            <a:r>
              <a:rPr lang="el-GR" dirty="0"/>
              <a:t>που αναγράφονται από τα σεισμόμετρα.</a:t>
            </a:r>
          </a:p>
          <a:p>
            <a:pPr marL="0" indent="0">
              <a:buNone/>
            </a:pPr>
            <a:endParaRPr lang="el-GR" dirty="0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355976" y="1772816"/>
            <a:ext cx="4219562" cy="4896543"/>
          </a:xfrm>
        </p:spPr>
        <p:txBody>
          <a:bodyPr>
            <a:normAutofit lnSpcReduction="10000"/>
          </a:bodyPr>
          <a:lstStyle/>
          <a:p>
            <a:r>
              <a:rPr lang="el-GR" sz="2000" b="1" i="1" u="sng" dirty="0"/>
              <a:t>Εγκάρσια Κύματα </a:t>
            </a:r>
            <a:r>
              <a:rPr lang="el-GR" sz="2000" b="1" i="1" u="sng" dirty="0" smtClean="0"/>
              <a:t>(</a:t>
            </a:r>
            <a:r>
              <a:rPr lang="en-US" sz="2000" b="1" i="1" u="sng" dirty="0" smtClean="0"/>
              <a:t>S </a:t>
            </a:r>
            <a:r>
              <a:rPr lang="en-US" sz="2000" b="1" i="1" u="sng" dirty="0"/>
              <a:t>Waves</a:t>
            </a:r>
            <a:r>
              <a:rPr lang="en-US" sz="2000" b="1" i="1" u="sng" dirty="0" smtClean="0"/>
              <a:t>)</a:t>
            </a:r>
            <a:r>
              <a:rPr lang="el-GR" sz="2000" b="1" i="1" u="sng" dirty="0" smtClean="0"/>
              <a:t>:</a:t>
            </a:r>
            <a:endParaRPr lang="en-US" sz="2000" b="1" i="1" u="sng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l-GR" dirty="0"/>
              <a:t>Τα επόμενα κύματα που φτάνουν σε ένα τόπο είναι τα εγκάρσια </a:t>
            </a:r>
            <a:r>
              <a:rPr lang="el-GR" dirty="0" smtClean="0"/>
              <a:t>ή</a:t>
            </a:r>
            <a:r>
              <a:rPr lang="en-US" dirty="0" smtClean="0"/>
              <a:t> </a:t>
            </a:r>
            <a:r>
              <a:rPr lang="el-GR" dirty="0" smtClean="0"/>
              <a:t>δευτερεύοντα </a:t>
            </a:r>
            <a:r>
              <a:rPr lang="el-GR" dirty="0"/>
              <a:t>κύματα </a:t>
            </a:r>
            <a:r>
              <a:rPr lang="en-US" dirty="0" smtClean="0"/>
              <a:t>.</a:t>
            </a:r>
            <a:r>
              <a:rPr lang="el-GR" dirty="0"/>
              <a:t> Είναι πιο αργά αλλά πιο ισχυρά και </a:t>
            </a:r>
            <a:r>
              <a:rPr lang="el-GR" dirty="0" smtClean="0"/>
              <a:t>καταστρεπτικά </a:t>
            </a:r>
            <a:r>
              <a:rPr lang="el-GR" dirty="0"/>
              <a:t>από τα επιμήκη κύματα και ακολουθούν τα επιμήκη στο </a:t>
            </a:r>
            <a:r>
              <a:rPr lang="el-GR" dirty="0" smtClean="0"/>
              <a:t>σεισμογράφημα</a:t>
            </a:r>
            <a:r>
              <a:rPr lang="el-GR" dirty="0"/>
              <a:t>. </a:t>
            </a:r>
          </a:p>
          <a:p>
            <a:endParaRPr lang="el-GR" dirty="0"/>
          </a:p>
          <a:p>
            <a:endParaRPr lang="en-US" dirty="0"/>
          </a:p>
          <a:p>
            <a:endParaRPr lang="el-GR" dirty="0"/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497428"/>
            <a:ext cx="3982042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3280" y="2497428"/>
            <a:ext cx="4123170" cy="20486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91323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 flipH="1">
            <a:off x="-1044624" y="6165304"/>
            <a:ext cx="45719" cy="72008"/>
          </a:xfrm>
        </p:spPr>
        <p:txBody>
          <a:bodyPr>
            <a:normAutofit fontScale="90000"/>
          </a:bodyPr>
          <a:lstStyle/>
          <a:p>
            <a:endParaRPr lang="el-GR" dirty="0"/>
          </a:p>
        </p:txBody>
      </p:sp>
      <p:pic>
        <p:nvPicPr>
          <p:cNvPr id="5" name="Θέση εικόνας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8" b="4538"/>
          <a:stretch>
            <a:fillRect/>
          </a:stretch>
        </p:blipFill>
        <p:spPr>
          <a:xfrm>
            <a:off x="755576" y="548680"/>
            <a:ext cx="3806881" cy="28080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-2412776" y="4365104"/>
            <a:ext cx="107950" cy="203448"/>
          </a:xfrm>
        </p:spPr>
        <p:txBody>
          <a:bodyPr>
            <a:normAutofit fontScale="62500" lnSpcReduction="20000"/>
          </a:bodyPr>
          <a:lstStyle/>
          <a:p>
            <a:endParaRPr lang="el-GR" dirty="0"/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12776"/>
            <a:ext cx="3575154" cy="44644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Εικόνα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221088"/>
            <a:ext cx="4385588" cy="21927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68364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0476656" y="3232815"/>
            <a:ext cx="301830" cy="960058"/>
          </a:xfrm>
        </p:spPr>
        <p:txBody>
          <a:bodyPr/>
          <a:lstStyle/>
          <a:p>
            <a:endParaRPr lang="el-GR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23528" y="404663"/>
            <a:ext cx="8352928" cy="6264697"/>
          </a:xfrm>
        </p:spPr>
        <p:txBody>
          <a:bodyPr/>
          <a:lstStyle/>
          <a:p>
            <a:r>
              <a:rPr lang="el-GR" sz="2400" b="1" i="1" u="sng" dirty="0"/>
              <a:t>Ποια είναι τα όργανα καταγραφής των </a:t>
            </a:r>
            <a:r>
              <a:rPr lang="el-GR" sz="2400" b="1" i="1" u="sng" dirty="0" smtClean="0"/>
              <a:t>σεισμών;</a:t>
            </a:r>
          </a:p>
          <a:p>
            <a:pPr marL="0" indent="0">
              <a:buNone/>
            </a:pPr>
            <a:r>
              <a:rPr lang="el-GR" dirty="0" smtClean="0"/>
              <a:t>Τα </a:t>
            </a:r>
            <a:r>
              <a:rPr lang="el-GR" dirty="0"/>
              <a:t>όργανα καταγραφής των σεισμικών δονήσεων είναι τα σεισμοσκόπια, οι σεισμογράφοι, και τα σεισμόμετρα. </a:t>
            </a:r>
          </a:p>
          <a:p>
            <a:pPr marL="0" indent="0">
              <a:buNone/>
            </a:pPr>
            <a:r>
              <a:rPr lang="el-GR" dirty="0" smtClean="0"/>
              <a:t>Την </a:t>
            </a:r>
            <a:r>
              <a:rPr lang="el-GR" dirty="0"/>
              <a:t>καταγραφή την ονομάζουμε σεισμογράφημα ή </a:t>
            </a:r>
            <a:r>
              <a:rPr lang="el-GR" dirty="0" err="1"/>
              <a:t>σεισμόγραμμα</a:t>
            </a:r>
            <a:r>
              <a:rPr lang="el-GR" dirty="0"/>
              <a:t>.</a:t>
            </a:r>
            <a:endParaRPr lang="el-GR" b="1" dirty="0"/>
          </a:p>
          <a:p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67" y="4519475"/>
            <a:ext cx="3823861" cy="21758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67" y="2060848"/>
            <a:ext cx="4248472" cy="23275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60" y="2852936"/>
            <a:ext cx="4248472" cy="24013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7703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7848872" cy="1800200"/>
          </a:xfrm>
        </p:spPr>
        <p:txBody>
          <a:bodyPr/>
          <a:lstStyle/>
          <a:p>
            <a:r>
              <a:rPr lang="el-GR" b="1" i="1" u="sng" dirty="0"/>
              <a:t>Κλίμακες μέτρησης </a:t>
            </a:r>
            <a:r>
              <a:rPr lang="el-GR" b="1" i="1" u="sng" dirty="0" smtClean="0"/>
              <a:t>των σεισμών</a:t>
            </a:r>
            <a:r>
              <a:rPr lang="el-GR" b="1" i="1" u="sng" dirty="0"/>
              <a:t/>
            </a:r>
            <a:br>
              <a:rPr lang="el-GR" b="1" i="1" u="sng" dirty="0"/>
            </a:br>
            <a:endParaRPr lang="el-GR" i="1" u="sng" dirty="0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611560" y="1520689"/>
            <a:ext cx="3369262" cy="1368350"/>
          </a:xfrm>
        </p:spPr>
        <p:txBody>
          <a:bodyPr/>
          <a:lstStyle/>
          <a:p>
            <a:r>
              <a:rPr lang="el-GR" b="1" dirty="0" smtClean="0"/>
              <a:t>Κλίμακα Ρίχτερ (</a:t>
            </a:r>
            <a:r>
              <a:rPr lang="en-US" b="1" dirty="0"/>
              <a:t>Richter)</a:t>
            </a:r>
          </a:p>
          <a:p>
            <a:endParaRPr lang="el-GR" dirty="0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283968" y="1484784"/>
            <a:ext cx="3182150" cy="1296144"/>
          </a:xfrm>
        </p:spPr>
        <p:txBody>
          <a:bodyPr/>
          <a:lstStyle/>
          <a:p>
            <a:r>
              <a:rPr lang="el-GR" b="1" dirty="0"/>
              <a:t>Κλίμακα </a:t>
            </a:r>
            <a:r>
              <a:rPr lang="el-GR" b="1" dirty="0" err="1"/>
              <a:t>Μερκάλι</a:t>
            </a:r>
            <a:r>
              <a:rPr lang="el-GR" b="1" dirty="0"/>
              <a:t> (</a:t>
            </a:r>
            <a:r>
              <a:rPr lang="en-US" b="1" dirty="0" err="1"/>
              <a:t>Mercalli</a:t>
            </a:r>
            <a:r>
              <a:rPr lang="en-US" b="1" dirty="0"/>
              <a:t>)</a:t>
            </a:r>
          </a:p>
          <a:p>
            <a:endParaRPr lang="el-GR" dirty="0"/>
          </a:p>
        </p:txBody>
      </p:sp>
      <p:sp>
        <p:nvSpPr>
          <p:cNvPr id="11" name="Θέση περιεχομένου 10"/>
          <p:cNvSpPr>
            <a:spLocks noGrp="1"/>
          </p:cNvSpPr>
          <p:nvPr>
            <p:ph sz="quarter" idx="4"/>
          </p:nvPr>
        </p:nvSpPr>
        <p:spPr>
          <a:xfrm>
            <a:off x="4283968" y="2420888"/>
            <a:ext cx="4680521" cy="422108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r>
              <a:rPr lang="el-GR" dirty="0" smtClean="0"/>
              <a:t>Στην </a:t>
            </a:r>
            <a:r>
              <a:rPr lang="el-GR" dirty="0"/>
              <a:t>κλίμακα αυτή μετράται η </a:t>
            </a:r>
            <a:r>
              <a:rPr lang="el-GR" b="1" dirty="0"/>
              <a:t>ένταση</a:t>
            </a:r>
            <a:r>
              <a:rPr lang="el-GR" dirty="0"/>
              <a:t> ενός σεισμού σε </a:t>
            </a:r>
            <a:r>
              <a:rPr lang="el-GR" dirty="0" smtClean="0"/>
              <a:t>μία </a:t>
            </a:r>
            <a:r>
              <a:rPr lang="el-GR" dirty="0"/>
              <a:t>περιοχή στην επιφάνεια του φλοιού της Γης. Η κλίμακα είναι εμπειρική και προσπαθεί να εκτιμήσει την ένταση του σεισμού σύμφωνα με τις επιπτώσεις του σε κτίρια, υποδομές κλπ.</a:t>
            </a:r>
          </a:p>
        </p:txBody>
      </p:sp>
      <p:sp>
        <p:nvSpPr>
          <p:cNvPr id="12" name="Θέση περιεχομένου 11"/>
          <p:cNvSpPr>
            <a:spLocks noGrp="1"/>
          </p:cNvSpPr>
          <p:nvPr>
            <p:ph sz="half" idx="2"/>
          </p:nvPr>
        </p:nvSpPr>
        <p:spPr>
          <a:xfrm>
            <a:off x="179512" y="2514600"/>
            <a:ext cx="4536504" cy="4343400"/>
          </a:xfrm>
        </p:spPr>
        <p:txBody>
          <a:bodyPr/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l-GR" dirty="0" smtClean="0"/>
              <a:t>Στην </a:t>
            </a:r>
            <a:r>
              <a:rPr lang="el-GR" dirty="0"/>
              <a:t>κλίμακα αυτή μετράται το </a:t>
            </a:r>
            <a:r>
              <a:rPr lang="el-GR" b="1" dirty="0"/>
              <a:t>μέγεθος</a:t>
            </a:r>
            <a:r>
              <a:rPr lang="el-GR" dirty="0"/>
              <a:t> ενός σεισμού στην εστία του. Ουσιαστικά στην κλίμακα μετράται η ενέργεια που εκλύεται στον εστιακό χώρο με τη σεισμική θραύση και την ολίσθηση των πετρωμάτων.</a:t>
            </a:r>
          </a:p>
        </p:txBody>
      </p:sp>
      <p:pic>
        <p:nvPicPr>
          <p:cNvPr id="14" name="Εικόνα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6656" y="2538791"/>
            <a:ext cx="5121710" cy="1923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Εικόνα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803" y="2465744"/>
            <a:ext cx="2639070" cy="19837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0683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936104"/>
          </a:xfrm>
        </p:spPr>
        <p:txBody>
          <a:bodyPr/>
          <a:lstStyle/>
          <a:p>
            <a:r>
              <a:rPr lang="el-GR" b="1" i="1" u="sng" dirty="0" smtClean="0"/>
              <a:t>Ο Τρόπος γένεσης ενός σεισμού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179512" y="1268760"/>
            <a:ext cx="8784976" cy="5400599"/>
          </a:xfrm>
        </p:spPr>
        <p:txBody>
          <a:bodyPr/>
          <a:lstStyle/>
          <a:p>
            <a:r>
              <a:rPr lang="el-GR" dirty="0"/>
              <a:t>Ο φλοιός μαζί με το επάνω στρώμα του μανδύα αποτελούν τη ΛΙΘΟΣΦΑΙΡΑ. Αυτή δεν είναι ένα    ενιαίο κομμάτι αλλά αποτελείται από μεγάλα τμήματα, τα οποία οι γεωλόγοι ονομάζουν </a:t>
            </a:r>
            <a:r>
              <a:rPr lang="el-GR" dirty="0" err="1"/>
              <a:t>λιθοσφαιρικές</a:t>
            </a:r>
            <a:r>
              <a:rPr lang="el-GR" dirty="0"/>
              <a:t> πλάκες και σχηματίζουν ένα γιγάντιο ψηφιδωτό. </a:t>
            </a:r>
            <a:endParaRPr lang="el-GR" dirty="0" smtClean="0"/>
          </a:p>
          <a:p>
            <a:r>
              <a:rPr lang="el-GR" dirty="0" smtClean="0"/>
              <a:t>Υπάρχουν </a:t>
            </a:r>
            <a:r>
              <a:rPr lang="el-GR" dirty="0"/>
              <a:t>επτά (7) μεγάλες πλάκες  και πολλές άλλες μικρότερες. </a:t>
            </a:r>
          </a:p>
          <a:p>
            <a:r>
              <a:rPr lang="el-GR" dirty="0" smtClean="0"/>
              <a:t>Στην </a:t>
            </a:r>
            <a:r>
              <a:rPr lang="el-GR" dirty="0" err="1" smtClean="0"/>
              <a:t>ασθενόσφαιρα</a:t>
            </a:r>
            <a:r>
              <a:rPr lang="el-GR" dirty="0" smtClean="0"/>
              <a:t> </a:t>
            </a:r>
            <a:r>
              <a:rPr lang="el-GR" dirty="0"/>
              <a:t> , το τμήμα του μανδύα κάτω από τη </a:t>
            </a:r>
            <a:r>
              <a:rPr lang="el-GR" dirty="0" smtClean="0"/>
              <a:t>λιθόσφαιρα αποτελείται </a:t>
            </a:r>
            <a:r>
              <a:rPr lang="el-GR" dirty="0"/>
              <a:t>από υλικό αρκετά θερμό, ώστε να παραμορφώνεται εύκολα και να παρουσιάζει ροή (κίνηση). Αυτό επιτρέπει στις </a:t>
            </a:r>
            <a:r>
              <a:rPr lang="el-GR" dirty="0" err="1"/>
              <a:t>λιθοσφαιρικές</a:t>
            </a:r>
            <a:r>
              <a:rPr lang="el-GR" dirty="0"/>
              <a:t> </a:t>
            </a:r>
            <a:r>
              <a:rPr lang="el-GR" dirty="0" smtClean="0"/>
              <a:t>πλάκες να </a:t>
            </a:r>
            <a:r>
              <a:rPr lang="el-GR" dirty="0"/>
              <a:t>κινούνται πάνω </a:t>
            </a:r>
            <a:r>
              <a:rPr lang="el-GR" dirty="0" smtClean="0"/>
              <a:t> σε αυτήν. Αυτή </a:t>
            </a:r>
            <a:r>
              <a:rPr lang="el-GR" dirty="0"/>
              <a:t>η κίνηση όμως οδηγεί πολλές φορές σε συγκρούσεις.</a:t>
            </a:r>
          </a:p>
        </p:txBody>
      </p:sp>
      <p:sp>
        <p:nvSpPr>
          <p:cNvPr id="9" name="Δεξιό βέλος 8"/>
          <p:cNvSpPr/>
          <p:nvPr/>
        </p:nvSpPr>
        <p:spPr>
          <a:xfrm>
            <a:off x="3779912" y="5157192"/>
            <a:ext cx="1800200" cy="720080"/>
          </a:xfrm>
          <a:prstGeom prst="rightArrow">
            <a:avLst/>
          </a:prstGeom>
          <a:solidFill>
            <a:schemeClr val="bg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85167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Θέση περιεχομένου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9965" y="2857645"/>
            <a:ext cx="4719250" cy="20528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Εικόνα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88257"/>
            <a:ext cx="4080453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Εικόνα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4395404"/>
            <a:ext cx="3802099" cy="23573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Ορθογώνιο 6"/>
          <p:cNvSpPr/>
          <p:nvPr/>
        </p:nvSpPr>
        <p:spPr>
          <a:xfrm>
            <a:off x="4595610" y="1096894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l-GR" sz="2400" b="1" i="1" dirty="0"/>
              <a:t>Οι </a:t>
            </a:r>
            <a:r>
              <a:rPr lang="el-GR" sz="2400" b="1" i="1" dirty="0" err="1"/>
              <a:t>λιθοσφαιρικές</a:t>
            </a:r>
            <a:r>
              <a:rPr lang="el-GR" sz="2400" b="1" i="1" dirty="0"/>
              <a:t> πλάκες αλλού </a:t>
            </a:r>
            <a:r>
              <a:rPr lang="el-GR" sz="2400" b="1" i="1" dirty="0" smtClean="0"/>
              <a:t>αποκλίνουν,</a:t>
            </a:r>
            <a:endParaRPr lang="el-GR" sz="2400" b="1" i="1" dirty="0"/>
          </a:p>
        </p:txBody>
      </p:sp>
      <p:sp>
        <p:nvSpPr>
          <p:cNvPr id="8" name="Ορθογώνιο 7"/>
          <p:cNvSpPr/>
          <p:nvPr/>
        </p:nvSpPr>
        <p:spPr>
          <a:xfrm>
            <a:off x="752871" y="3348702"/>
            <a:ext cx="324575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b="1" i="1" dirty="0"/>
              <a:t>αλλού </a:t>
            </a:r>
            <a:r>
              <a:rPr lang="el-GR" sz="2400" b="1" i="1" dirty="0" smtClean="0"/>
              <a:t>συγκλίνουν,</a:t>
            </a:r>
            <a:endParaRPr lang="el-GR" sz="2400" b="1" i="1" dirty="0"/>
          </a:p>
        </p:txBody>
      </p:sp>
      <p:sp>
        <p:nvSpPr>
          <p:cNvPr id="9" name="Ορθογώνιο 8"/>
          <p:cNvSpPr/>
          <p:nvPr/>
        </p:nvSpPr>
        <p:spPr>
          <a:xfrm>
            <a:off x="4229898" y="4925774"/>
            <a:ext cx="48951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l-GR" sz="2400" b="1" i="1" dirty="0"/>
              <a:t>και αλλού η μία κινείται παράλληλα  σε σχέση με τη </a:t>
            </a:r>
            <a:r>
              <a:rPr lang="el-GR" sz="2400" b="1" i="1" dirty="0" smtClean="0"/>
              <a:t>διπλανή της. ’</a:t>
            </a:r>
            <a:r>
              <a:rPr lang="el-GR" sz="2400" b="1" i="1" dirty="0" err="1" smtClean="0"/>
              <a:t>Ετσι</a:t>
            </a:r>
            <a:r>
              <a:rPr lang="el-GR" sz="2400" b="1" i="1" dirty="0" smtClean="0"/>
              <a:t> δημιουργείται μια σεισμική δόνηση.</a:t>
            </a:r>
            <a:endParaRPr lang="el-GR" sz="2400" b="1" i="1" dirty="0"/>
          </a:p>
        </p:txBody>
      </p:sp>
    </p:spTree>
    <p:extLst>
      <p:ext uri="{BB962C8B-B14F-4D97-AF65-F5344CB8AC3E}">
        <p14:creationId xmlns:p14="http://schemas.microsoft.com/office/powerpoint/2010/main" val="344099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b="1" i="1" u="sng" dirty="0" smtClean="0"/>
              <a:t>Νομοθεσία</a:t>
            </a:r>
            <a:endParaRPr lang="el-GR" b="1" i="1" u="sng" dirty="0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446567" y="1105786"/>
            <a:ext cx="8157881" cy="5347549"/>
          </a:xfrm>
        </p:spPr>
        <p:txBody>
          <a:bodyPr/>
          <a:lstStyle/>
          <a:p>
            <a:r>
              <a:rPr lang="el-GR" dirty="0" smtClean="0"/>
              <a:t>Το Ελληνικό κράτος έχει ορίσει μία συγκεκριμένη νομοθεσία για την γρήγορη και αποτελεσματική δράση των κατάλληλων υπηρεσιών του σε περίπτωση καταστροφικών σεισμών.</a:t>
            </a:r>
            <a:endParaRPr lang="el-GR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7970" y="2132856"/>
            <a:ext cx="5544616" cy="44401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4867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City-buildings-silhouettes-and-colors-PowerPoint-Templates-Widescreen</Template>
  <TotalTime>250</TotalTime>
  <Words>565</Words>
  <Application>Microsoft Office PowerPoint</Application>
  <PresentationFormat>Προβολή στην οθόνη (4:3)</PresentationFormat>
  <Paragraphs>84</Paragraphs>
  <Slides>19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6</vt:i4>
      </vt:variant>
      <vt:variant>
        <vt:lpstr>Τίτλοι διαφανειών</vt:lpstr>
      </vt:variant>
      <vt:variant>
        <vt:i4>19</vt:i4>
      </vt:variant>
    </vt:vector>
  </HeadingPairs>
  <TitlesOfParts>
    <vt:vector size="25" baseType="lpstr">
      <vt:lpstr>Θέμα του Office</vt:lpstr>
      <vt:lpstr>Custom Design</vt:lpstr>
      <vt:lpstr>1_Custom Design</vt:lpstr>
      <vt:lpstr>2_Custom Design</vt:lpstr>
      <vt:lpstr>3_Custom Design</vt:lpstr>
      <vt:lpstr>Ion</vt:lpstr>
      <vt:lpstr>ΠΡΟΛΗΨΗ </vt:lpstr>
      <vt:lpstr>Βασικές έννοιες και ορισμοί:</vt:lpstr>
      <vt:lpstr>Τύποι Σεισμικών Κυμάτων Υπάρχουν πολλά διαφορετικά είδη σεισμικών κυμάτων, και όλα κινούνται με διαφορετικούς τρόπους. Οι δύο κύριοι τύποι κυμάτων είναι: </vt:lpstr>
      <vt:lpstr>Παρουσίαση του PowerPoint</vt:lpstr>
      <vt:lpstr>Παρουσίαση του PowerPoint</vt:lpstr>
      <vt:lpstr>Κλίμακες μέτρησης των σεισμών </vt:lpstr>
      <vt:lpstr>Ο Τρόπος γένεσης ενός σεισμού</vt:lpstr>
      <vt:lpstr>Παρουσίαση του PowerPoint</vt:lpstr>
      <vt:lpstr>Νομοθεσία</vt:lpstr>
      <vt:lpstr>Βασικές Διαμάχες/Διαφωνίες</vt:lpstr>
      <vt:lpstr>Παρουσίαση του PowerPoint</vt:lpstr>
      <vt:lpstr>Μέτρα Προστασίας 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Σύνδεσμοι για επιπλέον υλικό:</vt:lpstr>
      <vt:lpstr> ΕΥΧΑΡΙΣΤΟΥΜΕ ΓΙΑ ΤΗΝ ΠΡΟΣΟΧΗ ΣΑΣ!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Lydia Leontari</dc:creator>
  <cp:lastModifiedBy>Lydia Leontari</cp:lastModifiedBy>
  <cp:revision>22</cp:revision>
  <dcterms:created xsi:type="dcterms:W3CDTF">2018-03-22T20:47:47Z</dcterms:created>
  <dcterms:modified xsi:type="dcterms:W3CDTF">2018-03-23T01:29:54Z</dcterms:modified>
</cp:coreProperties>
</file>