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60" r:id="rId1"/>
  </p:sldMasterIdLst>
  <p:sldIdLst>
    <p:sldId id="256" r:id="rId2"/>
    <p:sldId id="257" r:id="rId3"/>
    <p:sldId id="258" r:id="rId4"/>
    <p:sldId id="259" r:id="rId5"/>
    <p:sldId id="270" r:id="rId6"/>
    <p:sldId id="272" r:id="rId7"/>
    <p:sldId id="261" r:id="rId8"/>
    <p:sldId id="262" r:id="rId9"/>
    <p:sldId id="263" r:id="rId10"/>
    <p:sldId id="264" r:id="rId11"/>
    <p:sldId id="265" r:id="rId12"/>
    <p:sldId id="266" r:id="rId13"/>
    <p:sldId id="267" r:id="rId14"/>
    <p:sldId id="268" r:id="rId15"/>
    <p:sldId id="269" r:id="rId16"/>
    <p:sldId id="271" r:id="rId17"/>
    <p:sldId id="273" r:id="rId18"/>
    <p:sldId id="274" r:id="rId19"/>
    <p:sldId id="275" r:id="rId20"/>
  </p:sldIdLst>
  <p:sldSz cx="12192000" cy="6858000"/>
  <p:notesSz cx="6858000" cy="9144000"/>
  <p:defaultTextStyle>
    <a:defPPr>
      <a:defRPr lang="de-DE"/>
    </a:defPPr>
    <a:lvl1pPr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defTabSz="457200"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59" autoAdjust="0"/>
    <p:restoredTop sz="94660"/>
  </p:normalViewPr>
  <p:slideViewPr>
    <p:cSldViewPr snapToGrid="0">
      <p:cViewPr>
        <p:scale>
          <a:sx n="73" d="100"/>
          <a:sy n="73" d="100"/>
        </p:scale>
        <p:origin x="246" y="17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l-G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Sheet1!$A$2:$A$8</c:f>
              <c:strCache>
                <c:ptCount val="7"/>
                <c:pt idx="0">
                  <c:v>Σουματρα 2005  </c:v>
                </c:pt>
                <c:pt idx="1">
                  <c:v>Λισαβονα 1975</c:v>
                </c:pt>
                <c:pt idx="2">
                  <c:v>Κασκαντια 1700</c:v>
                </c:pt>
                <c:pt idx="3">
                  <c:v>Καμτσακτα 1952</c:v>
                </c:pt>
                <c:pt idx="4">
                  <c:v>Αλασκα 1964</c:v>
                </c:pt>
                <c:pt idx="5">
                  <c:v>Ινδικος Ωκεανος 2004</c:v>
                </c:pt>
                <c:pt idx="6">
                  <c:v>Βορεια Χιλη 1960</c:v>
                </c:pt>
              </c:strCache>
            </c:strRef>
          </c:cat>
          <c:val>
            <c:numRef>
              <c:f>Sheet1!$B$2:$B$8</c:f>
              <c:numCache>
                <c:formatCode>General</c:formatCode>
                <c:ptCount val="7"/>
                <c:pt idx="0">
                  <c:v>8.6</c:v>
                </c:pt>
                <c:pt idx="1">
                  <c:v>8.6999999999999993</c:v>
                </c:pt>
                <c:pt idx="2">
                  <c:v>9</c:v>
                </c:pt>
                <c:pt idx="3">
                  <c:v>9</c:v>
                </c:pt>
                <c:pt idx="4">
                  <c:v>9.1999999999999993</c:v>
                </c:pt>
                <c:pt idx="5">
                  <c:v>9.3000000000000007</c:v>
                </c:pt>
                <c:pt idx="6">
                  <c:v>9.5</c:v>
                </c:pt>
              </c:numCache>
            </c:numRef>
          </c:val>
          <c:extLst>
            <c:ext xmlns:c16="http://schemas.microsoft.com/office/drawing/2014/chart" uri="{C3380CC4-5D6E-409C-BE32-E72D297353CC}">
              <c16:uniqueId val="{00000000-B186-42E2-8B46-46D92BCB64E5}"/>
            </c:ext>
          </c:extLst>
        </c:ser>
        <c:ser>
          <c:idx val="1"/>
          <c:order val="1"/>
          <c:tx>
            <c:strRef>
              <c:f>Sheet1!$C$1</c:f>
              <c:strCache>
                <c:ptCount val="1"/>
                <c:pt idx="0">
                  <c:v>Series 2</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l-G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Sheet1!$A$2:$A$8</c:f>
              <c:strCache>
                <c:ptCount val="7"/>
                <c:pt idx="0">
                  <c:v>Σουματρα 2005  </c:v>
                </c:pt>
                <c:pt idx="1">
                  <c:v>Λισαβονα 1975</c:v>
                </c:pt>
                <c:pt idx="2">
                  <c:v>Κασκαντια 1700</c:v>
                </c:pt>
                <c:pt idx="3">
                  <c:v>Καμτσακτα 1952</c:v>
                </c:pt>
                <c:pt idx="4">
                  <c:v>Αλασκα 1964</c:v>
                </c:pt>
                <c:pt idx="5">
                  <c:v>Ινδικος Ωκεανος 2004</c:v>
                </c:pt>
                <c:pt idx="6">
                  <c:v>Βορεια Χιλη 1960</c:v>
                </c:pt>
              </c:strCache>
            </c:strRef>
          </c:cat>
          <c:val>
            <c:numRef>
              <c:f>Sheet1!$C$2:$C$8</c:f>
              <c:numCache>
                <c:formatCode>General</c:formatCode>
                <c:ptCount val="7"/>
                <c:pt idx="0">
                  <c:v>0</c:v>
                </c:pt>
                <c:pt idx="1">
                  <c:v>0</c:v>
                </c:pt>
                <c:pt idx="2">
                  <c:v>0</c:v>
                </c:pt>
                <c:pt idx="3">
                  <c:v>0</c:v>
                </c:pt>
              </c:numCache>
            </c:numRef>
          </c:val>
          <c:extLst>
            <c:ext xmlns:c16="http://schemas.microsoft.com/office/drawing/2014/chart" uri="{C3380CC4-5D6E-409C-BE32-E72D297353CC}">
              <c16:uniqueId val="{00000001-B186-42E2-8B46-46D92BCB64E5}"/>
            </c:ext>
          </c:extLst>
        </c:ser>
        <c:ser>
          <c:idx val="2"/>
          <c:order val="2"/>
          <c:tx>
            <c:strRef>
              <c:f>Sheet1!$D$1</c:f>
              <c:strCache>
                <c:ptCount val="1"/>
                <c:pt idx="0">
                  <c:v>Series 3</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el-G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dk1">
                          <a:lumMod val="50000"/>
                          <a:lumOff val="50000"/>
                        </a:schemeClr>
                      </a:solidFill>
                    </a:ln>
                    <a:effectLst/>
                  </c:spPr>
                </c15:leaderLines>
              </c:ext>
            </c:extLst>
          </c:dLbls>
          <c:cat>
            <c:strRef>
              <c:f>Sheet1!$A$2:$A$8</c:f>
              <c:strCache>
                <c:ptCount val="7"/>
                <c:pt idx="0">
                  <c:v>Σουματρα 2005  </c:v>
                </c:pt>
                <c:pt idx="1">
                  <c:v>Λισαβονα 1975</c:v>
                </c:pt>
                <c:pt idx="2">
                  <c:v>Κασκαντια 1700</c:v>
                </c:pt>
                <c:pt idx="3">
                  <c:v>Καμτσακτα 1952</c:v>
                </c:pt>
                <c:pt idx="4">
                  <c:v>Αλασκα 1964</c:v>
                </c:pt>
                <c:pt idx="5">
                  <c:v>Ινδικος Ωκεανος 2004</c:v>
                </c:pt>
                <c:pt idx="6">
                  <c:v>Βορεια Χιλη 1960</c:v>
                </c:pt>
              </c:strCache>
            </c:strRef>
          </c:cat>
          <c:val>
            <c:numRef>
              <c:f>Sheet1!$D$2:$D$8</c:f>
              <c:numCache>
                <c:formatCode>General</c:formatCode>
                <c:ptCount val="7"/>
                <c:pt idx="0">
                  <c:v>0</c:v>
                </c:pt>
                <c:pt idx="1">
                  <c:v>0</c:v>
                </c:pt>
                <c:pt idx="2">
                  <c:v>0</c:v>
                </c:pt>
                <c:pt idx="3">
                  <c:v>0</c:v>
                </c:pt>
              </c:numCache>
            </c:numRef>
          </c:val>
          <c:extLst>
            <c:ext xmlns:c16="http://schemas.microsoft.com/office/drawing/2014/chart" uri="{C3380CC4-5D6E-409C-BE32-E72D297353CC}">
              <c16:uniqueId val="{00000002-B186-42E2-8B46-46D92BCB64E5}"/>
            </c:ext>
          </c:extLst>
        </c:ser>
        <c:dLbls>
          <c:dLblPos val="inEnd"/>
          <c:showLegendKey val="0"/>
          <c:showVal val="1"/>
          <c:showCatName val="0"/>
          <c:showSerName val="0"/>
          <c:showPercent val="0"/>
          <c:showBubbleSize val="0"/>
        </c:dLbls>
        <c:gapWidth val="65"/>
        <c:axId val="329764944"/>
        <c:axId val="329762648"/>
      </c:barChart>
      <c:catAx>
        <c:axId val="32976494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el-GR"/>
          </a:p>
        </c:txPr>
        <c:crossAx val="329762648"/>
        <c:crosses val="autoZero"/>
        <c:auto val="1"/>
        <c:lblAlgn val="ctr"/>
        <c:lblOffset val="100"/>
        <c:noMultiLvlLbl val="0"/>
      </c:catAx>
      <c:valAx>
        <c:axId val="32976264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32976494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l-G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61744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pic>
        <p:nvPicPr>
          <p:cNvPr id="4" name="Picture 5" descr="EUSP_Header.png">
            <a:extLst>
              <a:ext uri="{FF2B5EF4-FFF2-40B4-BE49-F238E27FC236}">
                <a16:creationId xmlns:a16="http://schemas.microsoft.com/office/drawing/2014/main" id="{62A13C0A-1379-41FC-8811-4F72FD6545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698317" y="0"/>
            <a:ext cx="4038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EUSP_logo.png">
            <a:extLst>
              <a:ext uri="{FF2B5EF4-FFF2-40B4-BE49-F238E27FC236}">
                <a16:creationId xmlns:a16="http://schemas.microsoft.com/office/drawing/2014/main" id="{44C68D77-57C0-480E-962A-EEF745AC386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8218" y="14288"/>
            <a:ext cx="1856316" cy="842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el 1"/>
          <p:cNvSpPr>
            <a:spLocks noGrp="1"/>
          </p:cNvSpPr>
          <p:nvPr>
            <p:ph type="ctrTitle"/>
          </p:nvPr>
        </p:nvSpPr>
        <p:spPr>
          <a:xfrm>
            <a:off x="1216121" y="2130426"/>
            <a:ext cx="9744367" cy="1470025"/>
          </a:xfrm>
        </p:spPr>
        <p:txBody>
          <a:bodyPr/>
          <a:lstStyle>
            <a:lvl1pPr algn="ctr">
              <a:defRPr/>
            </a:lvl1pPr>
          </a:lstStyle>
          <a:p>
            <a:r>
              <a:rPr lang="en-US"/>
              <a:t>Click to edit Master title style</a:t>
            </a:r>
            <a:endParaRPr lang="de-DE" dirty="0"/>
          </a:p>
        </p:txBody>
      </p:sp>
      <p:sp>
        <p:nvSpPr>
          <p:cNvPr id="3" name="Untertitel 2"/>
          <p:cNvSpPr>
            <a:spLocks noGrp="1"/>
          </p:cNvSpPr>
          <p:nvPr>
            <p:ph type="subTitle" idx="1"/>
          </p:nvPr>
        </p:nvSpPr>
        <p:spPr>
          <a:xfrm>
            <a:off x="1216119" y="3886200"/>
            <a:ext cx="9744367"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de-DE" dirty="0"/>
          </a:p>
        </p:txBody>
      </p:sp>
    </p:spTree>
    <p:extLst>
      <p:ext uri="{BB962C8B-B14F-4D97-AF65-F5344CB8AC3E}">
        <p14:creationId xmlns:p14="http://schemas.microsoft.com/office/powerpoint/2010/main" val="7671402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1216120" y="1229591"/>
            <a:ext cx="9744368" cy="799957"/>
          </a:xfrm>
        </p:spPr>
        <p:txBody>
          <a:bodyPr/>
          <a:lstStyle/>
          <a:p>
            <a:r>
              <a:rPr lang="en-US"/>
              <a:t>Click to edit Master title style</a:t>
            </a:r>
            <a:endParaRPr lang="de-DE" dirty="0"/>
          </a:p>
        </p:txBody>
      </p:sp>
      <p:sp>
        <p:nvSpPr>
          <p:cNvPr id="3" name="Inhaltsplatzhalter 2"/>
          <p:cNvSpPr>
            <a:spLocks noGrp="1"/>
          </p:cNvSpPr>
          <p:nvPr>
            <p:ph idx="1"/>
          </p:nvPr>
        </p:nvSpPr>
        <p:spPr>
          <a:xfrm>
            <a:off x="1216119" y="2234045"/>
            <a:ext cx="9744368" cy="389211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de-DE" dirty="0"/>
          </a:p>
        </p:txBody>
      </p:sp>
    </p:spTree>
    <p:extLst>
      <p:ext uri="{BB962C8B-B14F-4D97-AF65-F5344CB8AC3E}">
        <p14:creationId xmlns:p14="http://schemas.microsoft.com/office/powerpoint/2010/main" val="1124869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2_Nur Titel">
    <p:spTree>
      <p:nvGrpSpPr>
        <p:cNvPr id="1" name=""/>
        <p:cNvGrpSpPr/>
        <p:nvPr/>
      </p:nvGrpSpPr>
      <p:grpSpPr>
        <a:xfrm>
          <a:off x="0" y="0"/>
          <a:ext cx="0" cy="0"/>
          <a:chOff x="0" y="0"/>
          <a:chExt cx="0" cy="0"/>
        </a:xfrm>
      </p:grpSpPr>
      <p:sp>
        <p:nvSpPr>
          <p:cNvPr id="2" name="Titel 1"/>
          <p:cNvSpPr>
            <a:spLocks noGrp="1"/>
          </p:cNvSpPr>
          <p:nvPr>
            <p:ph type="title"/>
          </p:nvPr>
        </p:nvSpPr>
        <p:spPr>
          <a:xfrm>
            <a:off x="1216121" y="1229591"/>
            <a:ext cx="9744367" cy="799957"/>
          </a:xfrm>
        </p:spPr>
        <p:txBody>
          <a:bodyPr/>
          <a:lstStyle/>
          <a:p>
            <a:r>
              <a:rPr lang="en-US"/>
              <a:t>Click to edit Master title style</a:t>
            </a:r>
            <a:endParaRPr lang="de-DE" dirty="0"/>
          </a:p>
        </p:txBody>
      </p:sp>
    </p:spTree>
    <p:extLst>
      <p:ext uri="{BB962C8B-B14F-4D97-AF65-F5344CB8AC3E}">
        <p14:creationId xmlns:p14="http://schemas.microsoft.com/office/powerpoint/2010/main" val="24837447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Partner">
    <p:spTree>
      <p:nvGrpSpPr>
        <p:cNvPr id="1" name=""/>
        <p:cNvGrpSpPr/>
        <p:nvPr/>
      </p:nvGrpSpPr>
      <p:grpSpPr>
        <a:xfrm>
          <a:off x="0" y="0"/>
          <a:ext cx="0" cy="0"/>
          <a:chOff x="0" y="0"/>
          <a:chExt cx="0" cy="0"/>
        </a:xfrm>
      </p:grpSpPr>
      <p:graphicFrame>
        <p:nvGraphicFramePr>
          <p:cNvPr id="2" name="Tabelle 5">
            <a:extLst>
              <a:ext uri="{FF2B5EF4-FFF2-40B4-BE49-F238E27FC236}">
                <a16:creationId xmlns:a16="http://schemas.microsoft.com/office/drawing/2014/main" id="{65F09CB3-8A54-420C-97F1-800918C3538D}"/>
              </a:ext>
            </a:extLst>
          </p:cNvPr>
          <p:cNvGraphicFramePr>
            <a:graphicFrameLocks noGrp="1"/>
          </p:cNvGraphicFramePr>
          <p:nvPr/>
        </p:nvGraphicFramePr>
        <p:xfrm>
          <a:off x="1217084" y="1714500"/>
          <a:ext cx="9745133" cy="4572000"/>
        </p:xfrm>
        <a:graphic>
          <a:graphicData uri="http://schemas.openxmlformats.org/drawingml/2006/table">
            <a:tbl>
              <a:tblPr firstRow="1" bandRow="1">
                <a:tableStyleId>{2D5ABB26-0587-4C30-8999-92F81FD0307C}</a:tableStyleId>
              </a:tblPr>
              <a:tblGrid>
                <a:gridCol w="1949027">
                  <a:extLst>
                    <a:ext uri="{9D8B030D-6E8A-4147-A177-3AD203B41FA5}">
                      <a16:colId xmlns:a16="http://schemas.microsoft.com/office/drawing/2014/main" val="20000"/>
                    </a:ext>
                  </a:extLst>
                </a:gridCol>
                <a:gridCol w="1949027">
                  <a:extLst>
                    <a:ext uri="{9D8B030D-6E8A-4147-A177-3AD203B41FA5}">
                      <a16:colId xmlns:a16="http://schemas.microsoft.com/office/drawing/2014/main" val="20001"/>
                    </a:ext>
                  </a:extLst>
                </a:gridCol>
                <a:gridCol w="1949027">
                  <a:extLst>
                    <a:ext uri="{9D8B030D-6E8A-4147-A177-3AD203B41FA5}">
                      <a16:colId xmlns:a16="http://schemas.microsoft.com/office/drawing/2014/main" val="20002"/>
                    </a:ext>
                  </a:extLst>
                </a:gridCol>
                <a:gridCol w="1949027">
                  <a:extLst>
                    <a:ext uri="{9D8B030D-6E8A-4147-A177-3AD203B41FA5}">
                      <a16:colId xmlns:a16="http://schemas.microsoft.com/office/drawing/2014/main" val="20003"/>
                    </a:ext>
                  </a:extLst>
                </a:gridCol>
                <a:gridCol w="1949027">
                  <a:extLst>
                    <a:ext uri="{9D8B030D-6E8A-4147-A177-3AD203B41FA5}">
                      <a16:colId xmlns:a16="http://schemas.microsoft.com/office/drawing/2014/main" val="20004"/>
                    </a:ext>
                  </a:extLst>
                </a:gridCol>
              </a:tblGrid>
              <a:tr h="914400">
                <a:tc gridSpan="5">
                  <a:txBody>
                    <a:bodyPr/>
                    <a:lstStyle/>
                    <a:p>
                      <a:r>
                        <a:rPr lang="de-DE" dirty="0"/>
                        <a:t>Partner</a:t>
                      </a:r>
                    </a:p>
                  </a:txBody>
                  <a:tcPr marL="144011" marR="144011" marT="108000" marB="10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de-DE" dirty="0"/>
                    </a:p>
                  </a:txBody>
                  <a:tcPr marL="0" marR="0" marT="0" marB="0" anchor="ctr">
                    <a:lnL w="12700" cap="flat" cmpd="sng" algn="ctr">
                      <a:solidFill>
                        <a:srgbClr val="C4E4E3"/>
                      </a:solidFill>
                      <a:prstDash val="solid"/>
                      <a:round/>
                      <a:headEnd type="none" w="med" len="med"/>
                      <a:tailEnd type="none" w="med" len="med"/>
                    </a:lnL>
                    <a:lnR w="12700" cap="flat" cmpd="sng" algn="ctr">
                      <a:solidFill>
                        <a:srgbClr val="C4E4E3"/>
                      </a:solidFill>
                      <a:prstDash val="solid"/>
                      <a:round/>
                      <a:headEnd type="none" w="med" len="med"/>
                      <a:tailEnd type="none" w="med" len="med"/>
                    </a:lnR>
                    <a:lnT w="12700" cap="flat" cmpd="sng" algn="ctr">
                      <a:solidFill>
                        <a:srgbClr val="C4E4E3"/>
                      </a:solidFill>
                      <a:prstDash val="solid"/>
                      <a:round/>
                      <a:headEnd type="none" w="med" len="med"/>
                      <a:tailEnd type="none" w="med" len="med"/>
                    </a:lnT>
                    <a:lnB w="12700" cap="flat" cmpd="sng" algn="ctr">
                      <a:solidFill>
                        <a:srgbClr val="C4E4E3"/>
                      </a:solidFill>
                      <a:prstDash val="solid"/>
                      <a:round/>
                      <a:headEnd type="none" w="med" len="med"/>
                      <a:tailEnd type="none" w="med" len="med"/>
                    </a:lnB>
                    <a:solidFill>
                      <a:schemeClr val="bg2"/>
                    </a:solidFill>
                  </a:tcPr>
                </a:tc>
                <a:tc hMerge="1">
                  <a:txBody>
                    <a:bodyPr/>
                    <a:lstStyle/>
                    <a:p>
                      <a:endParaRPr lang="de-DE" dirty="0"/>
                    </a:p>
                  </a:txBody>
                  <a:tcPr marL="0" marR="0" marT="0" marB="0" anchor="ctr">
                    <a:lnL w="12700" cap="flat" cmpd="sng" algn="ctr">
                      <a:solidFill>
                        <a:srgbClr val="C4E4E3"/>
                      </a:solidFill>
                      <a:prstDash val="solid"/>
                      <a:round/>
                      <a:headEnd type="none" w="med" len="med"/>
                      <a:tailEnd type="none" w="med" len="med"/>
                    </a:lnL>
                    <a:lnR w="12700" cap="flat" cmpd="sng" algn="ctr">
                      <a:solidFill>
                        <a:srgbClr val="C4E4E3"/>
                      </a:solidFill>
                      <a:prstDash val="solid"/>
                      <a:round/>
                      <a:headEnd type="none" w="med" len="med"/>
                      <a:tailEnd type="none" w="med" len="med"/>
                    </a:lnR>
                    <a:lnT w="12700" cap="flat" cmpd="sng" algn="ctr">
                      <a:solidFill>
                        <a:srgbClr val="C4E4E3"/>
                      </a:solidFill>
                      <a:prstDash val="solid"/>
                      <a:round/>
                      <a:headEnd type="none" w="med" len="med"/>
                      <a:tailEnd type="none" w="med" len="med"/>
                    </a:lnT>
                    <a:lnB w="12700" cap="flat" cmpd="sng" algn="ctr">
                      <a:solidFill>
                        <a:srgbClr val="C4E4E3"/>
                      </a:solidFill>
                      <a:prstDash val="solid"/>
                      <a:round/>
                      <a:headEnd type="none" w="med" len="med"/>
                      <a:tailEnd type="none" w="med" len="med"/>
                    </a:lnB>
                    <a:solidFill>
                      <a:schemeClr val="bg2"/>
                    </a:solidFill>
                  </a:tcPr>
                </a:tc>
                <a:tc hMerge="1">
                  <a:txBody>
                    <a:bodyPr/>
                    <a:lstStyle/>
                    <a:p>
                      <a:endParaRPr lang="de-DE" dirty="0"/>
                    </a:p>
                  </a:txBody>
                  <a:tcPr marL="0" marR="0" marT="0" marB="0" anchor="ctr">
                    <a:lnL w="12700" cap="flat" cmpd="sng" algn="ctr">
                      <a:solidFill>
                        <a:srgbClr val="C4E4E3"/>
                      </a:solidFill>
                      <a:prstDash val="solid"/>
                      <a:round/>
                      <a:headEnd type="none" w="med" len="med"/>
                      <a:tailEnd type="none" w="med" len="med"/>
                    </a:lnL>
                    <a:lnR w="12700" cap="flat" cmpd="sng" algn="ctr">
                      <a:solidFill>
                        <a:srgbClr val="C4E4E3"/>
                      </a:solidFill>
                      <a:prstDash val="solid"/>
                      <a:round/>
                      <a:headEnd type="none" w="med" len="med"/>
                      <a:tailEnd type="none" w="med" len="med"/>
                    </a:lnR>
                    <a:lnT w="12700" cap="flat" cmpd="sng" algn="ctr">
                      <a:solidFill>
                        <a:srgbClr val="C4E4E3"/>
                      </a:solidFill>
                      <a:prstDash val="solid"/>
                      <a:round/>
                      <a:headEnd type="none" w="med" len="med"/>
                      <a:tailEnd type="none" w="med" len="med"/>
                    </a:lnT>
                    <a:lnB w="12700" cap="flat" cmpd="sng" algn="ctr">
                      <a:solidFill>
                        <a:srgbClr val="C4E4E3"/>
                      </a:solidFill>
                      <a:prstDash val="solid"/>
                      <a:round/>
                      <a:headEnd type="none" w="med" len="med"/>
                      <a:tailEnd type="none" w="med" len="med"/>
                    </a:lnB>
                    <a:solidFill>
                      <a:schemeClr val="bg2"/>
                    </a:solidFill>
                  </a:tcPr>
                </a:tc>
                <a:tc hMerge="1">
                  <a:txBody>
                    <a:bodyPr/>
                    <a:lstStyle/>
                    <a:p>
                      <a:endParaRPr lang="de-DE" dirty="0"/>
                    </a:p>
                  </a:txBody>
                  <a:tcPr marL="0" marR="0" marT="0" marB="0" anchor="ctr">
                    <a:lnL w="12700" cap="flat" cmpd="sng" algn="ctr">
                      <a:solidFill>
                        <a:srgbClr val="C4E4E3"/>
                      </a:solidFill>
                      <a:prstDash val="solid"/>
                      <a:round/>
                      <a:headEnd type="none" w="med" len="med"/>
                      <a:tailEnd type="none" w="med" len="med"/>
                    </a:lnL>
                    <a:lnR w="12700" cap="flat" cmpd="sng" algn="ctr">
                      <a:solidFill>
                        <a:srgbClr val="C4E4E3"/>
                      </a:solidFill>
                      <a:prstDash val="solid"/>
                      <a:round/>
                      <a:headEnd type="none" w="med" len="med"/>
                      <a:tailEnd type="none" w="med" len="med"/>
                    </a:lnR>
                    <a:lnT w="12700" cap="flat" cmpd="sng" algn="ctr">
                      <a:solidFill>
                        <a:srgbClr val="C4E4E3"/>
                      </a:solidFill>
                      <a:prstDash val="solid"/>
                      <a:round/>
                      <a:headEnd type="none" w="med" len="med"/>
                      <a:tailEnd type="none" w="med" len="med"/>
                    </a:lnT>
                    <a:lnB w="12700" cap="flat" cmpd="sng" algn="ctr">
                      <a:solidFill>
                        <a:srgbClr val="C4E4E3"/>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914400">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1"/>
                  </a:ext>
                </a:extLst>
              </a:tr>
              <a:tr h="914400">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2"/>
                  </a:ext>
                </a:extLst>
              </a:tr>
              <a:tr h="914400">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3"/>
                  </a:ext>
                </a:extLst>
              </a:tr>
              <a:tr h="914400">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p>
                      <a:endParaRPr lang="de-DE" dirty="0"/>
                    </a:p>
                  </a:txBody>
                  <a:tcPr marL="0" marR="0" marT="0" marB="0" anchor="ctr">
                    <a:lnL w="9525" cap="flat" cmpd="sng" algn="ctr">
                      <a:solidFill>
                        <a:srgbClr val="C4E4E3"/>
                      </a:solidFill>
                      <a:prstDash val="solid"/>
                      <a:round/>
                      <a:headEnd type="none" w="med" len="med"/>
                      <a:tailEnd type="none" w="med" len="med"/>
                    </a:lnL>
                    <a:lnR w="9525" cap="flat" cmpd="sng" algn="ctr">
                      <a:solidFill>
                        <a:srgbClr val="C4E4E3"/>
                      </a:solidFill>
                      <a:prstDash val="solid"/>
                      <a:round/>
                      <a:headEnd type="none" w="med" len="med"/>
                      <a:tailEnd type="none" w="med" len="med"/>
                    </a:lnR>
                    <a:lnT w="9525" cap="flat" cmpd="sng" algn="ctr">
                      <a:solidFill>
                        <a:srgbClr val="C4E4E3"/>
                      </a:solidFill>
                      <a:prstDash val="solid"/>
                      <a:round/>
                      <a:headEnd type="none" w="med" len="med"/>
                      <a:tailEnd type="none" w="med" len="med"/>
                    </a:lnT>
                    <a:lnB w="9525" cap="flat" cmpd="sng" algn="ctr">
                      <a:solidFill>
                        <a:srgbClr val="C4E4E3"/>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0004"/>
                  </a:ext>
                </a:extLst>
              </a:tr>
            </a:tbl>
          </a:graphicData>
        </a:graphic>
      </p:graphicFrame>
      <p:pic>
        <p:nvPicPr>
          <p:cNvPr id="3" name="Bild 8" descr="NDRINFO,4c,pos.jpg">
            <a:extLst>
              <a:ext uri="{FF2B5EF4-FFF2-40B4-BE49-F238E27FC236}">
                <a16:creationId xmlns:a16="http://schemas.microsoft.com/office/drawing/2014/main" id="{AB61043E-DD29-4096-9C3C-52AD0F22F2F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06034" y="2968626"/>
            <a:ext cx="713317" cy="26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Bild 12" descr="NSc_Logo_4c.eps">
            <a:extLst>
              <a:ext uri="{FF2B5EF4-FFF2-40B4-BE49-F238E27FC236}">
                <a16:creationId xmlns:a16="http://schemas.microsoft.com/office/drawing/2014/main" id="{694485D7-004E-43A8-B41F-B61D818A1E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6067" y="3082925"/>
            <a:ext cx="996951"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7356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arben">
    <p:spTree>
      <p:nvGrpSpPr>
        <p:cNvPr id="1" name=""/>
        <p:cNvGrpSpPr/>
        <p:nvPr/>
      </p:nvGrpSpPr>
      <p:grpSpPr>
        <a:xfrm>
          <a:off x="0" y="0"/>
          <a:ext cx="0" cy="0"/>
          <a:chOff x="0" y="0"/>
          <a:chExt cx="0" cy="0"/>
        </a:xfrm>
      </p:grpSpPr>
      <p:graphicFrame>
        <p:nvGraphicFramePr>
          <p:cNvPr id="2" name="Tabelle 5">
            <a:extLst>
              <a:ext uri="{FF2B5EF4-FFF2-40B4-BE49-F238E27FC236}">
                <a16:creationId xmlns:a16="http://schemas.microsoft.com/office/drawing/2014/main" id="{0546B415-29A6-4EEB-AF9A-7B470415E3CF}"/>
              </a:ext>
            </a:extLst>
          </p:cNvPr>
          <p:cNvGraphicFramePr>
            <a:graphicFrameLocks noGrp="1"/>
          </p:cNvGraphicFramePr>
          <p:nvPr/>
        </p:nvGraphicFramePr>
        <p:xfrm>
          <a:off x="1217084" y="1714500"/>
          <a:ext cx="9745133" cy="4572000"/>
        </p:xfrm>
        <a:graphic>
          <a:graphicData uri="http://schemas.openxmlformats.org/drawingml/2006/table">
            <a:tbl>
              <a:tblPr/>
              <a:tblGrid>
                <a:gridCol w="1949449">
                  <a:extLst>
                    <a:ext uri="{9D8B030D-6E8A-4147-A177-3AD203B41FA5}">
                      <a16:colId xmlns:a16="http://schemas.microsoft.com/office/drawing/2014/main" val="20000"/>
                    </a:ext>
                  </a:extLst>
                </a:gridCol>
                <a:gridCol w="1947333">
                  <a:extLst>
                    <a:ext uri="{9D8B030D-6E8A-4147-A177-3AD203B41FA5}">
                      <a16:colId xmlns:a16="http://schemas.microsoft.com/office/drawing/2014/main" val="20001"/>
                    </a:ext>
                  </a:extLst>
                </a:gridCol>
                <a:gridCol w="1949451">
                  <a:extLst>
                    <a:ext uri="{9D8B030D-6E8A-4147-A177-3AD203B41FA5}">
                      <a16:colId xmlns:a16="http://schemas.microsoft.com/office/drawing/2014/main" val="20002"/>
                    </a:ext>
                  </a:extLst>
                </a:gridCol>
                <a:gridCol w="1949449">
                  <a:extLst>
                    <a:ext uri="{9D8B030D-6E8A-4147-A177-3AD203B41FA5}">
                      <a16:colId xmlns:a16="http://schemas.microsoft.com/office/drawing/2014/main" val="20003"/>
                    </a:ext>
                  </a:extLst>
                </a:gridCol>
                <a:gridCol w="1949451">
                  <a:extLst>
                    <a:ext uri="{9D8B030D-6E8A-4147-A177-3AD203B41FA5}">
                      <a16:colId xmlns:a16="http://schemas.microsoft.com/office/drawing/2014/main" val="20004"/>
                    </a:ext>
                  </a:extLst>
                </a:gridCol>
              </a:tblGrid>
              <a:tr h="914400">
                <a:tc gridSpan="5">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de-DE" sz="1800" b="0" i="0" u="none" strike="noStrike" cap="none" normalizeH="0" baseline="0">
                          <a:ln>
                            <a:noFill/>
                          </a:ln>
                          <a:solidFill>
                            <a:schemeClr val="tx1"/>
                          </a:solidFill>
                          <a:effectLst/>
                          <a:latin typeface="Calibri" pitchFamily="34" charset="0"/>
                          <a:ea typeface="ＭＳ Ｐゴシック" pitchFamily="34" charset="-128"/>
                        </a:rPr>
                        <a:t>Farben (zu finden unter »Designfarben« im Farbmenü)</a:t>
                      </a:r>
                    </a:p>
                  </a:txBody>
                  <a:tcPr marL="144000" marR="144000" marT="108000" marB="108000" anchor="ctr" horzOverflow="overflow">
                    <a:lnL>
                      <a:noFill/>
                    </a:lnL>
                    <a:lnR>
                      <a:noFill/>
                    </a:lnR>
                    <a:lnT>
                      <a:noFill/>
                    </a:lnT>
                    <a:lnB>
                      <a:noFill/>
                    </a:lnB>
                    <a:lnTlToBr>
                      <a:noFill/>
                    </a:lnTlToBr>
                    <a:lnBlToTr>
                      <a:noFill/>
                    </a:lnBlToTr>
                    <a:noFill/>
                  </a:tcPr>
                </a:tc>
                <a:tc hMerge="1">
                  <a:txBody>
                    <a:bodyPr/>
                    <a:lstStyle/>
                    <a:p>
                      <a:endParaRPr lang="el-GR"/>
                    </a:p>
                  </a:txBody>
                  <a:tcPr/>
                </a:tc>
                <a:tc hMerge="1">
                  <a:txBody>
                    <a:bodyPr/>
                    <a:lstStyle/>
                    <a:p>
                      <a:endParaRPr lang="el-GR"/>
                    </a:p>
                  </a:txBody>
                  <a:tcPr/>
                </a:tc>
                <a:tc hMerge="1">
                  <a:txBody>
                    <a:bodyPr/>
                    <a:lstStyle/>
                    <a:p>
                      <a:endParaRPr lang="el-GR"/>
                    </a:p>
                  </a:txBody>
                  <a:tcPr/>
                </a:tc>
                <a:tc hMerge="1">
                  <a:txBody>
                    <a:bodyPr/>
                    <a:lstStyle/>
                    <a:p>
                      <a:endParaRPr lang="el-GR"/>
                    </a:p>
                  </a:txBody>
                  <a:tcPr/>
                </a:tc>
                <a:extLst>
                  <a:ext uri="{0D108BD9-81ED-4DB2-BD59-A6C34878D82A}">
                    <a16:rowId xmlns:a16="http://schemas.microsoft.com/office/drawing/2014/main" val="10000"/>
                  </a:ext>
                </a:extLst>
              </a:tr>
              <a:tr h="9144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tx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accent1"/>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rgbClr val="7F73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tx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bg1"/>
                    </a:solidFill>
                  </a:tcPr>
                </a:tc>
                <a:extLst>
                  <a:ext uri="{0D108BD9-81ED-4DB2-BD59-A6C34878D82A}">
                    <a16:rowId xmlns:a16="http://schemas.microsoft.com/office/drawing/2014/main" val="10001"/>
                  </a:ext>
                </a:extLst>
              </a:tr>
              <a:tr h="9144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bg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chemeClr val="accent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rgbClr val="B0AA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9144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rgbClr val="F49F2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3"/>
                  </a:ext>
                </a:extLst>
              </a:tr>
              <a:tr h="914400">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solidFill>
                      <a:srgbClr val="FFEB00"/>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Calibri" pitchFamily="34" charset="0"/>
                        <a:ea typeface="ＭＳ Ｐゴシック" pitchFamily="34" charset="-128"/>
                      </a:endParaRPr>
                    </a:p>
                  </a:txBody>
                  <a:tcPr marL="0" marR="0" marT="0" marB="0"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5558911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_Farben">
    <p:spTree>
      <p:nvGrpSpPr>
        <p:cNvPr id="1" name=""/>
        <p:cNvGrpSpPr/>
        <p:nvPr/>
      </p:nvGrpSpPr>
      <p:grpSpPr>
        <a:xfrm>
          <a:off x="0" y="0"/>
          <a:ext cx="0" cy="0"/>
          <a:chOff x="0" y="0"/>
          <a:chExt cx="0" cy="0"/>
        </a:xfrm>
      </p:grpSpPr>
      <p:graphicFrame>
        <p:nvGraphicFramePr>
          <p:cNvPr id="2" name="Tabelle 5">
            <a:extLst>
              <a:ext uri="{FF2B5EF4-FFF2-40B4-BE49-F238E27FC236}">
                <a16:creationId xmlns:a16="http://schemas.microsoft.com/office/drawing/2014/main" id="{0F2BA048-9EDA-4B55-81C5-076FD48B4259}"/>
              </a:ext>
            </a:extLst>
          </p:cNvPr>
          <p:cNvGraphicFramePr>
            <a:graphicFrameLocks noGrp="1"/>
          </p:cNvGraphicFramePr>
          <p:nvPr/>
        </p:nvGraphicFramePr>
        <p:xfrm>
          <a:off x="1217084" y="1714500"/>
          <a:ext cx="9745133" cy="1828800"/>
        </p:xfrm>
        <a:graphic>
          <a:graphicData uri="http://schemas.openxmlformats.org/drawingml/2006/table">
            <a:tbl>
              <a:tblPr firstRow="1" bandRow="1">
                <a:tableStyleId>{2D5ABB26-0587-4C30-8999-92F81FD0307C}</a:tableStyleId>
              </a:tblPr>
              <a:tblGrid>
                <a:gridCol w="9745133">
                  <a:extLst>
                    <a:ext uri="{9D8B030D-6E8A-4147-A177-3AD203B41FA5}">
                      <a16:colId xmlns:a16="http://schemas.microsoft.com/office/drawing/2014/main" val="20000"/>
                    </a:ext>
                  </a:extLst>
                </a:gridCol>
              </a:tblGrid>
              <a:tr h="914400">
                <a:tc>
                  <a:txBody>
                    <a:bodyPr/>
                    <a:lstStyle/>
                    <a:p>
                      <a:r>
                        <a:rPr lang="de-DE" dirty="0"/>
                        <a:t>Schrift</a:t>
                      </a:r>
                    </a:p>
                  </a:txBody>
                  <a:tcPr marL="144011" marR="144011" marT="108000" marB="10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914400">
                <a:tc>
                  <a:txBody>
                    <a:bodyPr/>
                    <a:lstStyle/>
                    <a:p>
                      <a:r>
                        <a:rPr lang="de-DE" dirty="0"/>
                        <a:t>Titel: Calibri </a:t>
                      </a:r>
                      <a:r>
                        <a:rPr lang="de-DE" dirty="0" err="1"/>
                        <a:t>Bold</a:t>
                      </a:r>
                      <a:endParaRPr lang="de-DE" dirty="0"/>
                    </a:p>
                    <a:p>
                      <a:r>
                        <a:rPr lang="de-DE" dirty="0"/>
                        <a:t>Text:</a:t>
                      </a:r>
                      <a:r>
                        <a:rPr lang="de-DE" baseline="0" dirty="0"/>
                        <a:t> Calibri</a:t>
                      </a:r>
                      <a:endParaRPr lang="de-DE" dirty="0"/>
                    </a:p>
                  </a:txBody>
                  <a:tcPr marL="144011" marR="144011" marT="108000" marB="108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53728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Bild 6">
            <a:extLst>
              <a:ext uri="{FF2B5EF4-FFF2-40B4-BE49-F238E27FC236}">
                <a16:creationId xmlns:a16="http://schemas.microsoft.com/office/drawing/2014/main" id="{84AC99EA-8810-4148-8E3F-636E3947F995}"/>
              </a:ext>
            </a:extLst>
          </p:cNvPr>
          <p:cNvPicPr preferRelativeResize="0">
            <a:picLocks noChangeAspect="1"/>
          </p:cNvPicPr>
          <p:nvPr/>
        </p:nvPicPr>
        <p:blipFill>
          <a:blip r:embed="rId9">
            <a:extLst>
              <a:ext uri="{28A0092B-C50C-407E-A947-70E740481C1C}">
                <a14:useLocalDpi xmlns:a14="http://schemas.microsoft.com/office/drawing/2010/main" val="0"/>
              </a:ext>
            </a:extLst>
          </a:blip>
          <a:srcRect t="12051"/>
          <a:stretch>
            <a:fillRect/>
          </a:stretch>
        </p:blipFill>
        <p:spPr bwMode="auto">
          <a:xfrm>
            <a:off x="0" y="827088"/>
            <a:ext cx="12192000" cy="603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itelplatzhalter 1">
            <a:extLst>
              <a:ext uri="{FF2B5EF4-FFF2-40B4-BE49-F238E27FC236}">
                <a16:creationId xmlns:a16="http://schemas.microsoft.com/office/drawing/2014/main" id="{CC81E58E-01ED-4833-841A-8D93BE17EB98}"/>
              </a:ext>
            </a:extLst>
          </p:cNvPr>
          <p:cNvSpPr>
            <a:spLocks noGrp="1"/>
          </p:cNvSpPr>
          <p:nvPr>
            <p:ph type="title"/>
          </p:nvPr>
        </p:nvSpPr>
        <p:spPr bwMode="auto">
          <a:xfrm>
            <a:off x="1217085" y="1230313"/>
            <a:ext cx="975783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de-DE" altLang="el-GR"/>
              <a:t>Mastertitelformat bearbeiten</a:t>
            </a:r>
          </a:p>
        </p:txBody>
      </p:sp>
      <p:sp>
        <p:nvSpPr>
          <p:cNvPr id="1028" name="Textplatzhalter 2">
            <a:extLst>
              <a:ext uri="{FF2B5EF4-FFF2-40B4-BE49-F238E27FC236}">
                <a16:creationId xmlns:a16="http://schemas.microsoft.com/office/drawing/2014/main" id="{9769C6E1-43D4-4314-A658-737C7F982ECC}"/>
              </a:ext>
            </a:extLst>
          </p:cNvPr>
          <p:cNvSpPr>
            <a:spLocks noGrp="1"/>
          </p:cNvSpPr>
          <p:nvPr>
            <p:ph type="body" idx="1"/>
          </p:nvPr>
        </p:nvSpPr>
        <p:spPr bwMode="auto">
          <a:xfrm>
            <a:off x="1217085" y="2233613"/>
            <a:ext cx="9757833" cy="389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de-DE" altLang="el-GR"/>
              <a:t>Mastertextformat bearbeiten</a:t>
            </a:r>
          </a:p>
          <a:p>
            <a:pPr lvl="1"/>
            <a:r>
              <a:rPr lang="de-DE" altLang="el-GR"/>
              <a:t>Zweite Ebene</a:t>
            </a:r>
          </a:p>
          <a:p>
            <a:pPr lvl="2"/>
            <a:r>
              <a:rPr lang="de-DE" altLang="el-GR"/>
              <a:t>Dritte Ebene</a:t>
            </a:r>
          </a:p>
          <a:p>
            <a:pPr lvl="3"/>
            <a:r>
              <a:rPr lang="de-DE" altLang="el-GR"/>
              <a:t>Vierte Ebene</a:t>
            </a:r>
          </a:p>
          <a:p>
            <a:pPr lvl="4"/>
            <a:r>
              <a:rPr lang="de-DE" altLang="el-GR"/>
              <a:t>Fünfte Ebene</a:t>
            </a:r>
          </a:p>
        </p:txBody>
      </p:sp>
      <p:sp>
        <p:nvSpPr>
          <p:cNvPr id="5" name="Textfeld 4">
            <a:extLst>
              <a:ext uri="{FF2B5EF4-FFF2-40B4-BE49-F238E27FC236}">
                <a16:creationId xmlns:a16="http://schemas.microsoft.com/office/drawing/2014/main" id="{AB24A940-D77A-4E61-B329-A45929D875DE}"/>
              </a:ext>
            </a:extLst>
          </p:cNvPr>
          <p:cNvSpPr txBox="1"/>
          <p:nvPr/>
        </p:nvSpPr>
        <p:spPr>
          <a:xfrm rot="10800000" flipV="1">
            <a:off x="11529485" y="6516688"/>
            <a:ext cx="662516" cy="246062"/>
          </a:xfrm>
          <a:prstGeom prst="rect">
            <a:avLst/>
          </a:prstGeom>
          <a:noFill/>
        </p:spPr>
        <p:txBody>
          <a:bodyPr>
            <a:spAutoFit/>
          </a:bodyPr>
          <a:lstStyle>
            <a:lvl1pPr eaLnBrk="0" hangingPunct="0">
              <a:defRPr>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a:solidFill>
                  <a:schemeClr val="tx1"/>
                </a:solidFill>
                <a:latin typeface="Arial" panose="020B0604020202020204" pitchFamily="34" charset="0"/>
                <a:ea typeface="ＭＳ Ｐゴシック" panose="020B0600070205080204" pitchFamily="34" charset="-128"/>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r" eaLnBrk="1" hangingPunct="1">
              <a:defRPr/>
            </a:pPr>
            <a:fld id="{AF772A4F-4481-4AF5-A1B6-29A02CC37D06}" type="slidenum">
              <a:rPr lang="de-DE" altLang="el-GR" sz="1000" smtClean="0">
                <a:latin typeface="Calibri" panose="020F0502020204030204" pitchFamily="34" charset="0"/>
              </a:rPr>
              <a:pPr algn="r" eaLnBrk="1" hangingPunct="1">
                <a:defRPr/>
              </a:pPr>
              <a:t>‹#›</a:t>
            </a:fld>
            <a:endParaRPr lang="de-DE" altLang="el-GR" sz="1000">
              <a:latin typeface="Calibri" panose="020F0502020204030204" pitchFamily="34" charset="0"/>
            </a:endParaRPr>
          </a:p>
        </p:txBody>
      </p:sp>
    </p:spTree>
    <p:extLst>
      <p:ext uri="{BB962C8B-B14F-4D97-AF65-F5344CB8AC3E}">
        <p14:creationId xmlns:p14="http://schemas.microsoft.com/office/powerpoint/2010/main" val="1701182454"/>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lgn="l" defTabSz="457200" rtl="0" eaLnBrk="1" fontAlgn="base" hangingPunct="1">
        <a:spcBef>
          <a:spcPct val="0"/>
        </a:spcBef>
        <a:spcAft>
          <a:spcPct val="0"/>
        </a:spcAft>
        <a:defRPr sz="4000" b="1" kern="1200">
          <a:solidFill>
            <a:schemeClr val="tx1"/>
          </a:solidFill>
          <a:latin typeface="+mj-lt"/>
          <a:ea typeface="ＭＳ Ｐゴシック" charset="0"/>
          <a:cs typeface="+mj-cs"/>
        </a:defRPr>
      </a:lvl1pPr>
      <a:lvl2pPr algn="l" defTabSz="457200" rtl="0" eaLnBrk="1" fontAlgn="base" hangingPunct="1">
        <a:spcBef>
          <a:spcPct val="0"/>
        </a:spcBef>
        <a:spcAft>
          <a:spcPct val="0"/>
        </a:spcAft>
        <a:defRPr sz="4000" b="1">
          <a:solidFill>
            <a:schemeClr val="tx1"/>
          </a:solidFill>
          <a:latin typeface="Calibri" pitchFamily="34" charset="0"/>
          <a:ea typeface="ＭＳ Ｐゴシック" charset="0"/>
        </a:defRPr>
      </a:lvl2pPr>
      <a:lvl3pPr algn="l" defTabSz="457200" rtl="0" eaLnBrk="1" fontAlgn="base" hangingPunct="1">
        <a:spcBef>
          <a:spcPct val="0"/>
        </a:spcBef>
        <a:spcAft>
          <a:spcPct val="0"/>
        </a:spcAft>
        <a:defRPr sz="4000" b="1">
          <a:solidFill>
            <a:schemeClr val="tx1"/>
          </a:solidFill>
          <a:latin typeface="Calibri" pitchFamily="34" charset="0"/>
          <a:ea typeface="ＭＳ Ｐゴシック" charset="0"/>
        </a:defRPr>
      </a:lvl3pPr>
      <a:lvl4pPr algn="l" defTabSz="457200" rtl="0" eaLnBrk="1" fontAlgn="base" hangingPunct="1">
        <a:spcBef>
          <a:spcPct val="0"/>
        </a:spcBef>
        <a:spcAft>
          <a:spcPct val="0"/>
        </a:spcAft>
        <a:defRPr sz="4000" b="1">
          <a:solidFill>
            <a:schemeClr val="tx1"/>
          </a:solidFill>
          <a:latin typeface="Calibri" pitchFamily="34" charset="0"/>
          <a:ea typeface="ＭＳ Ｐゴシック" charset="0"/>
        </a:defRPr>
      </a:lvl4pPr>
      <a:lvl5pPr algn="l" defTabSz="457200" rtl="0" eaLnBrk="1" fontAlgn="base" hangingPunct="1">
        <a:spcBef>
          <a:spcPct val="0"/>
        </a:spcBef>
        <a:spcAft>
          <a:spcPct val="0"/>
        </a:spcAft>
        <a:defRPr sz="4000" b="1">
          <a:solidFill>
            <a:schemeClr val="tx1"/>
          </a:solidFill>
          <a:latin typeface="Calibri" pitchFamily="34" charset="0"/>
          <a:ea typeface="ＭＳ Ｐゴシック" charset="0"/>
        </a:defRPr>
      </a:lvl5pPr>
      <a:lvl6pPr marL="457200" algn="l" defTabSz="457200" rtl="0" eaLnBrk="1" fontAlgn="base" hangingPunct="1">
        <a:spcBef>
          <a:spcPct val="0"/>
        </a:spcBef>
        <a:spcAft>
          <a:spcPct val="0"/>
        </a:spcAft>
        <a:defRPr sz="4000" b="1">
          <a:solidFill>
            <a:schemeClr val="tx1"/>
          </a:solidFill>
          <a:latin typeface="Calibri" pitchFamily="34" charset="0"/>
        </a:defRPr>
      </a:lvl6pPr>
      <a:lvl7pPr marL="914400" algn="l" defTabSz="457200" rtl="0" eaLnBrk="1" fontAlgn="base" hangingPunct="1">
        <a:spcBef>
          <a:spcPct val="0"/>
        </a:spcBef>
        <a:spcAft>
          <a:spcPct val="0"/>
        </a:spcAft>
        <a:defRPr sz="4000" b="1">
          <a:solidFill>
            <a:schemeClr val="tx1"/>
          </a:solidFill>
          <a:latin typeface="Calibri" pitchFamily="34" charset="0"/>
        </a:defRPr>
      </a:lvl7pPr>
      <a:lvl8pPr marL="1371600" algn="l" defTabSz="457200" rtl="0" eaLnBrk="1" fontAlgn="base" hangingPunct="1">
        <a:spcBef>
          <a:spcPct val="0"/>
        </a:spcBef>
        <a:spcAft>
          <a:spcPct val="0"/>
        </a:spcAft>
        <a:defRPr sz="4000" b="1">
          <a:solidFill>
            <a:schemeClr val="tx1"/>
          </a:solidFill>
          <a:latin typeface="Calibri" pitchFamily="34" charset="0"/>
        </a:defRPr>
      </a:lvl8pPr>
      <a:lvl9pPr marL="1828800" algn="l" defTabSz="457200" rtl="0" eaLnBrk="1" fontAlgn="base" hangingPunct="1">
        <a:spcBef>
          <a:spcPct val="0"/>
        </a:spcBef>
        <a:spcAft>
          <a:spcPct val="0"/>
        </a:spcAft>
        <a:defRPr sz="4000" b="1">
          <a:solidFill>
            <a:schemeClr val="tx1"/>
          </a:solidFill>
          <a:latin typeface="Calibri" pitchFamily="34" charset="0"/>
        </a:defRPr>
      </a:lvl9pPr>
    </p:titleStyle>
    <p:bodyStyle>
      <a:lvl1pPr marL="342900" indent="-342900" algn="l" defTabSz="457200" rtl="0" eaLnBrk="1" fontAlgn="base" hangingPunct="1">
        <a:spcBef>
          <a:spcPct val="20000"/>
        </a:spcBef>
        <a:spcAft>
          <a:spcPct val="0"/>
        </a:spcAft>
        <a:buFont typeface="Arial" panose="020B0604020202020204" pitchFamily="34" charset="0"/>
        <a:buChar char="•"/>
        <a:defRPr sz="3200" kern="1200">
          <a:solidFill>
            <a:srgbClr val="000000"/>
          </a:solidFill>
          <a:latin typeface="+mn-lt"/>
          <a:ea typeface="ＭＳ Ｐゴシック" charset="0"/>
          <a:cs typeface="+mn-cs"/>
        </a:defRPr>
      </a:lvl1pPr>
      <a:lvl2pPr marL="742950" indent="-285750" algn="l" defTabSz="457200" rtl="0" eaLnBrk="1" fontAlgn="base" hangingPunct="1">
        <a:spcBef>
          <a:spcPct val="20000"/>
        </a:spcBef>
        <a:spcAft>
          <a:spcPct val="0"/>
        </a:spcAft>
        <a:buFont typeface="Arial" panose="020B0604020202020204" pitchFamily="34" charset="0"/>
        <a:buChar char="–"/>
        <a:defRPr sz="2800" kern="1200">
          <a:solidFill>
            <a:srgbClr val="000000"/>
          </a:solidFill>
          <a:latin typeface="+mn-lt"/>
          <a:ea typeface="ＭＳ Ｐゴシック" charset="0"/>
          <a:cs typeface="+mn-cs"/>
        </a:defRPr>
      </a:lvl2pPr>
      <a:lvl3pPr marL="1143000" indent="-228600" algn="l" defTabSz="457200" rtl="0" eaLnBrk="1" fontAlgn="base" hangingPunct="1">
        <a:spcBef>
          <a:spcPct val="20000"/>
        </a:spcBef>
        <a:spcAft>
          <a:spcPct val="0"/>
        </a:spcAft>
        <a:buFont typeface="Arial" panose="020B0604020202020204" pitchFamily="34" charset="0"/>
        <a:buChar char="•"/>
        <a:defRPr sz="2400" kern="1200">
          <a:solidFill>
            <a:srgbClr val="000000"/>
          </a:solidFill>
          <a:latin typeface="+mn-lt"/>
          <a:ea typeface="ＭＳ Ｐゴシック" charset="0"/>
          <a:cs typeface="+mn-cs"/>
        </a:defRPr>
      </a:lvl3pPr>
      <a:lvl4pPr marL="1600200" indent="-228600" algn="l" defTabSz="457200" rtl="0" eaLnBrk="1" fontAlgn="base" hangingPunct="1">
        <a:spcBef>
          <a:spcPct val="20000"/>
        </a:spcBef>
        <a:spcAft>
          <a:spcPct val="0"/>
        </a:spcAft>
        <a:buFont typeface="Arial" panose="020B0604020202020204" pitchFamily="34" charset="0"/>
        <a:buChar char="–"/>
        <a:defRPr sz="2000" kern="1200">
          <a:solidFill>
            <a:srgbClr val="000000"/>
          </a:solidFill>
          <a:latin typeface="+mn-lt"/>
          <a:ea typeface="ＭＳ Ｐゴシック" charset="0"/>
          <a:cs typeface="+mn-cs"/>
        </a:defRPr>
      </a:lvl4pPr>
      <a:lvl5pPr marL="2057400" indent="-228600" algn="l" defTabSz="457200" rtl="0" eaLnBrk="1" fontAlgn="base" hangingPunct="1">
        <a:spcBef>
          <a:spcPct val="20000"/>
        </a:spcBef>
        <a:spcAft>
          <a:spcPct val="0"/>
        </a:spcAft>
        <a:buFont typeface="Arial" panose="020B0604020202020204" pitchFamily="34" charset="0"/>
        <a:buChar char="»"/>
        <a:defRPr sz="2000" kern="1200">
          <a:solidFill>
            <a:srgbClr val="000000"/>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AD45C-B558-4101-8642-432B8339298D}"/>
              </a:ext>
            </a:extLst>
          </p:cNvPr>
          <p:cNvSpPr>
            <a:spLocks noGrp="1"/>
          </p:cNvSpPr>
          <p:nvPr>
            <p:ph type="ctrTitle"/>
          </p:nvPr>
        </p:nvSpPr>
        <p:spPr>
          <a:xfrm>
            <a:off x="1223816" y="1434156"/>
            <a:ext cx="9744367" cy="1470025"/>
          </a:xfrm>
        </p:spPr>
        <p:txBody>
          <a:bodyPr/>
          <a:lstStyle/>
          <a:p>
            <a:r>
              <a:rPr lang="el-GR" dirty="0"/>
              <a:t>ΠΡΟΛΗΨΗ ΣΕΙΣΜΩΝ</a:t>
            </a:r>
            <a:endParaRPr lang="en-US" dirty="0"/>
          </a:p>
        </p:txBody>
      </p:sp>
      <p:sp>
        <p:nvSpPr>
          <p:cNvPr id="3" name="Subtitle 2">
            <a:extLst>
              <a:ext uri="{FF2B5EF4-FFF2-40B4-BE49-F238E27FC236}">
                <a16:creationId xmlns:a16="http://schemas.microsoft.com/office/drawing/2014/main" id="{23282613-5920-4253-A8A9-FB9C82E2EFDC}"/>
              </a:ext>
            </a:extLst>
          </p:cNvPr>
          <p:cNvSpPr>
            <a:spLocks noGrp="1"/>
          </p:cNvSpPr>
          <p:nvPr>
            <p:ph type="subTitle" idx="1"/>
          </p:nvPr>
        </p:nvSpPr>
        <p:spPr>
          <a:xfrm>
            <a:off x="1223816" y="3055672"/>
            <a:ext cx="9744367" cy="1752600"/>
          </a:xfrm>
        </p:spPr>
        <p:txBody>
          <a:bodyPr>
            <a:normAutofit fontScale="85000" lnSpcReduction="20000"/>
          </a:bodyPr>
          <a:lstStyle/>
          <a:p>
            <a:r>
              <a:rPr lang="el-GR" dirty="0"/>
              <a:t>Αγγελική Παγώνη</a:t>
            </a:r>
          </a:p>
          <a:p>
            <a:r>
              <a:rPr lang="el-GR" dirty="0"/>
              <a:t>Νάγια Φυτάλη</a:t>
            </a:r>
          </a:p>
          <a:p>
            <a:r>
              <a:rPr lang="el-GR" dirty="0"/>
              <a:t>Ελισάβετ Παπαϊωάννου</a:t>
            </a:r>
          </a:p>
          <a:p>
            <a:r>
              <a:rPr lang="el-GR" dirty="0"/>
              <a:t>Χριστίνα Πεχλεβανούδη </a:t>
            </a:r>
            <a:endParaRPr lang="en-US" dirty="0"/>
          </a:p>
        </p:txBody>
      </p:sp>
      <p:pic>
        <p:nvPicPr>
          <p:cNvPr id="5" name="Picture 5">
            <a:extLst>
              <a:ext uri="{FF2B5EF4-FFF2-40B4-BE49-F238E27FC236}">
                <a16:creationId xmlns:a16="http://schemas.microsoft.com/office/drawing/2014/main" id="{2F7FA610-CA47-4CF5-939E-28CE5CC8CDE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0619" y="5332624"/>
            <a:ext cx="10518681" cy="1407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099" y="1219586"/>
            <a:ext cx="1251524" cy="1243730"/>
          </a:xfrm>
          <a:prstGeom prst="rect">
            <a:avLst/>
          </a:prstGeom>
        </p:spPr>
      </p:pic>
    </p:spTree>
    <p:extLst>
      <p:ext uri="{BB962C8B-B14F-4D97-AF65-F5344CB8AC3E}">
        <p14:creationId xmlns:p14="http://schemas.microsoft.com/office/powerpoint/2010/main" val="3280390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3BCAA2-E269-4FE3-B12A-81FB0602EDC0}"/>
              </a:ext>
            </a:extLst>
          </p:cNvPr>
          <p:cNvSpPr>
            <a:spLocks noGrp="1"/>
          </p:cNvSpPr>
          <p:nvPr>
            <p:ph type="title"/>
          </p:nvPr>
        </p:nvSpPr>
        <p:spPr>
          <a:xfrm>
            <a:off x="475141" y="244490"/>
            <a:ext cx="9744368" cy="799957"/>
          </a:xfrm>
        </p:spPr>
        <p:txBody>
          <a:bodyPr/>
          <a:lstStyle/>
          <a:p>
            <a:r>
              <a:rPr lang="el-GR" dirty="0"/>
              <a:t>ΠΡΟΛΗΨΗ</a:t>
            </a:r>
            <a:endParaRPr lang="en-US" dirty="0"/>
          </a:p>
        </p:txBody>
      </p:sp>
      <p:sp>
        <p:nvSpPr>
          <p:cNvPr id="3" name="Content Placeholder 2">
            <a:extLst>
              <a:ext uri="{FF2B5EF4-FFF2-40B4-BE49-F238E27FC236}">
                <a16:creationId xmlns:a16="http://schemas.microsoft.com/office/drawing/2014/main" id="{C47738DD-E6FF-4D77-B625-281A0A88DE04}"/>
              </a:ext>
            </a:extLst>
          </p:cNvPr>
          <p:cNvSpPr>
            <a:spLocks noGrp="1"/>
          </p:cNvSpPr>
          <p:nvPr>
            <p:ph idx="1"/>
          </p:nvPr>
        </p:nvSpPr>
        <p:spPr>
          <a:xfrm>
            <a:off x="632795" y="1098656"/>
            <a:ext cx="9744368" cy="3892118"/>
          </a:xfrm>
        </p:spPr>
        <p:txBody>
          <a:bodyPr/>
          <a:lstStyle/>
          <a:p>
            <a:r>
              <a:rPr lang="el-GR" sz="2800" dirty="0"/>
              <a:t>ΑΝΤΙΣΕΙΣΜΙΚΑ ΚΤΙΡΙΑ:Οικοδομούνται σύμφωνα με κάποιες βασικές αρχές όπως</a:t>
            </a:r>
          </a:p>
          <a:p>
            <a:pPr marL="857250" lvl="1" indent="-457200">
              <a:buFont typeface="+mj-lt"/>
              <a:buAutoNum type="arabicPeriod"/>
            </a:pPr>
            <a:r>
              <a:rPr lang="el-GR" sz="2400" dirty="0"/>
              <a:t> αποφυγή ασύνδετων και ευπαθών κατασκευών με μεγάλα κενά στους χαμηλότερους ορόφους.</a:t>
            </a:r>
          </a:p>
          <a:p>
            <a:pPr marL="857250" lvl="1" indent="-457200">
              <a:buFont typeface="+mj-lt"/>
              <a:buAutoNum type="arabicPeriod"/>
            </a:pPr>
            <a:r>
              <a:rPr lang="el-GR" sz="2400" dirty="0"/>
              <a:t>Συμπαγή θεμέλια κατασκευασμένα από οπλισμένο σκυρόδεμα </a:t>
            </a:r>
          </a:p>
          <a:p>
            <a:pPr marL="400050" lvl="1" indent="0">
              <a:buNone/>
            </a:pPr>
            <a:endParaRPr lang="el-GR" sz="2400" dirty="0"/>
          </a:p>
          <a:p>
            <a:pPr marL="0" indent="0">
              <a:buNone/>
            </a:pPr>
            <a:r>
              <a:rPr lang="el-GR" sz="2800" dirty="0">
                <a:solidFill>
                  <a:srgbClr val="FF0000"/>
                </a:solidFill>
                <a:sym typeface="Wingdings" panose="05000000000000000000" pitchFamily="2" charset="2"/>
              </a:rPr>
              <a:t>Αποτέλεσμα</a:t>
            </a:r>
            <a:r>
              <a:rPr lang="el-GR" sz="2800" dirty="0">
                <a:sym typeface="Wingdings" panose="05000000000000000000" pitchFamily="2" charset="2"/>
              </a:rPr>
              <a:t>: Τα σεισμικά κύματα τα κάνουν να </a:t>
            </a:r>
          </a:p>
          <a:p>
            <a:pPr marL="0" indent="0">
              <a:buNone/>
            </a:pPr>
            <a:r>
              <a:rPr lang="el-GR" sz="2800" dirty="0">
                <a:sym typeface="Wingdings" panose="05000000000000000000" pitchFamily="2" charset="2"/>
              </a:rPr>
              <a:t>Ταλαντώνονται ώστε να λυγίζουν αλλά να μην σπάνε.</a:t>
            </a:r>
          </a:p>
          <a:p>
            <a:pPr marL="0" indent="0">
              <a:buNone/>
            </a:pPr>
            <a:endParaRPr lang="en-US" dirty="0"/>
          </a:p>
        </p:txBody>
      </p:sp>
      <p:pic>
        <p:nvPicPr>
          <p:cNvPr id="4" name="Picture 3">
            <a:extLst>
              <a:ext uri="{FF2B5EF4-FFF2-40B4-BE49-F238E27FC236}">
                <a16:creationId xmlns:a16="http://schemas.microsoft.com/office/drawing/2014/main" id="{7758F3E3-EAE4-41F6-A024-AA3FB5422454}"/>
              </a:ext>
            </a:extLst>
          </p:cNvPr>
          <p:cNvPicPr>
            <a:picLocks noChangeAspect="1"/>
          </p:cNvPicPr>
          <p:nvPr/>
        </p:nvPicPr>
        <p:blipFill>
          <a:blip r:embed="rId2"/>
          <a:stretch>
            <a:fillRect/>
          </a:stretch>
        </p:blipFill>
        <p:spPr>
          <a:xfrm>
            <a:off x="8664963" y="3429000"/>
            <a:ext cx="2762250" cy="2857500"/>
          </a:xfrm>
          <a:prstGeom prst="rect">
            <a:avLst/>
          </a:prstGeom>
        </p:spPr>
      </p:pic>
    </p:spTree>
    <p:extLst>
      <p:ext uri="{BB962C8B-B14F-4D97-AF65-F5344CB8AC3E}">
        <p14:creationId xmlns:p14="http://schemas.microsoft.com/office/powerpoint/2010/main" val="4008582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927F4-BF94-4B28-BFC6-6DC14BEC6922}"/>
              </a:ext>
            </a:extLst>
          </p:cNvPr>
          <p:cNvSpPr>
            <a:spLocks noGrp="1"/>
          </p:cNvSpPr>
          <p:nvPr>
            <p:ph type="title"/>
          </p:nvPr>
        </p:nvSpPr>
        <p:spPr>
          <a:xfrm>
            <a:off x="522437" y="173301"/>
            <a:ext cx="9744368" cy="799957"/>
          </a:xfrm>
        </p:spPr>
        <p:txBody>
          <a:bodyPr/>
          <a:lstStyle/>
          <a:p>
            <a:r>
              <a:rPr lang="el-GR" dirty="0"/>
              <a:t>ΠΡΟΛΗΨΗ</a:t>
            </a:r>
            <a:endParaRPr lang="en-US" dirty="0"/>
          </a:p>
        </p:txBody>
      </p:sp>
      <p:sp>
        <p:nvSpPr>
          <p:cNvPr id="3" name="Content Placeholder 2">
            <a:extLst>
              <a:ext uri="{FF2B5EF4-FFF2-40B4-BE49-F238E27FC236}">
                <a16:creationId xmlns:a16="http://schemas.microsoft.com/office/drawing/2014/main" id="{420BE1B8-B2A8-40DB-BD96-FE62CA5EB5D1}"/>
              </a:ext>
            </a:extLst>
          </p:cNvPr>
          <p:cNvSpPr>
            <a:spLocks noGrp="1"/>
          </p:cNvSpPr>
          <p:nvPr>
            <p:ph idx="1"/>
          </p:nvPr>
        </p:nvSpPr>
        <p:spPr>
          <a:xfrm>
            <a:off x="191360" y="1277989"/>
            <a:ext cx="9744368" cy="3892118"/>
          </a:xfrm>
        </p:spPr>
        <p:txBody>
          <a:bodyPr/>
          <a:lstStyle/>
          <a:p>
            <a:pPr marL="457200" lvl="1" indent="0">
              <a:buNone/>
            </a:pPr>
            <a:r>
              <a:rPr lang="el-GR" dirty="0"/>
              <a:t>ΤΑ ΠΑΛΙΟΤΕΡΑ ΚΤΙΡΙΑ για να γίνουν ασφαλέστερα:</a:t>
            </a:r>
          </a:p>
          <a:p>
            <a:pPr marL="457200" lvl="1" indent="0">
              <a:buNone/>
            </a:pPr>
            <a:endParaRPr lang="el-GR" dirty="0"/>
          </a:p>
          <a:p>
            <a:pPr lvl="2"/>
            <a:r>
              <a:rPr lang="el-GR" sz="2800" dirty="0"/>
              <a:t>Τοποθετούνται συχνά σταυρωτά στηρίγματα και βραχίονες στους τοίχους και τις σκεπές.</a:t>
            </a:r>
          </a:p>
          <a:p>
            <a:pPr lvl="2"/>
            <a:r>
              <a:rPr lang="el-GR" sz="2800" dirty="0"/>
              <a:t>Μεγάλη προσοχη δίνεται και στους αγωγούς φυσικού αερίου, οι οποίοι κατασκευάζονται με τέτοιο τρόπο ώστε να μην σπάνε και προκαλούν εκρήξεις.</a:t>
            </a:r>
          </a:p>
          <a:p>
            <a:pPr lvl="2"/>
            <a:r>
              <a:rPr lang="el-GR" sz="2800" dirty="0"/>
              <a:t>Σε ορισμένα κτίρια η παροχή φυσικού αερίου διακόπτεται αυτόματα.</a:t>
            </a:r>
          </a:p>
          <a:p>
            <a:endParaRPr lang="en-US" dirty="0"/>
          </a:p>
        </p:txBody>
      </p:sp>
    </p:spTree>
    <p:extLst>
      <p:ext uri="{BB962C8B-B14F-4D97-AF65-F5344CB8AC3E}">
        <p14:creationId xmlns:p14="http://schemas.microsoft.com/office/powerpoint/2010/main" val="21953709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9B1AEB-A594-44F2-AFEE-4D6453A799B0}"/>
              </a:ext>
            </a:extLst>
          </p:cNvPr>
          <p:cNvSpPr>
            <a:spLocks noGrp="1"/>
          </p:cNvSpPr>
          <p:nvPr>
            <p:ph type="title"/>
          </p:nvPr>
        </p:nvSpPr>
        <p:spPr>
          <a:xfrm>
            <a:off x="443610" y="126005"/>
            <a:ext cx="9744368" cy="799957"/>
          </a:xfrm>
        </p:spPr>
        <p:txBody>
          <a:bodyPr/>
          <a:lstStyle/>
          <a:p>
            <a:r>
              <a:rPr lang="el-GR" dirty="0"/>
              <a:t>ΠΡΟΛΗΨΗ</a:t>
            </a:r>
            <a:endParaRPr lang="en-US" dirty="0"/>
          </a:p>
        </p:txBody>
      </p:sp>
      <p:sp>
        <p:nvSpPr>
          <p:cNvPr id="3" name="Content Placeholder 2">
            <a:extLst>
              <a:ext uri="{FF2B5EF4-FFF2-40B4-BE49-F238E27FC236}">
                <a16:creationId xmlns:a16="http://schemas.microsoft.com/office/drawing/2014/main" id="{536A0348-2C2F-45BD-BF4B-7599E17F67EB}"/>
              </a:ext>
            </a:extLst>
          </p:cNvPr>
          <p:cNvSpPr>
            <a:spLocks noGrp="1"/>
          </p:cNvSpPr>
          <p:nvPr>
            <p:ph idx="1"/>
          </p:nvPr>
        </p:nvSpPr>
        <p:spPr>
          <a:xfrm>
            <a:off x="743154" y="1098928"/>
            <a:ext cx="9744368" cy="3892118"/>
          </a:xfrm>
        </p:spPr>
        <p:txBody>
          <a:bodyPr/>
          <a:lstStyle/>
          <a:p>
            <a:pPr marL="0" indent="0">
              <a:buNone/>
            </a:pPr>
            <a:r>
              <a:rPr lang="el-GR" sz="2800" dirty="0"/>
              <a:t>ΓΙΑ ΤΗΝ ΚΑΤΑΣΚΕΥΗ ΣΠΙΤΙΟΥ </a:t>
            </a:r>
          </a:p>
          <a:p>
            <a:pPr>
              <a:buFont typeface="Wingdings" panose="05000000000000000000" pitchFamily="2" charset="2"/>
              <a:buChar char="§"/>
            </a:pPr>
            <a:r>
              <a:rPr lang="el-GR" sz="2800" dirty="0"/>
              <a:t>Πρέπει να γίνεται έλεγχος του οικοπέδου(όμβρια ύδατα που προκαλούν πλυμμήρες)</a:t>
            </a:r>
          </a:p>
          <a:p>
            <a:pPr>
              <a:buFont typeface="Wingdings" panose="05000000000000000000" pitchFamily="2" charset="2"/>
              <a:buChar char="§"/>
            </a:pPr>
            <a:r>
              <a:rPr lang="el-GR" sz="2800" dirty="0"/>
              <a:t>Γερά θεμέλια </a:t>
            </a:r>
          </a:p>
          <a:p>
            <a:pPr>
              <a:buFont typeface="Wingdings" panose="05000000000000000000" pitchFamily="2" charset="2"/>
              <a:buChar char="§"/>
            </a:pPr>
            <a:r>
              <a:rPr lang="el-GR" sz="2800" dirty="0"/>
              <a:t>Αποφυγή σχηματισμού μηχανισμών ορόφου</a:t>
            </a:r>
          </a:p>
          <a:p>
            <a:pPr>
              <a:buFont typeface="Wingdings" panose="05000000000000000000" pitchFamily="2" charset="2"/>
              <a:buChar char="§"/>
            </a:pPr>
            <a:r>
              <a:rPr lang="el-GR" sz="2800" dirty="0"/>
              <a:t>Αποφυγή ανάπτυξης πλαστικών αρθρώσεων στα υποστηλώματα </a:t>
            </a:r>
          </a:p>
          <a:p>
            <a:pPr>
              <a:buFont typeface="Wingdings" panose="05000000000000000000" pitchFamily="2" charset="2"/>
              <a:buChar char="§"/>
            </a:pPr>
            <a:r>
              <a:rPr lang="el-GR" sz="2800" dirty="0"/>
              <a:t>Αποφυγή επαφής με γειτονικά κτίρια</a:t>
            </a:r>
          </a:p>
          <a:p>
            <a:pPr>
              <a:buFont typeface="Wingdings" panose="05000000000000000000" pitchFamily="2" charset="2"/>
              <a:buChar char="§"/>
            </a:pPr>
            <a:r>
              <a:rPr lang="el-GR" sz="2800" dirty="0"/>
              <a:t>Εγκατάσταση ευέλικτων σωληνώσεων για την αποφυγή διαρροών φυσικού αερίου ή νερού</a:t>
            </a:r>
          </a:p>
          <a:p>
            <a:pPr marL="0" indent="0">
              <a:buNone/>
            </a:pPr>
            <a:endParaRPr lang="en-US" dirty="0"/>
          </a:p>
        </p:txBody>
      </p:sp>
    </p:spTree>
    <p:extLst>
      <p:ext uri="{BB962C8B-B14F-4D97-AF65-F5344CB8AC3E}">
        <p14:creationId xmlns:p14="http://schemas.microsoft.com/office/powerpoint/2010/main" val="1260525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152BB9-B74E-4153-9206-6031DF3072A9}"/>
              </a:ext>
            </a:extLst>
          </p:cNvPr>
          <p:cNvSpPr>
            <a:spLocks noGrp="1"/>
          </p:cNvSpPr>
          <p:nvPr>
            <p:ph type="title"/>
          </p:nvPr>
        </p:nvSpPr>
        <p:spPr>
          <a:xfrm>
            <a:off x="506672" y="173301"/>
            <a:ext cx="9744368" cy="799957"/>
          </a:xfrm>
        </p:spPr>
        <p:txBody>
          <a:bodyPr/>
          <a:lstStyle/>
          <a:p>
            <a:r>
              <a:rPr lang="el-GR" dirty="0"/>
              <a:t>ΠΡΟΛΗΨΗ</a:t>
            </a:r>
            <a:endParaRPr lang="en-US" dirty="0"/>
          </a:p>
        </p:txBody>
      </p:sp>
      <p:sp>
        <p:nvSpPr>
          <p:cNvPr id="3" name="Content Placeholder 2">
            <a:extLst>
              <a:ext uri="{FF2B5EF4-FFF2-40B4-BE49-F238E27FC236}">
                <a16:creationId xmlns:a16="http://schemas.microsoft.com/office/drawing/2014/main" id="{21E66557-39A5-4B41-9576-6382DC92E9C3}"/>
              </a:ext>
            </a:extLst>
          </p:cNvPr>
          <p:cNvSpPr>
            <a:spLocks noGrp="1"/>
          </p:cNvSpPr>
          <p:nvPr>
            <p:ph idx="1"/>
          </p:nvPr>
        </p:nvSpPr>
        <p:spPr>
          <a:xfrm>
            <a:off x="648561" y="1240817"/>
            <a:ext cx="9744368" cy="3892118"/>
          </a:xfrm>
        </p:spPr>
        <p:txBody>
          <a:bodyPr>
            <a:noAutofit/>
          </a:bodyPr>
          <a:lstStyle/>
          <a:p>
            <a:pPr marL="0" indent="0">
              <a:buNone/>
            </a:pPr>
            <a:r>
              <a:rPr lang="el-GR" sz="2800" dirty="0"/>
              <a:t>ΕΝΑΛΛΑΚΤΙΚΕΣ ΜΟΡΦΕΣ ΚΤΙΣΙΜΑΤΟΣ </a:t>
            </a:r>
          </a:p>
          <a:p>
            <a:pPr marL="457200" indent="-457200">
              <a:buAutoNum type="arabicPeriod"/>
            </a:pPr>
            <a:r>
              <a:rPr lang="el-GR" sz="2800" dirty="0"/>
              <a:t>Πέτρινα σπίτια </a:t>
            </a:r>
          </a:p>
          <a:p>
            <a:pPr lvl="1" indent="-342900">
              <a:buFont typeface="Arial" panose="020B0604020202020204" pitchFamily="34" charset="0"/>
              <a:buChar char="•"/>
            </a:pPr>
            <a:r>
              <a:rPr lang="el-GR" sz="2400" dirty="0">
                <a:sym typeface="Wingdings" panose="05000000000000000000" pitchFamily="2" charset="2"/>
              </a:rPr>
              <a:t>Εξαιρετική αντοχή ειδικά με ξύλινα πατώματα </a:t>
            </a:r>
          </a:p>
          <a:p>
            <a:pPr lvl="1" indent="-342900">
              <a:buFont typeface="Arial" panose="020B0604020202020204" pitchFamily="34" charset="0"/>
              <a:buChar char="•"/>
            </a:pPr>
            <a:r>
              <a:rPr lang="el-GR" sz="2400" dirty="0">
                <a:sym typeface="Wingdings" panose="05000000000000000000" pitchFamily="2" charset="2"/>
              </a:rPr>
              <a:t>Απαραίτητο να υπάρχει συμμετρία </a:t>
            </a:r>
          </a:p>
          <a:p>
            <a:pPr lvl="1" indent="-342900">
              <a:buFont typeface="Arial" panose="020B0604020202020204" pitchFamily="34" charset="0"/>
              <a:buChar char="•"/>
            </a:pPr>
            <a:r>
              <a:rPr lang="el-GR" sz="2400" dirty="0">
                <a:sym typeface="Wingdings" panose="05000000000000000000" pitchFamily="2" charset="2"/>
              </a:rPr>
              <a:t>Μόνωση στέγης </a:t>
            </a:r>
          </a:p>
          <a:p>
            <a:pPr marL="457200" indent="-457200">
              <a:buAutoNum type="arabicPeriod" startAt="2"/>
            </a:pPr>
            <a:r>
              <a:rPr lang="el-GR" sz="2800" dirty="0">
                <a:sym typeface="Wingdings" panose="05000000000000000000" pitchFamily="2" charset="2"/>
              </a:rPr>
              <a:t>Ξύλινα σπίτια </a:t>
            </a:r>
          </a:p>
          <a:p>
            <a:pPr lvl="1" indent="-342900">
              <a:buFont typeface="Arial" panose="020B0604020202020204" pitchFamily="34" charset="0"/>
              <a:buChar char="•"/>
            </a:pPr>
            <a:r>
              <a:rPr lang="el-GR" sz="2400" dirty="0">
                <a:sym typeface="Wingdings" panose="05000000000000000000" pitchFamily="2" charset="2"/>
              </a:rPr>
              <a:t>Ιδιότητα ξύλου να απορροφά υψηλά ποσοστά σεισμικής ενέργειας </a:t>
            </a:r>
          </a:p>
          <a:p>
            <a:pPr lvl="1" indent="-342900">
              <a:buFont typeface="Arial" panose="020B0604020202020204" pitchFamily="34" charset="0"/>
              <a:buChar char="•"/>
            </a:pPr>
            <a:r>
              <a:rPr lang="el-GR" sz="2400" dirty="0">
                <a:sym typeface="Wingdings" panose="05000000000000000000" pitchFamily="2" charset="2"/>
              </a:rPr>
              <a:t>Το ξύλο έχει μικρό βάρος </a:t>
            </a:r>
          </a:p>
          <a:p>
            <a:pPr lvl="1" indent="-342900">
              <a:buFont typeface="Arial" panose="020B0604020202020204" pitchFamily="34" charset="0"/>
              <a:buChar char="•"/>
            </a:pPr>
            <a:r>
              <a:rPr lang="el-GR" sz="2400" dirty="0">
                <a:sym typeface="Wingdings" panose="05000000000000000000" pitchFamily="2" charset="2"/>
              </a:rPr>
              <a:t>Ιδιαίτερη προσοχή στις συνδέσεις </a:t>
            </a:r>
          </a:p>
          <a:p>
            <a:pPr lvl="1" indent="-342900">
              <a:buFont typeface="Arial" panose="020B0604020202020204" pitchFamily="34" charset="0"/>
              <a:buChar char="•"/>
            </a:pPr>
            <a:r>
              <a:rPr lang="el-GR" sz="2400" dirty="0">
                <a:sym typeface="Wingdings" panose="05000000000000000000" pitchFamily="2" charset="2"/>
              </a:rPr>
              <a:t>Θέλει καλή συντήρηση </a:t>
            </a:r>
          </a:p>
          <a:p>
            <a:pPr lvl="1" indent="-342900">
              <a:buFont typeface="Arial" panose="020B0604020202020204" pitchFamily="34" charset="0"/>
              <a:buChar char="•"/>
            </a:pPr>
            <a:r>
              <a:rPr lang="el-GR" sz="2400" dirty="0">
                <a:sym typeface="Wingdings" panose="05000000000000000000" pitchFamily="2" charset="2"/>
              </a:rPr>
              <a:t>Συνδιάζεται με λιθοδομή στα γεμίσματα </a:t>
            </a:r>
            <a:endParaRPr lang="en-US" sz="2400" dirty="0"/>
          </a:p>
        </p:txBody>
      </p:sp>
      <p:pic>
        <p:nvPicPr>
          <p:cNvPr id="4" name="Picture 3">
            <a:extLst>
              <a:ext uri="{FF2B5EF4-FFF2-40B4-BE49-F238E27FC236}">
                <a16:creationId xmlns:a16="http://schemas.microsoft.com/office/drawing/2014/main" id="{2C25D52E-2829-4B77-A308-63ED6CFAA3DC}"/>
              </a:ext>
            </a:extLst>
          </p:cNvPr>
          <p:cNvPicPr>
            <a:picLocks noChangeAspect="1"/>
          </p:cNvPicPr>
          <p:nvPr/>
        </p:nvPicPr>
        <p:blipFill>
          <a:blip r:embed="rId2"/>
          <a:stretch>
            <a:fillRect/>
          </a:stretch>
        </p:blipFill>
        <p:spPr>
          <a:xfrm>
            <a:off x="8529146" y="1580858"/>
            <a:ext cx="2464188" cy="1848141"/>
          </a:xfrm>
          <a:prstGeom prst="rect">
            <a:avLst/>
          </a:prstGeom>
        </p:spPr>
      </p:pic>
      <p:pic>
        <p:nvPicPr>
          <p:cNvPr id="5" name="Picture 4">
            <a:extLst>
              <a:ext uri="{FF2B5EF4-FFF2-40B4-BE49-F238E27FC236}">
                <a16:creationId xmlns:a16="http://schemas.microsoft.com/office/drawing/2014/main" id="{FA5457BF-3AC2-42D9-A3E4-7E5D1FB684F1}"/>
              </a:ext>
            </a:extLst>
          </p:cNvPr>
          <p:cNvPicPr>
            <a:picLocks noChangeAspect="1"/>
          </p:cNvPicPr>
          <p:nvPr/>
        </p:nvPicPr>
        <p:blipFill>
          <a:blip r:embed="rId3"/>
          <a:stretch>
            <a:fillRect/>
          </a:stretch>
        </p:blipFill>
        <p:spPr>
          <a:xfrm>
            <a:off x="8529145" y="4945334"/>
            <a:ext cx="2464188" cy="1650690"/>
          </a:xfrm>
          <a:prstGeom prst="rect">
            <a:avLst/>
          </a:prstGeom>
        </p:spPr>
      </p:pic>
    </p:spTree>
    <p:extLst>
      <p:ext uri="{BB962C8B-B14F-4D97-AF65-F5344CB8AC3E}">
        <p14:creationId xmlns:p14="http://schemas.microsoft.com/office/powerpoint/2010/main" val="11051918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1CE29F-AE25-4077-8095-EBE25D9BE0D7}"/>
              </a:ext>
            </a:extLst>
          </p:cNvPr>
          <p:cNvSpPr>
            <a:spLocks noGrp="1"/>
          </p:cNvSpPr>
          <p:nvPr>
            <p:ph type="title"/>
          </p:nvPr>
        </p:nvSpPr>
        <p:spPr>
          <a:xfrm>
            <a:off x="459375" y="126005"/>
            <a:ext cx="9744368" cy="799957"/>
          </a:xfrm>
        </p:spPr>
        <p:txBody>
          <a:bodyPr/>
          <a:lstStyle/>
          <a:p>
            <a:r>
              <a:rPr lang="el-GR" dirty="0"/>
              <a:t>ΠΡΟΛΗΨΗ </a:t>
            </a:r>
            <a:endParaRPr lang="en-US" dirty="0"/>
          </a:p>
        </p:txBody>
      </p:sp>
      <p:sp>
        <p:nvSpPr>
          <p:cNvPr id="3" name="Content Placeholder 2">
            <a:extLst>
              <a:ext uri="{FF2B5EF4-FFF2-40B4-BE49-F238E27FC236}">
                <a16:creationId xmlns:a16="http://schemas.microsoft.com/office/drawing/2014/main" id="{369B13B3-D8DC-4BDF-8F50-DA3E23906096}"/>
              </a:ext>
            </a:extLst>
          </p:cNvPr>
          <p:cNvSpPr>
            <a:spLocks noGrp="1"/>
          </p:cNvSpPr>
          <p:nvPr>
            <p:ph idx="1"/>
          </p:nvPr>
        </p:nvSpPr>
        <p:spPr>
          <a:xfrm>
            <a:off x="459375" y="1067397"/>
            <a:ext cx="9744368" cy="3892118"/>
          </a:xfrm>
        </p:spPr>
        <p:txBody>
          <a:bodyPr/>
          <a:lstStyle/>
          <a:p>
            <a:pPr marL="0" indent="0">
              <a:buNone/>
            </a:pPr>
            <a:r>
              <a:rPr lang="el-GR" sz="2800" dirty="0"/>
              <a:t>ΕΝΗΜΕΡΩΣΗ ΠΛΗΘΥΣΜΟΥ</a:t>
            </a:r>
          </a:p>
          <a:p>
            <a:pPr marL="457200" indent="-457200">
              <a:buAutoNum type="arabicPeriod"/>
            </a:pPr>
            <a:r>
              <a:rPr lang="el-GR" sz="2800" dirty="0"/>
              <a:t>Διοργάνωση σεμιναρίων επιμόρφωσης εκπαιδευτικών </a:t>
            </a:r>
          </a:p>
          <a:p>
            <a:pPr marL="457200" indent="-457200">
              <a:buAutoNum type="arabicPeriod"/>
            </a:pPr>
            <a:r>
              <a:rPr lang="el-GR" sz="2800" dirty="0"/>
              <a:t>Πραγματοποίηση ενημερωτικών ομιλιών σε μαθητές </a:t>
            </a:r>
          </a:p>
          <a:p>
            <a:pPr marL="457200" indent="-457200">
              <a:buAutoNum type="arabicPeriod"/>
            </a:pPr>
            <a:r>
              <a:rPr lang="el-GR" sz="2800" dirty="0"/>
              <a:t>Διοργάνωση ασκήσεων ετοιμότητας σε σχολικά κτίρια και χώρους εργασίας</a:t>
            </a:r>
          </a:p>
          <a:p>
            <a:pPr marL="457200" indent="-457200">
              <a:buAutoNum type="arabicPeriod"/>
            </a:pPr>
            <a:r>
              <a:rPr lang="el-GR" sz="2800" dirty="0"/>
              <a:t>Δημιουργία και έκδοση ενημερωτικού υλικού </a:t>
            </a:r>
            <a:endParaRPr lang="en-US" sz="2800" dirty="0"/>
          </a:p>
          <a:p>
            <a:pPr marL="457200" indent="-457200">
              <a:buAutoNum type="arabicPeriod"/>
            </a:pPr>
            <a:r>
              <a:rPr lang="el-GR" sz="2800" dirty="0"/>
              <a:t>Υλοποίηση ενημερωτικών προγραμμάτων για διάφορες ομάδες πληθυσμού </a:t>
            </a:r>
            <a:endParaRPr lang="en-US" sz="2800" dirty="0"/>
          </a:p>
        </p:txBody>
      </p:sp>
      <p:pic>
        <p:nvPicPr>
          <p:cNvPr id="4" name="Picture 3">
            <a:extLst>
              <a:ext uri="{FF2B5EF4-FFF2-40B4-BE49-F238E27FC236}">
                <a16:creationId xmlns:a16="http://schemas.microsoft.com/office/drawing/2014/main" id="{8C9DC708-E91E-4C9A-8857-FC7F04E9C626}"/>
              </a:ext>
            </a:extLst>
          </p:cNvPr>
          <p:cNvPicPr>
            <a:picLocks noChangeAspect="1"/>
          </p:cNvPicPr>
          <p:nvPr/>
        </p:nvPicPr>
        <p:blipFill>
          <a:blip r:embed="rId2"/>
          <a:stretch>
            <a:fillRect/>
          </a:stretch>
        </p:blipFill>
        <p:spPr>
          <a:xfrm>
            <a:off x="9496916" y="4496278"/>
            <a:ext cx="1969537" cy="2057072"/>
          </a:xfrm>
          <a:prstGeom prst="rect">
            <a:avLst/>
          </a:prstGeom>
        </p:spPr>
      </p:pic>
      <p:pic>
        <p:nvPicPr>
          <p:cNvPr id="5" name="Picture 4">
            <a:extLst>
              <a:ext uri="{FF2B5EF4-FFF2-40B4-BE49-F238E27FC236}">
                <a16:creationId xmlns:a16="http://schemas.microsoft.com/office/drawing/2014/main" id="{F625739C-A64E-4324-A999-9C5899D4293B}"/>
              </a:ext>
            </a:extLst>
          </p:cNvPr>
          <p:cNvPicPr>
            <a:picLocks noChangeAspect="1"/>
          </p:cNvPicPr>
          <p:nvPr/>
        </p:nvPicPr>
        <p:blipFill>
          <a:blip r:embed="rId3"/>
          <a:stretch>
            <a:fillRect/>
          </a:stretch>
        </p:blipFill>
        <p:spPr>
          <a:xfrm>
            <a:off x="9554556" y="1563982"/>
            <a:ext cx="1911897" cy="2294277"/>
          </a:xfrm>
          <a:prstGeom prst="rect">
            <a:avLst/>
          </a:prstGeom>
        </p:spPr>
      </p:pic>
    </p:spTree>
    <p:extLst>
      <p:ext uri="{BB962C8B-B14F-4D97-AF65-F5344CB8AC3E}">
        <p14:creationId xmlns:p14="http://schemas.microsoft.com/office/powerpoint/2010/main" val="37798913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899FA-71BA-482D-89D3-1707A54A5534}"/>
              </a:ext>
            </a:extLst>
          </p:cNvPr>
          <p:cNvSpPr>
            <a:spLocks noGrp="1"/>
          </p:cNvSpPr>
          <p:nvPr>
            <p:ph type="title"/>
          </p:nvPr>
        </p:nvSpPr>
        <p:spPr>
          <a:xfrm>
            <a:off x="475140" y="220598"/>
            <a:ext cx="9744368" cy="799957"/>
          </a:xfrm>
        </p:spPr>
        <p:txBody>
          <a:bodyPr/>
          <a:lstStyle/>
          <a:p>
            <a:r>
              <a:rPr lang="el-GR" dirty="0"/>
              <a:t>ΠΡΟΛΗΨΗ</a:t>
            </a:r>
            <a:endParaRPr lang="en-US" dirty="0"/>
          </a:p>
        </p:txBody>
      </p:sp>
      <p:sp>
        <p:nvSpPr>
          <p:cNvPr id="3" name="Content Placeholder 2">
            <a:extLst>
              <a:ext uri="{FF2B5EF4-FFF2-40B4-BE49-F238E27FC236}">
                <a16:creationId xmlns:a16="http://schemas.microsoft.com/office/drawing/2014/main" id="{14BDC882-CCB0-40AF-8527-09AA6B40B081}"/>
              </a:ext>
            </a:extLst>
          </p:cNvPr>
          <p:cNvSpPr>
            <a:spLocks noGrp="1"/>
          </p:cNvSpPr>
          <p:nvPr>
            <p:ph idx="1"/>
          </p:nvPr>
        </p:nvSpPr>
        <p:spPr>
          <a:xfrm>
            <a:off x="680091" y="1020555"/>
            <a:ext cx="9744368" cy="3892118"/>
          </a:xfrm>
        </p:spPr>
        <p:txBody>
          <a:bodyPr>
            <a:normAutofit fontScale="77500" lnSpcReduction="20000"/>
          </a:bodyPr>
          <a:lstStyle/>
          <a:p>
            <a:pPr marL="0" indent="0">
              <a:buNone/>
            </a:pPr>
            <a:r>
              <a:rPr lang="el-GR" dirty="0"/>
              <a:t>ΣΤΟ ΣΠΙΤΙ:</a:t>
            </a:r>
          </a:p>
          <a:p>
            <a:pPr marL="514350" indent="-514350">
              <a:buFont typeface="+mj-lt"/>
              <a:buAutoNum type="arabicPeriod"/>
            </a:pPr>
            <a:r>
              <a:rPr lang="el-GR" dirty="0"/>
              <a:t>Αποκτάμε κουτί πρώτων βοηθειών. </a:t>
            </a:r>
          </a:p>
          <a:p>
            <a:pPr marL="514350" indent="-514350">
              <a:buFont typeface="+mj-lt"/>
              <a:buAutoNum type="arabicPeriod"/>
            </a:pPr>
            <a:r>
              <a:rPr lang="el-GR" dirty="0"/>
              <a:t>Έχουμε σχέδια επικοινωνίας με την οικογένειά μας. </a:t>
            </a:r>
          </a:p>
          <a:p>
            <a:pPr marL="514350" indent="-514350">
              <a:buFont typeface="+mj-lt"/>
              <a:buAutoNum type="arabicPeriod"/>
            </a:pPr>
            <a:r>
              <a:rPr lang="el-GR" dirty="0"/>
              <a:t>Στερεώνουμε τα ράφια με ασφάλεια στους τοίχους. </a:t>
            </a:r>
          </a:p>
          <a:p>
            <a:pPr marL="514350" indent="-514350">
              <a:buFont typeface="+mj-lt"/>
              <a:buAutoNum type="arabicPeriod"/>
            </a:pPr>
            <a:r>
              <a:rPr lang="el-GR" dirty="0"/>
              <a:t>Τοποθετούμε βαριά αντικείμενα στα χαμηλότερα ράφια.</a:t>
            </a:r>
          </a:p>
          <a:p>
            <a:pPr marL="514350" indent="-514350">
              <a:buFont typeface="+mj-lt"/>
              <a:buAutoNum type="arabicPeriod"/>
            </a:pPr>
            <a:r>
              <a:rPr lang="el-GR" dirty="0"/>
              <a:t>Στερεώνουμε τα βαρια αντικείμενα(εικόνες,καθρέφτες) με ασφάλεια στους τοίχους και μακριά από κρεβάτια,καναπέδες όπου κάθονται οι άνθρωποι γενικότερα.</a:t>
            </a:r>
          </a:p>
          <a:p>
            <a:pPr marL="514350" indent="-514350">
              <a:buFont typeface="+mj-lt"/>
              <a:buAutoNum type="arabicPeriod"/>
            </a:pPr>
            <a:r>
              <a:rPr lang="el-GR" dirty="0"/>
              <a:t>Επιδιορθώνουμε τυχόν βαθιές ρωγμές στα ταβάνια και στα θεμέλια.</a:t>
            </a:r>
          </a:p>
          <a:p>
            <a:pPr marL="514350" indent="-514350">
              <a:buFont typeface="+mj-lt"/>
              <a:buAutoNum type="arabicPeriod"/>
            </a:pPr>
            <a:r>
              <a:rPr lang="el-GR" dirty="0"/>
              <a:t>Εντοπίζουμε </a:t>
            </a:r>
            <a:r>
              <a:rPr lang="el-GR" dirty="0" smtClean="0"/>
              <a:t>ασφαλή </a:t>
            </a:r>
            <a:r>
              <a:rPr lang="el-GR" dirty="0"/>
              <a:t>σημεία σε κάθε δωμάτιο.</a:t>
            </a:r>
            <a:endParaRPr lang="en-US" dirty="0"/>
          </a:p>
        </p:txBody>
      </p:sp>
      <p:pic>
        <p:nvPicPr>
          <p:cNvPr id="8194" name="Picture 2" descr="ÎÏÎ¿ÏÎ­Î»ÎµÏÎ¼Î± ÎµÎ¹ÎºÏÎ½Î±Ï Î³Î¹Î± ÎºÎ¿ÏÏÎ¹ ÏÏÏÏÏÎ½ Î²Î¿Î·Î¸ÎµÎ¹ÏÎ½">
            <a:extLst>
              <a:ext uri="{FF2B5EF4-FFF2-40B4-BE49-F238E27FC236}">
                <a16:creationId xmlns:a16="http://schemas.microsoft.com/office/drawing/2014/main" id="{C65A0A90-00DC-4D78-9D97-A9CC76D8E7A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5281" y="756745"/>
            <a:ext cx="1731579" cy="17315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53D68D4-02A7-44CC-A5AC-799FBA323B00}"/>
              </a:ext>
            </a:extLst>
          </p:cNvPr>
          <p:cNvPicPr>
            <a:picLocks noChangeAspect="1"/>
          </p:cNvPicPr>
          <p:nvPr/>
        </p:nvPicPr>
        <p:blipFill>
          <a:blip r:embed="rId3"/>
          <a:stretch>
            <a:fillRect/>
          </a:stretch>
        </p:blipFill>
        <p:spPr>
          <a:xfrm>
            <a:off x="1930490" y="4755859"/>
            <a:ext cx="1411799" cy="1881543"/>
          </a:xfrm>
          <a:prstGeom prst="rect">
            <a:avLst/>
          </a:prstGeom>
        </p:spPr>
      </p:pic>
      <p:pic>
        <p:nvPicPr>
          <p:cNvPr id="5" name="Picture 4">
            <a:extLst>
              <a:ext uri="{FF2B5EF4-FFF2-40B4-BE49-F238E27FC236}">
                <a16:creationId xmlns:a16="http://schemas.microsoft.com/office/drawing/2014/main" id="{D977A44C-878A-454F-8D47-9A33F0DF16CE}"/>
              </a:ext>
            </a:extLst>
          </p:cNvPr>
          <p:cNvPicPr>
            <a:picLocks noChangeAspect="1"/>
          </p:cNvPicPr>
          <p:nvPr/>
        </p:nvPicPr>
        <p:blipFill>
          <a:blip r:embed="rId4"/>
          <a:stretch>
            <a:fillRect/>
          </a:stretch>
        </p:blipFill>
        <p:spPr>
          <a:xfrm>
            <a:off x="8547724" y="4996309"/>
            <a:ext cx="2466113" cy="1432642"/>
          </a:xfrm>
          <a:prstGeom prst="rect">
            <a:avLst/>
          </a:prstGeom>
        </p:spPr>
      </p:pic>
    </p:spTree>
    <p:extLst>
      <p:ext uri="{BB962C8B-B14F-4D97-AF65-F5344CB8AC3E}">
        <p14:creationId xmlns:p14="http://schemas.microsoft.com/office/powerpoint/2010/main" val="399551485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90275-E6B6-450E-B325-A3077435F5DF}"/>
              </a:ext>
            </a:extLst>
          </p:cNvPr>
          <p:cNvSpPr>
            <a:spLocks noGrp="1"/>
          </p:cNvSpPr>
          <p:nvPr>
            <p:ph type="title"/>
          </p:nvPr>
        </p:nvSpPr>
        <p:spPr>
          <a:xfrm>
            <a:off x="490906" y="0"/>
            <a:ext cx="9744368" cy="799957"/>
          </a:xfrm>
        </p:spPr>
        <p:txBody>
          <a:bodyPr>
            <a:normAutofit fontScale="90000"/>
          </a:bodyPr>
          <a:lstStyle/>
          <a:p>
            <a:r>
              <a:rPr lang="el-GR" sz="3600" dirty="0"/>
              <a:t>ΠΡΟΣΤΑΣΙΑ ΜΝΗΜΕΙΩΝ- ΑΡΧΑΙΟΛΟΓΙΚΩΝ ΧΩΡΩΝ </a:t>
            </a:r>
            <a:endParaRPr lang="en-US" sz="3600" dirty="0"/>
          </a:p>
        </p:txBody>
      </p:sp>
      <p:sp>
        <p:nvSpPr>
          <p:cNvPr id="3" name="Content Placeholder 2">
            <a:extLst>
              <a:ext uri="{FF2B5EF4-FFF2-40B4-BE49-F238E27FC236}">
                <a16:creationId xmlns:a16="http://schemas.microsoft.com/office/drawing/2014/main" id="{DDE67713-5F29-49E9-9475-D13AB8A1E97A}"/>
              </a:ext>
            </a:extLst>
          </p:cNvPr>
          <p:cNvSpPr>
            <a:spLocks noGrp="1"/>
          </p:cNvSpPr>
          <p:nvPr>
            <p:ph idx="1"/>
          </p:nvPr>
        </p:nvSpPr>
        <p:spPr>
          <a:xfrm>
            <a:off x="617030" y="1130459"/>
            <a:ext cx="9744368" cy="3892118"/>
          </a:xfrm>
        </p:spPr>
        <p:txBody>
          <a:bodyPr>
            <a:normAutofit fontScale="77500" lnSpcReduction="20000"/>
          </a:bodyPr>
          <a:lstStyle/>
          <a:p>
            <a:endParaRPr lang="el-GR" dirty="0"/>
          </a:p>
          <a:p>
            <a:r>
              <a:rPr lang="el-GR" dirty="0"/>
              <a:t>Τοπογραφική αναπαράσταση- αποτύπωση </a:t>
            </a:r>
          </a:p>
          <a:p>
            <a:r>
              <a:rPr lang="el-GR" dirty="0"/>
              <a:t>Καταγραφή επεμβάσεων που έχουν υποστεί τα μνημεία </a:t>
            </a:r>
          </a:p>
          <a:p>
            <a:r>
              <a:rPr lang="el-GR" dirty="0"/>
              <a:t>Αναστήλωση </a:t>
            </a:r>
          </a:p>
          <a:p>
            <a:r>
              <a:rPr lang="el-GR" dirty="0"/>
              <a:t>Χρήση συρμάτων για στερέωση μικρών αντικειμένων ή αντικειμένων αξίας </a:t>
            </a:r>
          </a:p>
          <a:p>
            <a:r>
              <a:rPr lang="el-GR" dirty="0"/>
              <a:t>Τοποθέτηση εύθραυστων αντικειμένων σε ασφαλές μέρος (βιτρίνα)</a:t>
            </a:r>
          </a:p>
          <a:p>
            <a:r>
              <a:rPr lang="el-GR" dirty="0"/>
              <a:t>Χρήση </a:t>
            </a:r>
            <a:r>
              <a:rPr lang="en-US" dirty="0"/>
              <a:t>Plexiglas</a:t>
            </a:r>
            <a:r>
              <a:rPr lang="el-GR" dirty="0"/>
              <a:t> αντί για γυαλί στις βιτρίνες </a:t>
            </a:r>
          </a:p>
          <a:p>
            <a:r>
              <a:rPr lang="el-GR" dirty="0"/>
              <a:t>Στήριξη βάσης του εκθέματος </a:t>
            </a:r>
            <a:endParaRPr lang="en-US" dirty="0"/>
          </a:p>
        </p:txBody>
      </p:sp>
      <p:pic>
        <p:nvPicPr>
          <p:cNvPr id="4" name="Picture 3">
            <a:extLst>
              <a:ext uri="{FF2B5EF4-FFF2-40B4-BE49-F238E27FC236}">
                <a16:creationId xmlns:a16="http://schemas.microsoft.com/office/drawing/2014/main" id="{C13CD0E0-7077-4B31-A09E-8FEC1736AA80}"/>
              </a:ext>
            </a:extLst>
          </p:cNvPr>
          <p:cNvPicPr>
            <a:picLocks noChangeAspect="1"/>
          </p:cNvPicPr>
          <p:nvPr/>
        </p:nvPicPr>
        <p:blipFill>
          <a:blip r:embed="rId2"/>
          <a:stretch>
            <a:fillRect/>
          </a:stretch>
        </p:blipFill>
        <p:spPr>
          <a:xfrm>
            <a:off x="7558252" y="4104537"/>
            <a:ext cx="3745624" cy="2497083"/>
          </a:xfrm>
          <a:prstGeom prst="rect">
            <a:avLst/>
          </a:prstGeom>
        </p:spPr>
      </p:pic>
    </p:spTree>
    <p:extLst>
      <p:ext uri="{BB962C8B-B14F-4D97-AF65-F5344CB8AC3E}">
        <p14:creationId xmlns:p14="http://schemas.microsoft.com/office/powerpoint/2010/main" val="7055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93A7D-2A71-45D1-8A73-57F060652495}"/>
              </a:ext>
            </a:extLst>
          </p:cNvPr>
          <p:cNvSpPr>
            <a:spLocks noGrp="1"/>
          </p:cNvSpPr>
          <p:nvPr>
            <p:ph type="title"/>
          </p:nvPr>
        </p:nvSpPr>
        <p:spPr>
          <a:xfrm>
            <a:off x="427844" y="157536"/>
            <a:ext cx="9744368" cy="799957"/>
          </a:xfrm>
        </p:spPr>
        <p:txBody>
          <a:bodyPr/>
          <a:lstStyle/>
          <a:p>
            <a:r>
              <a:rPr lang="el-GR" dirty="0"/>
              <a:t>ΕΠΙΣΤΗΜΟΝΕΣ ΠΟΥ ΕΡΩΤΗΘΗΚΑΝ </a:t>
            </a:r>
            <a:endParaRPr lang="en-US" dirty="0"/>
          </a:p>
        </p:txBody>
      </p:sp>
      <p:sp>
        <p:nvSpPr>
          <p:cNvPr id="3" name="Content Placeholder 2">
            <a:extLst>
              <a:ext uri="{FF2B5EF4-FFF2-40B4-BE49-F238E27FC236}">
                <a16:creationId xmlns:a16="http://schemas.microsoft.com/office/drawing/2014/main" id="{F6F58A67-4073-4E19-B3CE-08E55FF2DCF2}"/>
              </a:ext>
            </a:extLst>
          </p:cNvPr>
          <p:cNvSpPr>
            <a:spLocks noGrp="1"/>
          </p:cNvSpPr>
          <p:nvPr>
            <p:ph idx="1"/>
          </p:nvPr>
        </p:nvSpPr>
        <p:spPr>
          <a:xfrm>
            <a:off x="680092" y="1351174"/>
            <a:ext cx="10749908" cy="5232505"/>
          </a:xfrm>
        </p:spPr>
        <p:txBody>
          <a:bodyPr/>
          <a:lstStyle/>
          <a:p>
            <a:pPr marL="0" indent="0">
              <a:buNone/>
            </a:pPr>
            <a:r>
              <a:rPr lang="el-GR" dirty="0"/>
              <a:t>Δρ. Ι. Καλογεράς </a:t>
            </a:r>
            <a:endParaRPr lang="el-GR" dirty="0" smtClean="0"/>
          </a:p>
          <a:p>
            <a:pPr marL="0" indent="0">
              <a:buNone/>
            </a:pPr>
            <a:r>
              <a:rPr lang="el-GR" dirty="0" smtClean="0"/>
              <a:t>Σεισμολόγος-Διευθυντής Ερευνών Γεωδυναμικό Ινστιτούτο Εθνικού Αστεροσκοπείου Αθηνών</a:t>
            </a:r>
            <a:endParaRPr lang="el-GR" dirty="0"/>
          </a:p>
          <a:p>
            <a:pPr>
              <a:buFont typeface="Arial" panose="020B0604020202020204" pitchFamily="34" charset="0"/>
              <a:buChar char="•"/>
            </a:pPr>
            <a:r>
              <a:rPr lang="el-GR" dirty="0" smtClean="0"/>
              <a:t>Σεισμογράφοι </a:t>
            </a:r>
            <a:endParaRPr lang="en-US" dirty="0"/>
          </a:p>
          <a:p>
            <a:pPr marL="0" indent="0">
              <a:buNone/>
            </a:pPr>
            <a:endParaRPr lang="el-GR" dirty="0" smtClean="0"/>
          </a:p>
          <a:p>
            <a:pPr marL="0" indent="0">
              <a:buNone/>
            </a:pPr>
            <a:r>
              <a:rPr lang="el-GR" dirty="0" smtClean="0"/>
              <a:t>Δρ</a:t>
            </a:r>
            <a:r>
              <a:rPr lang="el-GR" dirty="0"/>
              <a:t>. Μαρίνος Χαραλαμπάκης</a:t>
            </a:r>
          </a:p>
          <a:p>
            <a:pPr marL="0" indent="0">
              <a:buNone/>
            </a:pPr>
            <a:r>
              <a:rPr lang="el-GR" dirty="0" smtClean="0"/>
              <a:t>Γεωλόγος Θαλάσσης-Γεωφυσικός</a:t>
            </a:r>
          </a:p>
          <a:p>
            <a:pPr marL="0" indent="0">
              <a:buNone/>
            </a:pPr>
            <a:r>
              <a:rPr lang="el-GR" dirty="0" smtClean="0"/>
              <a:t>Γεωδυναμικο Ινστιτούτο Εθνικού </a:t>
            </a:r>
          </a:p>
          <a:p>
            <a:pPr marL="0" indent="0">
              <a:buNone/>
            </a:pPr>
            <a:r>
              <a:rPr lang="el-GR" dirty="0" smtClean="0"/>
              <a:t>Αστεροσκοπείου Αθηνών</a:t>
            </a:r>
            <a:endParaRPr lang="el-GR" dirty="0"/>
          </a:p>
        </p:txBody>
      </p:sp>
      <p:pic>
        <p:nvPicPr>
          <p:cNvPr id="4" name="Picture 3">
            <a:extLst>
              <a:ext uri="{FF2B5EF4-FFF2-40B4-BE49-F238E27FC236}">
                <a16:creationId xmlns:a16="http://schemas.microsoft.com/office/drawing/2014/main" id="{5B983E51-88F8-46C5-B33C-B382B0523A7F}"/>
              </a:ext>
            </a:extLst>
          </p:cNvPr>
          <p:cNvPicPr>
            <a:picLocks noChangeAspect="1"/>
          </p:cNvPicPr>
          <p:nvPr/>
        </p:nvPicPr>
        <p:blipFill>
          <a:blip r:embed="rId2"/>
          <a:stretch>
            <a:fillRect/>
          </a:stretch>
        </p:blipFill>
        <p:spPr>
          <a:xfrm>
            <a:off x="7979877" y="4048426"/>
            <a:ext cx="3282602" cy="2389734"/>
          </a:xfrm>
          <a:prstGeom prst="rect">
            <a:avLst/>
          </a:prstGeom>
        </p:spPr>
      </p:pic>
    </p:spTree>
    <p:extLst>
      <p:ext uri="{BB962C8B-B14F-4D97-AF65-F5344CB8AC3E}">
        <p14:creationId xmlns:p14="http://schemas.microsoft.com/office/powerpoint/2010/main" val="74246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3B21B-30B0-4EE0-B165-A77E19F4E468}"/>
              </a:ext>
            </a:extLst>
          </p:cNvPr>
          <p:cNvSpPr>
            <a:spLocks noGrp="1"/>
          </p:cNvSpPr>
          <p:nvPr>
            <p:ph type="title"/>
          </p:nvPr>
        </p:nvSpPr>
        <p:spPr>
          <a:xfrm>
            <a:off x="475140" y="0"/>
            <a:ext cx="9744368" cy="799957"/>
          </a:xfrm>
        </p:spPr>
        <p:txBody>
          <a:bodyPr/>
          <a:lstStyle/>
          <a:p>
            <a:r>
              <a:rPr lang="el-GR" dirty="0"/>
              <a:t>ΣΥΜΠΕΡΑΣΜΑΤΑ </a:t>
            </a:r>
            <a:endParaRPr lang="en-US" dirty="0"/>
          </a:p>
        </p:txBody>
      </p:sp>
      <p:sp>
        <p:nvSpPr>
          <p:cNvPr id="3" name="Content Placeholder 2">
            <a:extLst>
              <a:ext uri="{FF2B5EF4-FFF2-40B4-BE49-F238E27FC236}">
                <a16:creationId xmlns:a16="http://schemas.microsoft.com/office/drawing/2014/main" id="{4B663881-B766-42B8-BC2A-07EEAC99619D}"/>
              </a:ext>
            </a:extLst>
          </p:cNvPr>
          <p:cNvSpPr>
            <a:spLocks noGrp="1"/>
          </p:cNvSpPr>
          <p:nvPr>
            <p:ph idx="1"/>
          </p:nvPr>
        </p:nvSpPr>
        <p:spPr>
          <a:xfrm>
            <a:off x="743153" y="1240817"/>
            <a:ext cx="9744368" cy="3892118"/>
          </a:xfrm>
        </p:spPr>
        <p:txBody>
          <a:bodyPr/>
          <a:lstStyle/>
          <a:p>
            <a:r>
              <a:rPr lang="el-GR" sz="2800" dirty="0"/>
              <a:t>Πρέπει να τηρείται πιο αυστηρά η ισχύουσα νομοθεσία </a:t>
            </a:r>
          </a:p>
          <a:p>
            <a:r>
              <a:rPr lang="el-GR" sz="2800" dirty="0"/>
              <a:t>Προτεραιότητα στην ασφάλεια και όχι στην εμφάνιση </a:t>
            </a:r>
          </a:p>
          <a:p>
            <a:r>
              <a:rPr lang="el-GR" sz="2800" dirty="0"/>
              <a:t> Προσπάθεια βελτίωσης παλιών κτηρίων </a:t>
            </a:r>
          </a:p>
          <a:p>
            <a:r>
              <a:rPr lang="el-GR" sz="2800" dirty="0"/>
              <a:t>Προσπάθεια αναστήλωσης μνημείων </a:t>
            </a:r>
            <a:endParaRPr lang="en-US" sz="2800" dirty="0"/>
          </a:p>
        </p:txBody>
      </p:sp>
    </p:spTree>
    <p:extLst>
      <p:ext uri="{BB962C8B-B14F-4D97-AF65-F5344CB8AC3E}">
        <p14:creationId xmlns:p14="http://schemas.microsoft.com/office/powerpoint/2010/main" val="30552476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3B699-2D05-4299-8417-3E052155461A}"/>
              </a:ext>
            </a:extLst>
          </p:cNvPr>
          <p:cNvSpPr>
            <a:spLocks noGrp="1"/>
          </p:cNvSpPr>
          <p:nvPr>
            <p:ph type="title"/>
          </p:nvPr>
        </p:nvSpPr>
        <p:spPr>
          <a:xfrm>
            <a:off x="475141" y="0"/>
            <a:ext cx="9744368" cy="799957"/>
          </a:xfrm>
        </p:spPr>
        <p:txBody>
          <a:bodyPr/>
          <a:lstStyle/>
          <a:p>
            <a:r>
              <a:rPr lang="el-GR" dirty="0"/>
              <a:t>ΑΣ ΜΗΝ ΞΕΧΝΑΜΕ </a:t>
            </a:r>
            <a:endParaRPr lang="en-US" dirty="0"/>
          </a:p>
        </p:txBody>
      </p:sp>
      <p:sp>
        <p:nvSpPr>
          <p:cNvPr id="4" name="AutoShape 2" descr="https://outlook.office.com/owa/service.svc/s/GetFileAttachment?id=AAMkADQ3ZDMwZmM3LThlYmQtNDI3Ny04MjhkLWU0YWYxZTg2YzJjOQBGAAAAAADHaaaPKdJxSKWbgubzPqEeBwDM08PJYPjQTLn4PtGmcsIWAAAAH%2F%2FpAADUPCok0zInQLk7f2dF6olHAARjY12OAAABEgAQAEckuicR6WZNnZLGqlEDUJk%3D&amp;X-OWA-CANARY=tS_Qhk0Z50m2-Hq0hmlBgfAkaIh_ktUYfloADExvrrnb0-HpMKILXMtyPRHI8-qhd-OoXeIxFPo.&amp;isImagePreview=True">
            <a:extLst>
              <a:ext uri="{FF2B5EF4-FFF2-40B4-BE49-F238E27FC236}">
                <a16:creationId xmlns:a16="http://schemas.microsoft.com/office/drawing/2014/main" id="{6261BE98-47EE-4EF9-A93D-7812B70FC9F9}"/>
              </a:ext>
            </a:extLst>
          </p:cNvPr>
          <p:cNvSpPr>
            <a:spLocks noGrp="1" noChangeAspect="1" noChangeArrowheads="1"/>
          </p:cNvSpPr>
          <p:nvPr>
            <p:ph idx="1"/>
          </p:nvPr>
        </p:nvSpPr>
        <p:spPr bwMode="auto">
          <a:xfrm>
            <a:off x="806215" y="1288114"/>
            <a:ext cx="9744368" cy="3892118"/>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r>
              <a:rPr lang="el-GR" dirty="0"/>
              <a:t>Σύμφωνα με τον κ. Ευθύμη Λέκκα (Καθηγητή Δυναμικής Τεκτονικής &amp; Εφαρμοσμένης γεωλογίας):</a:t>
            </a:r>
          </a:p>
          <a:p>
            <a:pPr marL="0" indent="0">
              <a:buNone/>
            </a:pPr>
            <a:endParaRPr lang="el-GR" dirty="0"/>
          </a:p>
          <a:p>
            <a:pPr marL="0" indent="0">
              <a:buNone/>
            </a:pPr>
            <a:r>
              <a:rPr lang="el-GR" b="1" i="1" dirty="0"/>
              <a:t>«κάθε ευρώ για την πρόληψη καταστροφών αντιστοιχεί σε 7 ευρώ αποκατάστασης»</a:t>
            </a:r>
            <a:endParaRPr lang="en-US" b="1" i="1" dirty="0"/>
          </a:p>
        </p:txBody>
      </p:sp>
    </p:spTree>
    <p:extLst>
      <p:ext uri="{BB962C8B-B14F-4D97-AF65-F5344CB8AC3E}">
        <p14:creationId xmlns:p14="http://schemas.microsoft.com/office/powerpoint/2010/main" val="560238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7B9DB-EF4D-42A3-A938-0A04D97E30B0}"/>
              </a:ext>
            </a:extLst>
          </p:cNvPr>
          <p:cNvSpPr>
            <a:spLocks noGrp="1"/>
          </p:cNvSpPr>
          <p:nvPr>
            <p:ph type="title"/>
          </p:nvPr>
        </p:nvSpPr>
        <p:spPr>
          <a:xfrm>
            <a:off x="396314" y="108721"/>
            <a:ext cx="9744368" cy="799957"/>
          </a:xfrm>
        </p:spPr>
        <p:txBody>
          <a:bodyPr/>
          <a:lstStyle/>
          <a:p>
            <a:r>
              <a:rPr lang="el-GR" dirty="0"/>
              <a:t>ΠΕΡΙΕΧΟΜΕΝΑ</a:t>
            </a:r>
            <a:endParaRPr lang="en-US" dirty="0"/>
          </a:p>
        </p:txBody>
      </p:sp>
      <p:sp>
        <p:nvSpPr>
          <p:cNvPr id="3" name="Content Placeholder 2">
            <a:extLst>
              <a:ext uri="{FF2B5EF4-FFF2-40B4-BE49-F238E27FC236}">
                <a16:creationId xmlns:a16="http://schemas.microsoft.com/office/drawing/2014/main" id="{389CD1F5-99DC-4DB3-9CC7-223EE4656822}"/>
              </a:ext>
            </a:extLst>
          </p:cNvPr>
          <p:cNvSpPr>
            <a:spLocks noGrp="1"/>
          </p:cNvSpPr>
          <p:nvPr>
            <p:ph idx="1"/>
          </p:nvPr>
        </p:nvSpPr>
        <p:spPr>
          <a:xfrm>
            <a:off x="539482" y="721010"/>
            <a:ext cx="9601200" cy="4319752"/>
          </a:xfrm>
        </p:spPr>
        <p:txBody>
          <a:bodyPr/>
          <a:lstStyle/>
          <a:p>
            <a:pPr marL="0" indent="0">
              <a:buNone/>
            </a:pPr>
            <a:endParaRPr lang="el-GR" dirty="0"/>
          </a:p>
          <a:p>
            <a:r>
              <a:rPr lang="el-GR" dirty="0"/>
              <a:t>Ορισμοί, Γενικές πληροφορίες</a:t>
            </a:r>
            <a:endParaRPr lang="de-DE" dirty="0"/>
          </a:p>
          <a:p>
            <a:r>
              <a:rPr lang="el-GR" dirty="0"/>
              <a:t>Στατιστικά </a:t>
            </a:r>
          </a:p>
          <a:p>
            <a:r>
              <a:rPr lang="el-GR" dirty="0"/>
              <a:t>Ισχύουσα νομοθεσία</a:t>
            </a:r>
          </a:p>
          <a:p>
            <a:r>
              <a:rPr lang="el-GR" dirty="0"/>
              <a:t>Πρόληψη:</a:t>
            </a:r>
          </a:p>
          <a:p>
            <a:pPr lvl="1">
              <a:buFont typeface="Courier New" panose="02070309020205020404" pitchFamily="49" charset="0"/>
              <a:buChar char="o"/>
            </a:pPr>
            <a:r>
              <a:rPr lang="el-GR" dirty="0"/>
              <a:t>Αντισεισμικά κτίρια(κατασκευή)</a:t>
            </a:r>
          </a:p>
          <a:p>
            <a:pPr lvl="1">
              <a:buFont typeface="Courier New" panose="02070309020205020404" pitchFamily="49" charset="0"/>
              <a:buChar char="o"/>
            </a:pPr>
            <a:r>
              <a:rPr lang="el-GR" dirty="0"/>
              <a:t>Ενημέρωση πληθυσμού</a:t>
            </a:r>
          </a:p>
          <a:p>
            <a:pPr lvl="1">
              <a:buFont typeface="Courier New" panose="02070309020205020404" pitchFamily="49" charset="0"/>
              <a:buChar char="o"/>
            </a:pPr>
            <a:r>
              <a:rPr lang="el-GR" dirty="0"/>
              <a:t>Προστασία μνημείων </a:t>
            </a:r>
          </a:p>
          <a:p>
            <a:r>
              <a:rPr lang="el-GR" dirty="0"/>
              <a:t>Επιστήμονες που ερωτήθηκαν</a:t>
            </a:r>
          </a:p>
          <a:p>
            <a:r>
              <a:rPr lang="el-GR" dirty="0"/>
              <a:t>Συμπεράσματα</a:t>
            </a:r>
          </a:p>
          <a:p>
            <a:pPr marL="530352" lvl="1" indent="0">
              <a:buNone/>
            </a:pPr>
            <a:r>
              <a:rPr lang="el-GR" dirty="0"/>
              <a:t> </a:t>
            </a:r>
          </a:p>
          <a:p>
            <a:pPr marL="530352" lvl="1" indent="0">
              <a:buNone/>
            </a:pPr>
            <a:endParaRPr lang="el-GR" dirty="0"/>
          </a:p>
          <a:p>
            <a:pPr lvl="1">
              <a:buFont typeface="Courier New" panose="02070309020205020404" pitchFamily="49" charset="0"/>
              <a:buChar char="o"/>
            </a:pPr>
            <a:endParaRPr lang="el-GR" dirty="0"/>
          </a:p>
          <a:p>
            <a:pPr lvl="1">
              <a:buFont typeface="Courier New" panose="02070309020205020404" pitchFamily="49" charset="0"/>
              <a:buChar char="o"/>
            </a:pPr>
            <a:endParaRPr lang="el-GR" dirty="0"/>
          </a:p>
          <a:p>
            <a:pPr lvl="1">
              <a:buFont typeface="Courier New" panose="02070309020205020404" pitchFamily="49" charset="0"/>
              <a:buChar char="o"/>
            </a:pPr>
            <a:endParaRPr lang="el-GR" dirty="0"/>
          </a:p>
          <a:p>
            <a:pPr marL="530352" lvl="1" indent="0">
              <a:buNone/>
            </a:pPr>
            <a:endParaRPr lang="el-GR" dirty="0"/>
          </a:p>
          <a:p>
            <a:pPr marL="514350" indent="-514350">
              <a:buFont typeface="+mj-lt"/>
              <a:buAutoNum type="romanLcPeriod"/>
            </a:pPr>
            <a:endParaRPr lang="el-GR" dirty="0"/>
          </a:p>
          <a:p>
            <a:pPr>
              <a:buFont typeface="Arial" panose="020B0604020202020204" pitchFamily="34" charset="0"/>
              <a:buChar char="•"/>
            </a:pPr>
            <a:endParaRPr lang="en-US" dirty="0"/>
          </a:p>
        </p:txBody>
      </p:sp>
    </p:spTree>
    <p:extLst>
      <p:ext uri="{BB962C8B-B14F-4D97-AF65-F5344CB8AC3E}">
        <p14:creationId xmlns:p14="http://schemas.microsoft.com/office/powerpoint/2010/main" val="4179096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C2E8B3-FED7-4461-8E56-C7849F6F30DA}"/>
              </a:ext>
            </a:extLst>
          </p:cNvPr>
          <p:cNvSpPr>
            <a:spLocks noGrp="1"/>
          </p:cNvSpPr>
          <p:nvPr>
            <p:ph type="title"/>
          </p:nvPr>
        </p:nvSpPr>
        <p:spPr>
          <a:xfrm>
            <a:off x="522436" y="0"/>
            <a:ext cx="9744368" cy="799957"/>
          </a:xfrm>
        </p:spPr>
        <p:txBody>
          <a:bodyPr/>
          <a:lstStyle/>
          <a:p>
            <a:r>
              <a:rPr lang="el-GR" dirty="0"/>
              <a:t>Ορισμοί </a:t>
            </a:r>
            <a:endParaRPr lang="en-US" dirty="0"/>
          </a:p>
        </p:txBody>
      </p:sp>
      <p:sp>
        <p:nvSpPr>
          <p:cNvPr id="3" name="Content Placeholder 2">
            <a:extLst>
              <a:ext uri="{FF2B5EF4-FFF2-40B4-BE49-F238E27FC236}">
                <a16:creationId xmlns:a16="http://schemas.microsoft.com/office/drawing/2014/main" id="{D1BFC855-64CC-418A-A8D2-F337F4E7B48A}"/>
              </a:ext>
            </a:extLst>
          </p:cNvPr>
          <p:cNvSpPr>
            <a:spLocks noGrp="1"/>
          </p:cNvSpPr>
          <p:nvPr>
            <p:ph idx="1"/>
          </p:nvPr>
        </p:nvSpPr>
        <p:spPr>
          <a:xfrm>
            <a:off x="1011168" y="1225506"/>
            <a:ext cx="9744368" cy="3892118"/>
          </a:xfrm>
        </p:spPr>
        <p:txBody>
          <a:bodyPr/>
          <a:lstStyle/>
          <a:p>
            <a:r>
              <a:rPr lang="el-GR" dirty="0"/>
              <a:t>Σήμερα ο σεισμός ορίζεται ως η αισθητή ανατάραξη της επιφάνειας ενός ουράνιου σώματος λόγω απότομων μετακινήσεων μαζών που συνοδεύονται από σεισμικά κύματα που μεταφέρουν την ενέργεια του σεισμού.</a:t>
            </a:r>
          </a:p>
          <a:p>
            <a:r>
              <a:rPr lang="el-GR" dirty="0"/>
              <a:t> </a:t>
            </a:r>
            <a:r>
              <a:rPr lang="en-US" dirty="0">
                <a:solidFill>
                  <a:srgbClr val="FF0000"/>
                </a:solidFill>
              </a:rPr>
              <a:t>H</a:t>
            </a:r>
            <a:r>
              <a:rPr lang="en-US" dirty="0"/>
              <a:t>=</a:t>
            </a:r>
            <a:r>
              <a:rPr lang="en-US" dirty="0">
                <a:solidFill>
                  <a:srgbClr val="00B050"/>
                </a:solidFill>
              </a:rPr>
              <a:t>R</a:t>
            </a:r>
            <a:r>
              <a:rPr lang="en-US" dirty="0"/>
              <a:t>*</a:t>
            </a:r>
            <a:r>
              <a:rPr lang="en-US" dirty="0">
                <a:solidFill>
                  <a:srgbClr val="0070C0"/>
                </a:solidFill>
              </a:rPr>
              <a:t>V</a:t>
            </a:r>
            <a:r>
              <a:rPr lang="en-US" dirty="0"/>
              <a:t> </a:t>
            </a:r>
            <a:r>
              <a:rPr lang="el-GR" dirty="0"/>
              <a:t>όπου </a:t>
            </a:r>
          </a:p>
          <a:p>
            <a:pPr marL="1044702" lvl="1" indent="-514350">
              <a:buFont typeface="+mj-lt"/>
              <a:buAutoNum type="romanLcPeriod"/>
            </a:pPr>
            <a:r>
              <a:rPr lang="el-GR" dirty="0"/>
              <a:t> </a:t>
            </a:r>
            <a:r>
              <a:rPr lang="de-DE" dirty="0">
                <a:solidFill>
                  <a:srgbClr val="FF0000"/>
                </a:solidFill>
              </a:rPr>
              <a:t>H</a:t>
            </a:r>
            <a:r>
              <a:rPr lang="el-GR" dirty="0"/>
              <a:t>: σεισμικός κίνδυνος (επιπτώσεις)</a:t>
            </a:r>
          </a:p>
          <a:p>
            <a:pPr marL="1044702" lvl="1" indent="-514350">
              <a:buFont typeface="+mj-lt"/>
              <a:buAutoNum type="romanLcPeriod"/>
            </a:pPr>
            <a:r>
              <a:rPr lang="de-DE" dirty="0"/>
              <a:t> </a:t>
            </a:r>
            <a:r>
              <a:rPr lang="de-DE" dirty="0">
                <a:solidFill>
                  <a:srgbClr val="00B050"/>
                </a:solidFill>
              </a:rPr>
              <a:t>R</a:t>
            </a:r>
            <a:r>
              <a:rPr lang="el-GR" dirty="0"/>
              <a:t>: σεισμική επικινδυνότητα (πιθανότητα)</a:t>
            </a:r>
          </a:p>
          <a:p>
            <a:pPr marL="1044702" lvl="1" indent="-514350">
              <a:buFont typeface="+mj-lt"/>
              <a:buAutoNum type="romanLcPeriod"/>
            </a:pPr>
            <a:r>
              <a:rPr lang="de-DE" dirty="0"/>
              <a:t> </a:t>
            </a:r>
            <a:r>
              <a:rPr lang="de-DE" dirty="0">
                <a:solidFill>
                  <a:srgbClr val="0070C0"/>
                </a:solidFill>
              </a:rPr>
              <a:t>V</a:t>
            </a:r>
            <a:r>
              <a:rPr lang="el-GR" dirty="0"/>
              <a:t>: τρωτότητα </a:t>
            </a:r>
          </a:p>
          <a:p>
            <a:endParaRPr lang="el-GR" dirty="0"/>
          </a:p>
          <a:p>
            <a:pPr marL="0" indent="0">
              <a:buNone/>
            </a:pPr>
            <a:endParaRPr lang="el-GR" dirty="0"/>
          </a:p>
          <a:p>
            <a:pPr>
              <a:buFont typeface="Wingdings" panose="05000000000000000000" pitchFamily="2" charset="2"/>
              <a:buChar char="§"/>
            </a:pPr>
            <a:endParaRPr lang="el-GR" dirty="0"/>
          </a:p>
          <a:p>
            <a:pPr marL="0" indent="0">
              <a:buNone/>
            </a:pPr>
            <a:endParaRPr lang="el-GR" dirty="0"/>
          </a:p>
          <a:p>
            <a:pPr>
              <a:buFont typeface="Wingdings" panose="05000000000000000000" pitchFamily="2" charset="2"/>
              <a:buChar char="§"/>
            </a:pPr>
            <a:endParaRPr lang="el-GR" dirty="0"/>
          </a:p>
          <a:p>
            <a:pPr>
              <a:buFont typeface="Wingdings" panose="05000000000000000000" pitchFamily="2" charset="2"/>
              <a:buChar char="§"/>
            </a:pPr>
            <a:endParaRPr lang="en-US" dirty="0"/>
          </a:p>
        </p:txBody>
      </p:sp>
    </p:spTree>
    <p:extLst>
      <p:ext uri="{BB962C8B-B14F-4D97-AF65-F5344CB8AC3E}">
        <p14:creationId xmlns:p14="http://schemas.microsoft.com/office/powerpoint/2010/main" val="2393770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82421-BD2B-4AB1-A84C-9F91DD3BE838}"/>
              </a:ext>
            </a:extLst>
          </p:cNvPr>
          <p:cNvSpPr>
            <a:spLocks noGrp="1"/>
          </p:cNvSpPr>
          <p:nvPr>
            <p:ph type="title"/>
          </p:nvPr>
        </p:nvSpPr>
        <p:spPr>
          <a:xfrm>
            <a:off x="490906" y="42908"/>
            <a:ext cx="9744368" cy="799957"/>
          </a:xfrm>
        </p:spPr>
        <p:txBody>
          <a:bodyPr/>
          <a:lstStyle/>
          <a:p>
            <a:r>
              <a:rPr lang="en-US" dirty="0"/>
              <a:t>S</a:t>
            </a:r>
            <a:r>
              <a:rPr lang="el-GR" dirty="0"/>
              <a:t>-</a:t>
            </a:r>
            <a:r>
              <a:rPr lang="en-US" dirty="0"/>
              <a:t>P </a:t>
            </a:r>
            <a:r>
              <a:rPr lang="el-GR" dirty="0"/>
              <a:t>κύματα</a:t>
            </a:r>
            <a:endParaRPr lang="en-US" dirty="0"/>
          </a:p>
        </p:txBody>
      </p:sp>
      <p:sp>
        <p:nvSpPr>
          <p:cNvPr id="3" name="Content Placeholder 2">
            <a:extLst>
              <a:ext uri="{FF2B5EF4-FFF2-40B4-BE49-F238E27FC236}">
                <a16:creationId xmlns:a16="http://schemas.microsoft.com/office/drawing/2014/main" id="{AF9D5E24-9B79-494E-95FC-58607AE22CA1}"/>
              </a:ext>
            </a:extLst>
          </p:cNvPr>
          <p:cNvSpPr>
            <a:spLocks noGrp="1"/>
          </p:cNvSpPr>
          <p:nvPr>
            <p:ph idx="1"/>
          </p:nvPr>
        </p:nvSpPr>
        <p:spPr>
          <a:xfrm>
            <a:off x="651640" y="1482941"/>
            <a:ext cx="9837833" cy="4591288"/>
          </a:xfrm>
        </p:spPr>
        <p:txBody>
          <a:bodyPr/>
          <a:lstStyle/>
          <a:p>
            <a:r>
              <a:rPr lang="el-GR" dirty="0"/>
              <a:t>Διαδίδονται εσωτερικά στη γη</a:t>
            </a:r>
            <a:endParaRPr lang="en-US" dirty="0"/>
          </a:p>
          <a:p>
            <a:r>
              <a:rPr lang="en-US" sz="2800" dirty="0"/>
              <a:t>P </a:t>
            </a:r>
            <a:r>
              <a:rPr lang="el-GR" sz="2800" dirty="0"/>
              <a:t>κύματα (</a:t>
            </a:r>
            <a:r>
              <a:rPr lang="en-US" sz="2800" dirty="0"/>
              <a:t>primary waves)</a:t>
            </a:r>
            <a:r>
              <a:rPr lang="el-GR" sz="2800" dirty="0"/>
              <a:t> προκαλούν πυκνώματα και αραιώματα της ύλης σε επίπεδα κάθετα στη διεύθυνση διάδοσής τους. Μπορούν να εναλλάσουν μέσα διάδοσης και διαδίδονται σε όλα τα στρώματα της γης. Έχουν μεγαλύτερη ταχύτητα από τα υπόλοιπα είδη σεισμικών </a:t>
            </a:r>
            <a:r>
              <a:rPr lang="el-GR" sz="2800" dirty="0" smtClean="0"/>
              <a:t>κυμάτων</a:t>
            </a:r>
            <a:r>
              <a:rPr lang="en-US" sz="2800" dirty="0" smtClean="0"/>
              <a:t> </a:t>
            </a:r>
            <a:r>
              <a:rPr lang="el-GR" sz="2800" dirty="0" smtClean="0"/>
              <a:t>(6 </a:t>
            </a:r>
            <a:r>
              <a:rPr lang="el-GR" sz="2800" dirty="0"/>
              <a:t>χλμ/</a:t>
            </a:r>
            <a:r>
              <a:rPr lang="en-US" sz="2800" dirty="0"/>
              <a:t>s</a:t>
            </a:r>
            <a:r>
              <a:rPr lang="en-US" sz="2800" dirty="0" smtClean="0"/>
              <a:t>). </a:t>
            </a:r>
            <a:endParaRPr lang="el-GR" sz="2800" dirty="0"/>
          </a:p>
          <a:p>
            <a:r>
              <a:rPr lang="en-US" sz="2800" dirty="0"/>
              <a:t>S </a:t>
            </a:r>
            <a:r>
              <a:rPr lang="el-GR" sz="2800" dirty="0"/>
              <a:t>κύματα (</a:t>
            </a:r>
            <a:r>
              <a:rPr lang="en-US" sz="2800" dirty="0"/>
              <a:t>secondary waves)</a:t>
            </a:r>
            <a:r>
              <a:rPr lang="el-GR" sz="2800" dirty="0"/>
              <a:t> είναι εγκάρσια κύματα που αλλάζουν προς στιγμήν το σχήμα του μέσου το οποίο διατρέχουν. Διαδίδονται από τη λιθόσφαιρα έως το κάτω μέρος του μανδύα όμως σταματούν στον πυρήνα της  γης.  </a:t>
            </a:r>
          </a:p>
        </p:txBody>
      </p:sp>
      <p:pic>
        <p:nvPicPr>
          <p:cNvPr id="4" name="Picture 3">
            <a:extLst>
              <a:ext uri="{FF2B5EF4-FFF2-40B4-BE49-F238E27FC236}">
                <a16:creationId xmlns:a16="http://schemas.microsoft.com/office/drawing/2014/main" id="{B9C85453-D563-4F8B-BC9B-946AFF2725F2}"/>
              </a:ext>
            </a:extLst>
          </p:cNvPr>
          <p:cNvPicPr>
            <a:picLocks noChangeAspect="1"/>
          </p:cNvPicPr>
          <p:nvPr/>
        </p:nvPicPr>
        <p:blipFill>
          <a:blip r:embed="rId2"/>
          <a:stretch>
            <a:fillRect/>
          </a:stretch>
        </p:blipFill>
        <p:spPr>
          <a:xfrm>
            <a:off x="7520152" y="51412"/>
            <a:ext cx="3547242" cy="2000371"/>
          </a:xfrm>
          <a:prstGeom prst="rect">
            <a:avLst/>
          </a:prstGeom>
        </p:spPr>
      </p:pic>
    </p:spTree>
    <p:extLst>
      <p:ext uri="{BB962C8B-B14F-4D97-AF65-F5344CB8AC3E}">
        <p14:creationId xmlns:p14="http://schemas.microsoft.com/office/powerpoint/2010/main" val="1767089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963770-A9F1-4168-B7F3-EDF585909103}"/>
              </a:ext>
            </a:extLst>
          </p:cNvPr>
          <p:cNvSpPr>
            <a:spLocks noGrp="1"/>
          </p:cNvSpPr>
          <p:nvPr>
            <p:ph type="title"/>
          </p:nvPr>
        </p:nvSpPr>
        <p:spPr>
          <a:xfrm>
            <a:off x="459375" y="0"/>
            <a:ext cx="9744368" cy="799957"/>
          </a:xfrm>
        </p:spPr>
        <p:txBody>
          <a:bodyPr/>
          <a:lstStyle/>
          <a:p>
            <a:r>
              <a:rPr lang="el-GR" dirty="0"/>
              <a:t>ΣΕΙΣΜΟΓΕΝΕΙΣ ΠΕΡΙΟΧΕΣ </a:t>
            </a:r>
            <a:endParaRPr lang="en-US" dirty="0"/>
          </a:p>
        </p:txBody>
      </p:sp>
      <p:pic>
        <p:nvPicPr>
          <p:cNvPr id="1026" name="Picture 2" descr="http://forecastweather.gr/fileditor/Theocorfu/14151993_1718185438435246_2014543051_o.jpg">
            <a:extLst>
              <a:ext uri="{FF2B5EF4-FFF2-40B4-BE49-F238E27FC236}">
                <a16:creationId xmlns:a16="http://schemas.microsoft.com/office/drawing/2014/main" id="{4B1DD7FC-7738-412B-B126-2C3380387A6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862154" y="1813034"/>
            <a:ext cx="5855659" cy="40293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49191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974927-9835-41CA-885B-3C6E2D57FF8C}"/>
              </a:ext>
            </a:extLst>
          </p:cNvPr>
          <p:cNvSpPr>
            <a:spLocks noGrp="1"/>
          </p:cNvSpPr>
          <p:nvPr>
            <p:ph type="title"/>
          </p:nvPr>
        </p:nvSpPr>
        <p:spPr>
          <a:xfrm>
            <a:off x="617030" y="0"/>
            <a:ext cx="9744368" cy="799957"/>
          </a:xfrm>
        </p:spPr>
        <p:txBody>
          <a:bodyPr/>
          <a:lstStyle/>
          <a:p>
            <a:r>
              <a:rPr lang="el-GR" dirty="0"/>
              <a:t>ΜΕΓΑΛΥΤΕΡΟΙ ΣΕΙΣΜΟΙ </a:t>
            </a:r>
            <a:endParaRPr lang="en-US" dirty="0"/>
          </a:p>
        </p:txBody>
      </p:sp>
      <p:graphicFrame>
        <p:nvGraphicFramePr>
          <p:cNvPr id="6" name="Content Placeholder 5">
            <a:extLst>
              <a:ext uri="{FF2B5EF4-FFF2-40B4-BE49-F238E27FC236}">
                <a16:creationId xmlns:a16="http://schemas.microsoft.com/office/drawing/2014/main" id="{E5A4A6B3-4D2B-4A02-B8B6-D7EE6207E4B9}"/>
              </a:ext>
            </a:extLst>
          </p:cNvPr>
          <p:cNvGraphicFramePr>
            <a:graphicFrameLocks noGrp="1"/>
          </p:cNvGraphicFramePr>
          <p:nvPr>
            <p:ph idx="1"/>
            <p:extLst>
              <p:ext uri="{D42A27DB-BD31-4B8C-83A1-F6EECF244321}">
                <p14:modId xmlns:p14="http://schemas.microsoft.com/office/powerpoint/2010/main" val="3439523781"/>
              </p:ext>
            </p:extLst>
          </p:nvPr>
        </p:nvGraphicFramePr>
        <p:xfrm>
          <a:off x="1223962" y="1497723"/>
          <a:ext cx="9744368" cy="4004443"/>
        </p:xfrm>
        <a:graphic>
          <a:graphicData uri="http://schemas.openxmlformats.org/drawingml/2006/chart">
            <c:chart xmlns:c="http://schemas.openxmlformats.org/drawingml/2006/chart" xmlns:r="http://schemas.openxmlformats.org/officeDocument/2006/relationships" r:id="rId2"/>
          </a:graphicData>
        </a:graphic>
      </p:graphicFrame>
      <p:sp>
        <p:nvSpPr>
          <p:cNvPr id="5" name="TextBox 4">
            <a:extLst>
              <a:ext uri="{FF2B5EF4-FFF2-40B4-BE49-F238E27FC236}">
                <a16:creationId xmlns:a16="http://schemas.microsoft.com/office/drawing/2014/main" id="{2448BE75-8180-4B5C-8F6B-2F3E951254CA}"/>
              </a:ext>
            </a:extLst>
          </p:cNvPr>
          <p:cNvSpPr txBox="1"/>
          <p:nvPr/>
        </p:nvSpPr>
        <p:spPr>
          <a:xfrm>
            <a:off x="961696" y="5943600"/>
            <a:ext cx="5454869" cy="646331"/>
          </a:xfrm>
          <a:prstGeom prst="rect">
            <a:avLst/>
          </a:prstGeom>
          <a:noFill/>
        </p:spPr>
        <p:txBody>
          <a:bodyPr wrap="square" rtlCol="0">
            <a:spAutoFit/>
          </a:bodyPr>
          <a:lstStyle/>
          <a:p>
            <a:r>
              <a:rPr lang="el-GR" dirty="0"/>
              <a:t>Απώλειες ανάλογες με πληθυσμό </a:t>
            </a:r>
          </a:p>
          <a:p>
            <a:r>
              <a:rPr lang="el-GR" dirty="0"/>
              <a:t>Μέγεθος ανάλογο με αντισεισμικά μέτρα</a:t>
            </a:r>
            <a:endParaRPr lang="en-US" dirty="0"/>
          </a:p>
        </p:txBody>
      </p:sp>
    </p:spTree>
    <p:extLst>
      <p:ext uri="{BB962C8B-B14F-4D97-AF65-F5344CB8AC3E}">
        <p14:creationId xmlns:p14="http://schemas.microsoft.com/office/powerpoint/2010/main" val="14278765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DFC1D1-F56E-42A8-95A1-B61BD19C747C}"/>
              </a:ext>
            </a:extLst>
          </p:cNvPr>
          <p:cNvSpPr>
            <a:spLocks noGrp="1"/>
          </p:cNvSpPr>
          <p:nvPr>
            <p:ph type="title"/>
          </p:nvPr>
        </p:nvSpPr>
        <p:spPr>
          <a:xfrm>
            <a:off x="475141" y="173302"/>
            <a:ext cx="9744368" cy="799957"/>
          </a:xfrm>
        </p:spPr>
        <p:txBody>
          <a:bodyPr/>
          <a:lstStyle/>
          <a:p>
            <a:r>
              <a:rPr lang="el-GR" dirty="0"/>
              <a:t>ΙΣΧΥΟΥΣΑ ΝΟΜΟΘΕΣΙΑ</a:t>
            </a:r>
            <a:endParaRPr lang="en-US" dirty="0"/>
          </a:p>
        </p:txBody>
      </p:sp>
      <p:sp>
        <p:nvSpPr>
          <p:cNvPr id="3" name="Content Placeholder 2">
            <a:extLst>
              <a:ext uri="{FF2B5EF4-FFF2-40B4-BE49-F238E27FC236}">
                <a16:creationId xmlns:a16="http://schemas.microsoft.com/office/drawing/2014/main" id="{5C1A059C-3C69-4BF0-AC62-362663175BE1}"/>
              </a:ext>
            </a:extLst>
          </p:cNvPr>
          <p:cNvSpPr>
            <a:spLocks noGrp="1"/>
          </p:cNvSpPr>
          <p:nvPr>
            <p:ph idx="1"/>
          </p:nvPr>
        </p:nvSpPr>
        <p:spPr>
          <a:xfrm>
            <a:off x="900808" y="1634955"/>
            <a:ext cx="9744368" cy="3892118"/>
          </a:xfrm>
        </p:spPr>
        <p:txBody>
          <a:bodyPr/>
          <a:lstStyle/>
          <a:p>
            <a:r>
              <a:rPr lang="el-GR" dirty="0"/>
              <a:t>Ελληνικός Αντισεισμικός Κανονισμός (ΕΑΚ) ισχύει από το 1959</a:t>
            </a:r>
          </a:p>
          <a:p>
            <a:r>
              <a:rPr lang="el-GR" dirty="0"/>
              <a:t>Στόχοι: </a:t>
            </a:r>
          </a:p>
          <a:p>
            <a:pPr lvl="1">
              <a:buFont typeface="Courier New" panose="02070309020205020404" pitchFamily="49" charset="0"/>
              <a:buChar char="o"/>
            </a:pPr>
            <a:r>
              <a:rPr lang="el-GR" dirty="0"/>
              <a:t> προστασία ανθρώπινης ζωής σε περίπτωση υψηλών εντάσεων </a:t>
            </a:r>
          </a:p>
          <a:p>
            <a:pPr lvl="1">
              <a:buFont typeface="Courier New" panose="02070309020205020404" pitchFamily="49" charset="0"/>
              <a:buChar char="o"/>
            </a:pPr>
            <a:r>
              <a:rPr lang="el-GR" dirty="0"/>
              <a:t>Περιορισμός και αποφυγή οικονομικών απωλειών </a:t>
            </a:r>
          </a:p>
          <a:p>
            <a:pPr>
              <a:buFont typeface="Wingdings" panose="05000000000000000000" pitchFamily="2" charset="2"/>
              <a:buChar char="§"/>
            </a:pPr>
            <a:endParaRPr lang="en-US" dirty="0"/>
          </a:p>
        </p:txBody>
      </p:sp>
    </p:spTree>
    <p:extLst>
      <p:ext uri="{BB962C8B-B14F-4D97-AF65-F5344CB8AC3E}">
        <p14:creationId xmlns:p14="http://schemas.microsoft.com/office/powerpoint/2010/main" val="42329231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4ECBDF-4A5F-4372-B823-E31CB29EC83D}"/>
              </a:ext>
            </a:extLst>
          </p:cNvPr>
          <p:cNvSpPr>
            <a:spLocks noGrp="1"/>
          </p:cNvSpPr>
          <p:nvPr>
            <p:ph type="title"/>
          </p:nvPr>
        </p:nvSpPr>
        <p:spPr>
          <a:xfrm>
            <a:off x="459375" y="0"/>
            <a:ext cx="9744368" cy="799957"/>
          </a:xfrm>
        </p:spPr>
        <p:txBody>
          <a:bodyPr/>
          <a:lstStyle/>
          <a:p>
            <a:r>
              <a:rPr lang="el-GR" dirty="0"/>
              <a:t>ΙΣΧΥΟΥΣΑ ΝΟΜΟΘΕΣΙΑ </a:t>
            </a:r>
            <a:endParaRPr lang="en-US" dirty="0"/>
          </a:p>
        </p:txBody>
      </p:sp>
      <p:sp>
        <p:nvSpPr>
          <p:cNvPr id="3" name="Content Placeholder 2">
            <a:extLst>
              <a:ext uri="{FF2B5EF4-FFF2-40B4-BE49-F238E27FC236}">
                <a16:creationId xmlns:a16="http://schemas.microsoft.com/office/drawing/2014/main" id="{29F6FFEA-C966-42A0-A196-D99792642D4B}"/>
              </a:ext>
            </a:extLst>
          </p:cNvPr>
          <p:cNvSpPr>
            <a:spLocks noGrp="1"/>
          </p:cNvSpPr>
          <p:nvPr>
            <p:ph idx="1"/>
          </p:nvPr>
        </p:nvSpPr>
        <p:spPr>
          <a:xfrm>
            <a:off x="743153" y="1482941"/>
            <a:ext cx="9744368" cy="3892118"/>
          </a:xfrm>
        </p:spPr>
        <p:txBody>
          <a:bodyPr>
            <a:normAutofit/>
          </a:bodyPr>
          <a:lstStyle/>
          <a:p>
            <a:pPr marL="0" indent="0">
              <a:buNone/>
            </a:pPr>
            <a:r>
              <a:rPr lang="el-GR" dirty="0"/>
              <a:t>ΚΑΤΑΛΛΗΛΟΤΗΤΑ ΥΠΕΔΑΦΟΥΣ ΘΕΜΕΛΙΩΣΗΣ: </a:t>
            </a:r>
          </a:p>
          <a:p>
            <a:pPr marL="0" indent="0">
              <a:buNone/>
            </a:pPr>
            <a:endParaRPr lang="el-GR" sz="2800" dirty="0"/>
          </a:p>
          <a:p>
            <a:pPr marL="0" indent="0">
              <a:buNone/>
            </a:pPr>
            <a:r>
              <a:rPr lang="el-GR" sz="2800" dirty="0"/>
              <a:t>Γενικές απαιτήσεις:</a:t>
            </a:r>
          </a:p>
          <a:p>
            <a:pPr>
              <a:buFont typeface="Courier New" panose="02070309020205020404" pitchFamily="49" charset="0"/>
              <a:buChar char="o"/>
            </a:pPr>
            <a:r>
              <a:rPr lang="el-GR" sz="2800" dirty="0"/>
              <a:t>το υπέδαφος </a:t>
            </a:r>
          </a:p>
          <a:p>
            <a:pPr>
              <a:buFont typeface="Courier New" panose="02070309020205020404" pitchFamily="49" charset="0"/>
              <a:buChar char="o"/>
            </a:pPr>
            <a:r>
              <a:rPr lang="el-GR" sz="2800" dirty="0"/>
              <a:t>η τοπογραφία</a:t>
            </a:r>
          </a:p>
          <a:p>
            <a:pPr>
              <a:buFont typeface="Courier New" panose="02070309020205020404" pitchFamily="49" charset="0"/>
              <a:buChar char="o"/>
            </a:pPr>
            <a:r>
              <a:rPr lang="el-GR" sz="2800" dirty="0"/>
              <a:t>η γενικότερη γεωλογία</a:t>
            </a:r>
          </a:p>
        </p:txBody>
      </p:sp>
      <p:sp>
        <p:nvSpPr>
          <p:cNvPr id="8" name="TextBox 7">
            <a:extLst>
              <a:ext uri="{FF2B5EF4-FFF2-40B4-BE49-F238E27FC236}">
                <a16:creationId xmlns:a16="http://schemas.microsoft.com/office/drawing/2014/main" id="{2B22DC5C-1059-4369-BBEF-906A93B78EF1}"/>
              </a:ext>
            </a:extLst>
          </p:cNvPr>
          <p:cNvSpPr txBox="1"/>
          <p:nvPr/>
        </p:nvSpPr>
        <p:spPr>
          <a:xfrm>
            <a:off x="5870481" y="2649935"/>
            <a:ext cx="5491655" cy="2677656"/>
          </a:xfrm>
          <a:prstGeom prst="rect">
            <a:avLst/>
          </a:prstGeom>
          <a:noFill/>
        </p:spPr>
        <p:txBody>
          <a:bodyPr wrap="square" rtlCol="0">
            <a:spAutoFit/>
          </a:bodyPr>
          <a:lstStyle/>
          <a:p>
            <a:r>
              <a:rPr lang="el-GR" sz="2400" dirty="0">
                <a:solidFill>
                  <a:schemeClr val="bg2">
                    <a:lumMod val="10000"/>
                  </a:schemeClr>
                </a:solidFill>
              </a:rPr>
              <a:t>πρέπει να εξασφαλίζουν με επαρκή πιθανότητα ότι δεν θα υπάρξει κίνδυνος εδαφικής διάρριξης, αστάθειας πρανών, μεγάλων μόνιμων παραμορφώσεων ή εκτεταμένης ρευστοποίησης κατά την διάρκεια σεισμικού κραδασμού.</a:t>
            </a:r>
            <a:endParaRPr lang="en-US" sz="2400" dirty="0">
              <a:solidFill>
                <a:schemeClr val="bg2">
                  <a:lumMod val="10000"/>
                </a:schemeClr>
              </a:solidFill>
            </a:endParaRPr>
          </a:p>
        </p:txBody>
      </p:sp>
      <p:sp>
        <p:nvSpPr>
          <p:cNvPr id="9" name="Arrow: Right 8">
            <a:extLst>
              <a:ext uri="{FF2B5EF4-FFF2-40B4-BE49-F238E27FC236}">
                <a16:creationId xmlns:a16="http://schemas.microsoft.com/office/drawing/2014/main" id="{2E7892D2-4D78-4E1D-9DA6-C8645C17CD58}"/>
              </a:ext>
            </a:extLst>
          </p:cNvPr>
          <p:cNvSpPr/>
          <p:nvPr/>
        </p:nvSpPr>
        <p:spPr>
          <a:xfrm>
            <a:off x="4776952" y="3429000"/>
            <a:ext cx="882869" cy="528145"/>
          </a:xfrm>
          <a:prstGeom prst="rightArrow">
            <a:avLst/>
          </a:prstGeom>
          <a:solidFill>
            <a:schemeClr val="bg2">
              <a:lumMod val="10000"/>
            </a:schemeClr>
          </a:solidFill>
          <a:ln>
            <a:solidFill>
              <a:schemeClr val="bg2">
                <a:lumMod val="1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ysClr val="windowText" lastClr="000000"/>
              </a:solidFill>
            </a:endParaRPr>
          </a:p>
        </p:txBody>
      </p:sp>
    </p:spTree>
    <p:extLst>
      <p:ext uri="{BB962C8B-B14F-4D97-AF65-F5344CB8AC3E}">
        <p14:creationId xmlns:p14="http://schemas.microsoft.com/office/powerpoint/2010/main" val="12730361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D5C5A7-4047-408C-A012-5E58E459C2D9}"/>
              </a:ext>
            </a:extLst>
          </p:cNvPr>
          <p:cNvSpPr>
            <a:spLocks noGrp="1"/>
          </p:cNvSpPr>
          <p:nvPr>
            <p:ph type="title"/>
          </p:nvPr>
        </p:nvSpPr>
        <p:spPr>
          <a:xfrm>
            <a:off x="475141" y="126005"/>
            <a:ext cx="9744368" cy="799957"/>
          </a:xfrm>
        </p:spPr>
        <p:txBody>
          <a:bodyPr/>
          <a:lstStyle/>
          <a:p>
            <a:r>
              <a:rPr lang="el-GR" dirty="0"/>
              <a:t>ΙΣΧΥΟΥΣΑ ΝΟΜΟΘΕΣΙΑ </a:t>
            </a:r>
            <a:endParaRPr lang="en-US" dirty="0"/>
          </a:p>
        </p:txBody>
      </p:sp>
      <p:sp>
        <p:nvSpPr>
          <p:cNvPr id="3" name="Content Placeholder 2">
            <a:extLst>
              <a:ext uri="{FF2B5EF4-FFF2-40B4-BE49-F238E27FC236}">
                <a16:creationId xmlns:a16="http://schemas.microsoft.com/office/drawing/2014/main" id="{674185FD-22A3-4435-8836-B5084F6E3ABB}"/>
              </a:ext>
            </a:extLst>
          </p:cNvPr>
          <p:cNvSpPr>
            <a:spLocks noGrp="1"/>
          </p:cNvSpPr>
          <p:nvPr>
            <p:ph idx="1"/>
          </p:nvPr>
        </p:nvSpPr>
        <p:spPr>
          <a:xfrm>
            <a:off x="680091" y="1325285"/>
            <a:ext cx="9744368" cy="3892118"/>
          </a:xfrm>
        </p:spPr>
        <p:txBody>
          <a:bodyPr/>
          <a:lstStyle/>
          <a:p>
            <a:pPr marL="0" indent="0">
              <a:buNone/>
            </a:pPr>
            <a:r>
              <a:rPr lang="el-GR" dirty="0"/>
              <a:t>ΚΙΝΔΥΝΟΣ ΡΕΥΣΤΟΠΟΙΗΣΗΣ</a:t>
            </a:r>
          </a:p>
          <a:p>
            <a:pPr marL="0" indent="0">
              <a:buNone/>
            </a:pPr>
            <a:endParaRPr lang="el-GR" dirty="0"/>
          </a:p>
          <a:p>
            <a:r>
              <a:rPr lang="el-GR" sz="2800" dirty="0"/>
              <a:t>Χαλαρό αμμώδες έδαφος </a:t>
            </a:r>
            <a:r>
              <a:rPr lang="el-GR" sz="2800" dirty="0">
                <a:sym typeface="Wingdings" panose="05000000000000000000" pitchFamily="2" charset="2"/>
              </a:rPr>
              <a:t> ενίσχυση εδαφικής κίνησης</a:t>
            </a:r>
          </a:p>
          <a:p>
            <a:r>
              <a:rPr lang="el-GR" sz="2800" dirty="0">
                <a:sym typeface="Wingdings" panose="05000000000000000000" pitchFamily="2" charset="2"/>
              </a:rPr>
              <a:t>Αντίσταση εδάφους επισφαλής  εφαρμόγη μέτρων  εξασφάλιση ακεραιότητας δομημάτων</a:t>
            </a:r>
            <a:endParaRPr lang="el-GR" sz="2800" dirty="0"/>
          </a:p>
          <a:p>
            <a:endParaRPr lang="el-GR" dirty="0"/>
          </a:p>
        </p:txBody>
      </p:sp>
      <p:pic>
        <p:nvPicPr>
          <p:cNvPr id="5" name="Picture 4">
            <a:extLst>
              <a:ext uri="{FF2B5EF4-FFF2-40B4-BE49-F238E27FC236}">
                <a16:creationId xmlns:a16="http://schemas.microsoft.com/office/drawing/2014/main" id="{8AA4E9FE-054E-4203-9BE5-D111C8BF71A6}"/>
              </a:ext>
            </a:extLst>
          </p:cNvPr>
          <p:cNvPicPr>
            <a:picLocks noChangeAspect="1"/>
          </p:cNvPicPr>
          <p:nvPr/>
        </p:nvPicPr>
        <p:blipFill>
          <a:blip r:embed="rId2"/>
          <a:stretch>
            <a:fillRect/>
          </a:stretch>
        </p:blipFill>
        <p:spPr>
          <a:xfrm>
            <a:off x="7320455" y="4073319"/>
            <a:ext cx="3589283" cy="2288168"/>
          </a:xfrm>
          <a:prstGeom prst="rect">
            <a:avLst/>
          </a:prstGeom>
        </p:spPr>
      </p:pic>
    </p:spTree>
    <p:extLst>
      <p:ext uri="{BB962C8B-B14F-4D97-AF65-F5344CB8AC3E}">
        <p14:creationId xmlns:p14="http://schemas.microsoft.com/office/powerpoint/2010/main" val="638228246"/>
      </p:ext>
    </p:extLst>
  </p:cSld>
  <p:clrMapOvr>
    <a:masterClrMapping/>
  </p:clrMapOvr>
</p:sld>
</file>

<file path=ppt/theme/theme1.xml><?xml version="1.0" encoding="utf-8"?>
<a:theme xmlns:a="http://schemas.openxmlformats.org/drawingml/2006/main" name="WiD_Präsentation">
  <a:themeElements>
    <a:clrScheme name="Benutzerdefiniert 2">
      <a:dk1>
        <a:srgbClr val="FFFFFF"/>
      </a:dk1>
      <a:lt1>
        <a:srgbClr val="00646C"/>
      </a:lt1>
      <a:dk2>
        <a:srgbClr val="C4E4E3"/>
      </a:dk2>
      <a:lt2>
        <a:srgbClr val="A3ACB2"/>
      </a:lt2>
      <a:accent1>
        <a:srgbClr val="E53138"/>
      </a:accent1>
      <a:accent2>
        <a:srgbClr val="E95E27"/>
      </a:accent2>
      <a:accent3>
        <a:srgbClr val="7F7300"/>
      </a:accent3>
      <a:accent4>
        <a:srgbClr val="B0AA00"/>
      </a:accent4>
      <a:accent5>
        <a:srgbClr val="F49F22"/>
      </a:accent5>
      <a:accent6>
        <a:srgbClr val="FFEB00"/>
      </a:accent6>
      <a:hlink>
        <a:srgbClr val="42918E"/>
      </a:hlink>
      <a:folHlink>
        <a:srgbClr val="B70DC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eusp_resolution_presentation_final</Template>
  <TotalTime>501</TotalTime>
  <Words>700</Words>
  <Application>Microsoft Office PowerPoint</Application>
  <PresentationFormat>Widescreen</PresentationFormat>
  <Paragraphs>134</Paragraphs>
  <Slides>19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ＭＳ Ｐゴシック</vt:lpstr>
      <vt:lpstr>Arial</vt:lpstr>
      <vt:lpstr>Calibri</vt:lpstr>
      <vt:lpstr>Courier New</vt:lpstr>
      <vt:lpstr>Wingdings</vt:lpstr>
      <vt:lpstr>WiD_Präsentation</vt:lpstr>
      <vt:lpstr>ΠΡΟΛΗΨΗ ΣΕΙΣΜΩΝ</vt:lpstr>
      <vt:lpstr>ΠΕΡΙΕΧΟΜΕΝΑ</vt:lpstr>
      <vt:lpstr>Ορισμοί </vt:lpstr>
      <vt:lpstr>S-P κύματα</vt:lpstr>
      <vt:lpstr>ΣΕΙΣΜΟΓΕΝΕΙΣ ΠΕΡΙΟΧΕΣ </vt:lpstr>
      <vt:lpstr>ΜΕΓΑΛΥΤΕΡΟΙ ΣΕΙΣΜΟΙ </vt:lpstr>
      <vt:lpstr>ΙΣΧΥΟΥΣΑ ΝΟΜΟΘΕΣΙΑ</vt:lpstr>
      <vt:lpstr>ΙΣΧΥΟΥΣΑ ΝΟΜΟΘΕΣΙΑ </vt:lpstr>
      <vt:lpstr>ΙΣΧΥΟΥΣΑ ΝΟΜΟΘΕΣΙΑ </vt:lpstr>
      <vt:lpstr>ΠΡΟΛΗΨΗ</vt:lpstr>
      <vt:lpstr>ΠΡΟΛΗΨΗ</vt:lpstr>
      <vt:lpstr>ΠΡΟΛΗΨΗ</vt:lpstr>
      <vt:lpstr>ΠΡΟΛΗΨΗ</vt:lpstr>
      <vt:lpstr>ΠΡΟΛΗΨΗ </vt:lpstr>
      <vt:lpstr>ΠΡΟΛΗΨΗ</vt:lpstr>
      <vt:lpstr>ΠΡΟΣΤΑΣΙΑ ΜΝΗΜΕΙΩΝ- ΑΡΧΑΙΟΛΟΓΙΚΩΝ ΧΩΡΩΝ </vt:lpstr>
      <vt:lpstr>ΕΠΙΣΤΗΜΟΝΕΣ ΠΟΥ ΕΡΩΤΗΘΗΚΑΝ </vt:lpstr>
      <vt:lpstr>ΣΥΜΠΕΡΑΣΜΑΤΑ </vt:lpstr>
      <vt:lpstr>ΑΣ ΜΗΝ ΞΕΧΝΑΜΕ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ΠΡΟΛΗΨΗ ΣΕΙΣΜΩΝ</dc:title>
  <dc:creator>Elisabet Papaioannou</dc:creator>
  <cp:lastModifiedBy>Ελένη Παρασκευοπούλου</cp:lastModifiedBy>
  <cp:revision>69</cp:revision>
  <dcterms:created xsi:type="dcterms:W3CDTF">2018-03-06T07:14:06Z</dcterms:created>
  <dcterms:modified xsi:type="dcterms:W3CDTF">2018-03-29T17:03:25Z</dcterms:modified>
</cp:coreProperties>
</file>