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2" r:id="rId1"/>
    <p:sldMasterId id="2147483653" r:id="rId2"/>
  </p:sldMasterIdLst>
  <p:notesMasterIdLst>
    <p:notesMasterId r:id="rId20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83AF58F-5F1E-47E9-AFBA-DADC01D70EFA}">
  <a:tblStyle styleId="{683AF58F-5F1E-47E9-AFBA-DADC01D70EFA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1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Shape 4"/>
          <p:cNvSpPr txBox="1">
            <a:spLocks noGrp="1"/>
          </p:cNvSpPr>
          <p:nvPr>
            <p:ph type="dt" idx="10"/>
          </p:nvPr>
        </p:nvSpPr>
        <p:spPr>
          <a:xfrm>
            <a:off x="3884612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Shape 5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Shape 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ftr" idx="11"/>
          </p:nvPr>
        </p:nvSpPr>
        <p:spPr>
          <a:xfrm>
            <a:off x="0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4347876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524288"/>
            <a:headEnd type="none" w="sm" len="sm"/>
            <a:tailEnd type="none" w="sm" len="sm"/>
          </a:ln>
        </p:spPr>
      </p:sp>
      <p:sp>
        <p:nvSpPr>
          <p:cNvPr id="32" name="Shape 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/>
          </a:p>
        </p:txBody>
      </p:sp>
      <p:sp>
        <p:nvSpPr>
          <p:cNvPr id="33" name="Shape 33"/>
          <p:cNvSpPr txBox="1"/>
          <p:nvPr/>
        </p:nvSpPr>
        <p:spPr>
          <a:xfrm>
            <a:off x="3884612" y="8685212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543141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Shape 1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10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93901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Shape 138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11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014759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12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6738538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Shape 15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Shape 1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13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283767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14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391147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Shape 1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15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21573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16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270791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17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62920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" name="Shape 4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531552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" name="Shape 5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1" name="Shape 51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477467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3" name="Shape 63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4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865447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41566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Shape 85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52683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028255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Shape 106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8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3866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Shape 11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6" name="Shape 116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7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9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110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folie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ctrTitle"/>
          </p:nvPr>
        </p:nvSpPr>
        <p:spPr>
          <a:xfrm>
            <a:off x="912090" y="2130425"/>
            <a:ext cx="7308275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subTitle" idx="1"/>
          </p:nvPr>
        </p:nvSpPr>
        <p:spPr>
          <a:xfrm>
            <a:off x="912089" y="3886200"/>
            <a:ext cx="7308275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R="0" lvl="0" algn="ctr" rtl="0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560"/>
              </a:spcBef>
              <a:spcAft>
                <a:spcPts val="0"/>
              </a:spcAft>
              <a:buClr>
                <a:srgbClr val="889DA1"/>
              </a:buClr>
              <a:buSzPts val="2800"/>
              <a:buFont typeface="Arial"/>
              <a:buNone/>
              <a:defRPr sz="2800" b="0" i="0" u="none" strike="noStrike" cap="none">
                <a:solidFill>
                  <a:srgbClr val="889DA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480"/>
              </a:spcBef>
              <a:spcAft>
                <a:spcPts val="0"/>
              </a:spcAft>
              <a:buClr>
                <a:srgbClr val="889DA1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889DA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400"/>
              </a:spcBef>
              <a:spcAft>
                <a:spcPts val="0"/>
              </a:spcAft>
              <a:buClr>
                <a:srgbClr val="889DA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DA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400"/>
              </a:spcBef>
              <a:spcAft>
                <a:spcPts val="0"/>
              </a:spcAft>
              <a:buClr>
                <a:srgbClr val="889DA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DA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400"/>
              </a:spcBef>
              <a:spcAft>
                <a:spcPts val="0"/>
              </a:spcAft>
              <a:buClr>
                <a:srgbClr val="889DA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DA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400"/>
              </a:spcBef>
              <a:spcAft>
                <a:spcPts val="0"/>
              </a:spcAft>
              <a:buClr>
                <a:srgbClr val="889DA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DA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400"/>
              </a:spcBef>
              <a:spcAft>
                <a:spcPts val="0"/>
              </a:spcAft>
              <a:buClr>
                <a:srgbClr val="889DA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DA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400"/>
              </a:spcBef>
              <a:spcAft>
                <a:spcPts val="0"/>
              </a:spcAft>
              <a:buClr>
                <a:srgbClr val="889DA1"/>
              </a:buClr>
              <a:buSzPts val="2000"/>
              <a:buFont typeface="Arial"/>
              <a:buNone/>
              <a:defRPr sz="2000" b="0" i="0" u="none" strike="noStrike" cap="none">
                <a:solidFill>
                  <a:srgbClr val="889DA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el und Inhal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 txBox="1">
            <a:spLocks noGrp="1"/>
          </p:cNvSpPr>
          <p:nvPr>
            <p:ph type="title"/>
          </p:nvPr>
        </p:nvSpPr>
        <p:spPr>
          <a:xfrm>
            <a:off x="912090" y="1229590"/>
            <a:ext cx="7308276" cy="79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6" name="Shape 26"/>
          <p:cNvSpPr txBox="1">
            <a:spLocks noGrp="1"/>
          </p:cNvSpPr>
          <p:nvPr>
            <p:ph type="body" idx="1"/>
          </p:nvPr>
        </p:nvSpPr>
        <p:spPr>
          <a:xfrm>
            <a:off x="912089" y="2234045"/>
            <a:ext cx="7308276" cy="38921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Nur Titel">
  <p:cSld name="2_Nur Titel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>
            <a:spLocks noGrp="1"/>
          </p:cNvSpPr>
          <p:nvPr>
            <p:ph type="title"/>
          </p:nvPr>
        </p:nvSpPr>
        <p:spPr>
          <a:xfrm>
            <a:off x="912090" y="1229590"/>
            <a:ext cx="7308275" cy="7999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er" type="blank">
  <p:cSld name="BLANK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pn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Shape 10"/>
          <p:cNvPicPr preferRelativeResize="0"/>
          <p:nvPr/>
        </p:nvPicPr>
        <p:blipFill rotWithShape="1">
          <a:blip r:embed="rId3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Shape 11"/>
          <p:cNvSpPr txBox="1"/>
          <p:nvPr/>
        </p:nvSpPr>
        <p:spPr>
          <a:xfrm flipH="1">
            <a:off x="8647112" y="6516687"/>
            <a:ext cx="496887" cy="246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  <p:pic>
        <p:nvPicPr>
          <p:cNvPr id="12" name="Shape 12" descr="EUSP_Header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773737" y="0"/>
            <a:ext cx="3028950" cy="857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Shape 13" descr="EUSP_logo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1162" y="14287"/>
            <a:ext cx="1392237" cy="842962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8375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8375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dk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Shape 20"/>
          <p:cNvPicPr preferRelativeResize="0"/>
          <p:nvPr/>
        </p:nvPicPr>
        <p:blipFill rotWithShape="1">
          <a:blip r:embed="rId5">
            <a:alphaModFix/>
          </a:blip>
          <a:srcRect t="12050"/>
          <a:stretch/>
        </p:blipFill>
        <p:spPr>
          <a:xfrm>
            <a:off x="0" y="827087"/>
            <a:ext cx="9144000" cy="6030912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18375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912812" y="2233612"/>
            <a:ext cx="7318375" cy="38925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3" name="Shape 23"/>
          <p:cNvSpPr txBox="1"/>
          <p:nvPr/>
        </p:nvSpPr>
        <p:spPr>
          <a:xfrm flipH="1">
            <a:off x="8647112" y="6516687"/>
            <a:ext cx="496887" cy="246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Calibri"/>
              <a:buNone/>
            </a:pPr>
            <a:fld id="{00000000-1234-1234-1234-123412341234}" type="slidenum">
              <a:rPr lang="en-US" sz="10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hometownstation.com" TargetMode="External"/><Relationship Id="rId3" Type="http://schemas.openxmlformats.org/officeDocument/2006/relationships/hyperlink" Target="http://www.tovima.gr" TargetMode="External"/><Relationship Id="rId7" Type="http://schemas.openxmlformats.org/officeDocument/2006/relationships/hyperlink" Target="http://education.usgs.gov/" TargetMode="Externa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usgs.gov" TargetMode="External"/><Relationship Id="rId11" Type="http://schemas.openxmlformats.org/officeDocument/2006/relationships/image" Target="../media/image6.png"/><Relationship Id="rId5" Type="http://schemas.openxmlformats.org/officeDocument/2006/relationships/hyperlink" Target="http://www.civilprotection.gr" TargetMode="External"/><Relationship Id="rId10" Type="http://schemas.openxmlformats.org/officeDocument/2006/relationships/hyperlink" Target="http://www.akek.gr" TargetMode="External"/><Relationship Id="rId4" Type="http://schemas.openxmlformats.org/officeDocument/2006/relationships/hyperlink" Target="http://www.gein.noa.gr" TargetMode="External"/><Relationship Id="rId9" Type="http://schemas.openxmlformats.org/officeDocument/2006/relationships/hyperlink" Target="http://www.oasp.gr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gif"/><Relationship Id="rId4" Type="http://schemas.openxmlformats.org/officeDocument/2006/relationships/image" Target="../media/image20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 txBox="1">
            <a:spLocks noGrp="1"/>
          </p:cNvSpPr>
          <p:nvPr>
            <p:ph type="ctrTitle"/>
          </p:nvPr>
        </p:nvSpPr>
        <p:spPr>
          <a:xfrm>
            <a:off x="912812" y="2130425"/>
            <a:ext cx="7307262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900"/>
              <a:buFont typeface="Calibri"/>
              <a:buNone/>
            </a:pPr>
            <a:r>
              <a:rPr lang="en-US" sz="29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Ελληνικό Μαθητικό Κοινοβούλιο</a:t>
            </a:r>
            <a:br>
              <a:rPr lang="en-US" sz="29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2900"/>
              <a:t>30</a:t>
            </a:r>
            <a:r>
              <a:rPr lang="en-US" sz="29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/</a:t>
            </a:r>
            <a:r>
              <a:rPr lang="en-US" sz="2900"/>
              <a:t>3</a:t>
            </a:r>
            <a:r>
              <a:rPr lang="en-US" sz="29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/2018</a:t>
            </a:r>
            <a:br>
              <a:rPr lang="en-US" sz="29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</a:br>
            <a:endParaRPr/>
          </a:p>
        </p:txBody>
      </p:sp>
      <p:sp>
        <p:nvSpPr>
          <p:cNvPr id="36" name="Shape 36"/>
          <p:cNvSpPr txBox="1">
            <a:spLocks noGrp="1"/>
          </p:cNvSpPr>
          <p:nvPr>
            <p:ph type="subTitle" idx="1"/>
          </p:nvPr>
        </p:nvSpPr>
        <p:spPr>
          <a:xfrm>
            <a:off x="918325" y="2940700"/>
            <a:ext cx="73074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800" b="1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Υλικό προετοιμασίας για την ομάδα εργασίας:</a:t>
            </a:r>
            <a:endParaRPr sz="1800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800" b="1"/>
              <a:t>Βασίλης Σωτηρόπουλος</a:t>
            </a:r>
            <a:endParaRPr sz="1800" b="1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800" b="1"/>
              <a:t>Κωστής Τερζίδης</a:t>
            </a:r>
            <a:endParaRPr sz="1800" b="1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800" b="1"/>
              <a:t>Γιάννης Σωτηρόπουλος</a:t>
            </a:r>
            <a:endParaRPr sz="1800" b="1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800" b="1"/>
              <a:t>Ιάσονας Ράπτης </a:t>
            </a:r>
            <a:endParaRPr sz="1800" b="1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800" b="1"/>
              <a:t>Αντώνης Δούρος</a:t>
            </a:r>
            <a:endParaRPr sz="1800" b="1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1800" b="1"/>
              <a:t>Θεματολογία: Πρόληψη Σεισμών</a:t>
            </a:r>
            <a:endParaRPr sz="1800" b="1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800" b="1"/>
          </a:p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800" b="1"/>
          </a:p>
        </p:txBody>
      </p:sp>
      <p:pic>
        <p:nvPicPr>
          <p:cNvPr id="38" name="Shape 38" descr="EUSP_Footer2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56413" y="5756275"/>
            <a:ext cx="8231187" cy="110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Εικόνα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6218" y="1124600"/>
            <a:ext cx="3600450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/>
        </p:nvSpPr>
        <p:spPr>
          <a:xfrm>
            <a:off x="464100" y="2038125"/>
            <a:ext cx="8520600" cy="4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Ενσωμάτωση στην κατασκευή συστημάτων απορρόφησης ενέργειας </a:t>
            </a:r>
            <a:endParaRPr sz="2000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Πλαστιμότητα - Αντοχή - Δυσκαμψία</a:t>
            </a:r>
            <a:endParaRPr sz="2000" b="1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Στρέψη</a:t>
            </a:r>
            <a:endParaRPr sz="2000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Θέση του κτιρίου στο οικοδομικό τετράγωνο·        </a:t>
            </a:r>
            <a:r>
              <a:rPr lang="en-US" sz="2000" b="1"/>
              <a:t>        </a:t>
            </a:r>
            <a:endParaRPr sz="2000" b="1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Στάθμες πλακών γειτονικών κτιρίων</a:t>
            </a:r>
            <a:r>
              <a:rPr lang="en-US" sz="2000" b="1"/>
              <a:t> </a:t>
            </a:r>
            <a:endParaRPr sz="2000" b="1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1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None/>
            </a:pPr>
            <a:endParaRPr sz="1800"/>
          </a:p>
        </p:txBody>
      </p:sp>
      <p:sp>
        <p:nvSpPr>
          <p:cNvPr id="130" name="Shape 130"/>
          <p:cNvSpPr txBox="1"/>
          <p:nvPr/>
        </p:nvSpPr>
        <p:spPr>
          <a:xfrm>
            <a:off x="1648350" y="1513050"/>
            <a:ext cx="5847300" cy="9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1" name="Shape 131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912090" y="1229590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Μέτρα και τεχνικές πρόληψης 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33" name="Shape 13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19313" y="4097238"/>
            <a:ext cx="2667724" cy="2622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Shape 1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060950" y="2897363"/>
            <a:ext cx="2454675" cy="2454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 txBox="1"/>
          <p:nvPr/>
        </p:nvSpPr>
        <p:spPr>
          <a:xfrm>
            <a:off x="390525" y="2322600"/>
            <a:ext cx="8520600" cy="366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endParaRPr sz="2000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Έλεγχος κτιρίου</a:t>
            </a:r>
            <a:endParaRPr sz="20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Κατάρτιση - Γνώση</a:t>
            </a:r>
            <a:endParaRPr sz="20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/>
              <a:t>       (Ενέργειες κατά τη διάρκεια και μετά το σεισμό)</a:t>
            </a:r>
            <a:endParaRPr sz="20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/>
          </a:p>
        </p:txBody>
      </p:sp>
      <p:sp>
        <p:nvSpPr>
          <p:cNvPr id="141" name="Shape 141"/>
          <p:cNvSpPr txBox="1"/>
          <p:nvPr/>
        </p:nvSpPr>
        <p:spPr>
          <a:xfrm>
            <a:off x="1648350" y="1513050"/>
            <a:ext cx="5847300" cy="9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42" name="Shape 142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Shape 143"/>
          <p:cNvSpPr txBox="1">
            <a:spLocks noGrp="1"/>
          </p:cNvSpPr>
          <p:nvPr>
            <p:ph type="title"/>
          </p:nvPr>
        </p:nvSpPr>
        <p:spPr>
          <a:xfrm>
            <a:off x="917850" y="1228052"/>
            <a:ext cx="7308300" cy="1176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Προσεισμικά μέτρα προστασίας σε ατομικό και συλλογικό επίπεδο</a:t>
            </a:r>
            <a:endParaRPr sz="3000"/>
          </a:p>
        </p:txBody>
      </p:sp>
      <p:pic>
        <p:nvPicPr>
          <p:cNvPr id="144" name="Shape 1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37725" y="3470158"/>
            <a:ext cx="2613650" cy="338784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Shape 1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93625" y="2757075"/>
            <a:ext cx="2613650" cy="33425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 txBox="1">
            <a:spLocks noGrp="1"/>
          </p:cNvSpPr>
          <p:nvPr>
            <p:ph type="title"/>
          </p:nvPr>
        </p:nvSpPr>
        <p:spPr>
          <a:xfrm>
            <a:off x="912090" y="1512065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Προσεισμικά μέτρα προστασίας σε ατομικό και συλλογικό επίπεδο</a:t>
            </a:r>
            <a:endParaRPr sz="3000"/>
          </a:p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3000"/>
          </a:p>
        </p:txBody>
      </p:sp>
      <p:sp>
        <p:nvSpPr>
          <p:cNvPr id="152" name="Shape 152"/>
          <p:cNvSpPr txBox="1">
            <a:spLocks noGrp="1"/>
          </p:cNvSpPr>
          <p:nvPr>
            <p:ph type="body" idx="1"/>
          </p:nvPr>
        </p:nvSpPr>
        <p:spPr>
          <a:xfrm>
            <a:off x="912089" y="2234045"/>
            <a:ext cx="7308300" cy="389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Προμήθεια απαραίτητων υλικών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Ενημέρωση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Συμμετοχή σε ασκήσεις σεισμών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Άρση επικινδυνοτήτων 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3" name="Shape 1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65675" y="2551637"/>
            <a:ext cx="1754724" cy="17547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Shape 1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3150" y="4820775"/>
            <a:ext cx="1754725" cy="1754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5" name="Shape 15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275903" y="5256407"/>
            <a:ext cx="1754727" cy="13190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6" name="Shape 156" descr="X:\Projekte\Euro-Schülerparlament\PR &amp; Presse\Logo\Einzelteile Logo\EUSP_Bildwortmarke_RGB.wmf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Shape 162"/>
          <p:cNvSpPr txBox="1">
            <a:spLocks noGrp="1"/>
          </p:cNvSpPr>
          <p:nvPr>
            <p:ph type="title"/>
          </p:nvPr>
        </p:nvSpPr>
        <p:spPr>
          <a:xfrm>
            <a:off x="912090" y="1229590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Συλλογικό πλάνο εκκένωσης</a:t>
            </a:r>
            <a:endParaRPr sz="3000"/>
          </a:p>
        </p:txBody>
      </p:sp>
      <p:sp>
        <p:nvSpPr>
          <p:cNvPr id="163" name="Shape 163"/>
          <p:cNvSpPr txBox="1">
            <a:spLocks noGrp="1"/>
          </p:cNvSpPr>
          <p:nvPr>
            <p:ph type="body" idx="1"/>
          </p:nvPr>
        </p:nvSpPr>
        <p:spPr>
          <a:xfrm>
            <a:off x="912089" y="2234045"/>
            <a:ext cx="7308300" cy="389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Λεπτομερές πλάνο εκκένωσης σε επίπεδο δημοτικών διαμερισμάτων. 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Επιμερισμός αρμοδιοτήτων σε ηλικιακά ενεργές κοινωνικές ομάδες. 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Προστασία ευάλωτων κοινωνικών ομάδων.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Προαγωγή συνθηκών ασφάλειας και κοινωνικής συνοχής.                                                   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 sz="2000"/>
          </a:p>
        </p:txBody>
      </p:sp>
      <p:pic>
        <p:nvPicPr>
          <p:cNvPr id="164" name="Shape 164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5" name="Shape 1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445550" y="4421319"/>
            <a:ext cx="3105550" cy="2343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Shape 1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96825" y="4680750"/>
            <a:ext cx="2689275" cy="1445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912090" y="1229590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Σεισμικά καταφύγια</a:t>
            </a:r>
            <a:endParaRPr sz="3000"/>
          </a:p>
        </p:txBody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912089" y="2234045"/>
            <a:ext cx="7308300" cy="3892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Σύγχρονες δομές φιλοξενίας.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Εύκολα προσβάσιμες σε κεντρικά σημεία.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Μονίμως έτοιμες για υποδοχή πληθυσμού. 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74" name="Shape 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548625" y="4059751"/>
            <a:ext cx="3919672" cy="220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5" name="Shape 175" descr="X:\Projekte\Euro-Schülerparlament\PR &amp; Presse\Logo\Einzelteile Logo\EUSP_Bildwortmarke_RGB.wmf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Shape 17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175" y="4059750"/>
            <a:ext cx="3307125" cy="2204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 txBox="1">
            <a:spLocks noGrp="1"/>
          </p:cNvSpPr>
          <p:nvPr>
            <p:ph type="title"/>
          </p:nvPr>
        </p:nvSpPr>
        <p:spPr>
          <a:xfrm>
            <a:off x="912090" y="1229590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Συμπεράσματα</a:t>
            </a:r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605025" y="2272800"/>
            <a:ext cx="7308300" cy="395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spcBef>
                <a:spcPts val="640"/>
              </a:spcBef>
              <a:spcAft>
                <a:spcPts val="0"/>
              </a:spcAft>
              <a:buSzPts val="2400"/>
              <a:buChar char="-"/>
            </a:pPr>
            <a:r>
              <a:rPr lang="en-US" sz="2400" dirty="0"/>
              <a:t>Η </a:t>
            </a:r>
            <a:r>
              <a:rPr lang="en-US" sz="2400" dirty="0" err="1"/>
              <a:t>δημιουργί</a:t>
            </a:r>
            <a:r>
              <a:rPr lang="en-US" sz="2400" dirty="0"/>
              <a:t>α μιας εφαρμογής άμεσης προειδοποίησης επερχόμενου σεισμού  ,</a:t>
            </a:r>
            <a:endParaRPr sz="2400" dirty="0"/>
          </a:p>
          <a:p>
            <a:pPr marL="0" lvl="0" indent="0" rtl="0">
              <a:spcBef>
                <a:spcPts val="640"/>
              </a:spcBef>
              <a:spcAft>
                <a:spcPts val="0"/>
              </a:spcAft>
              <a:buNone/>
            </a:pPr>
            <a:endParaRPr sz="600" dirty="0"/>
          </a:p>
          <a:p>
            <a:pPr marL="457200" lvl="0" indent="-381000" rtl="0">
              <a:spcBef>
                <a:spcPts val="640"/>
              </a:spcBef>
              <a:spcAft>
                <a:spcPts val="0"/>
              </a:spcAft>
              <a:buSzPts val="2400"/>
              <a:buChar char="-"/>
            </a:pPr>
            <a:r>
              <a:rPr lang="en-US" sz="2400" dirty="0"/>
              <a:t>η α</a:t>
            </a:r>
            <a:r>
              <a:rPr lang="en-US" sz="2400" dirty="0" err="1"/>
              <a:t>σφάλει</a:t>
            </a:r>
            <a:r>
              <a:rPr lang="en-US" sz="2400" dirty="0"/>
              <a:t>α των κτιρίων,</a:t>
            </a:r>
            <a:endParaRPr sz="2400" dirty="0"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endParaRPr sz="600" dirty="0"/>
          </a:p>
          <a:p>
            <a:pPr marL="457200" lvl="0" indent="-381000" rtl="0">
              <a:spcBef>
                <a:spcPts val="640"/>
              </a:spcBef>
              <a:spcAft>
                <a:spcPts val="0"/>
              </a:spcAft>
              <a:buSzPts val="2400"/>
              <a:buChar char="-"/>
            </a:pPr>
            <a:r>
              <a:rPr lang="en-US" sz="2400" dirty="0" err="1"/>
              <a:t>το</a:t>
            </a:r>
            <a:r>
              <a:rPr lang="en-US" sz="2400" dirty="0"/>
              <a:t> </a:t>
            </a:r>
            <a:r>
              <a:rPr lang="en-US" sz="2400" dirty="0" err="1"/>
              <a:t>οργ</a:t>
            </a:r>
            <a:r>
              <a:rPr lang="en-US" sz="2400" dirty="0"/>
              <a:t>ανωμένο σχέδιο δράσης (από την Πολιτεία, το σχολείο, την οικογένεια, την επιχείρηση), </a:t>
            </a:r>
            <a:endParaRPr sz="2400" dirty="0"/>
          </a:p>
          <a:p>
            <a:pPr marL="0" lvl="0" indent="0" rtl="0">
              <a:spcBef>
                <a:spcPts val="640"/>
              </a:spcBef>
              <a:spcAft>
                <a:spcPts val="0"/>
              </a:spcAft>
              <a:buNone/>
            </a:pPr>
            <a:endParaRPr sz="600" dirty="0"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2400" dirty="0"/>
              <a:t>μπ</a:t>
            </a:r>
            <a:r>
              <a:rPr lang="en-US" sz="2400" dirty="0" err="1"/>
              <a:t>ορούν</a:t>
            </a:r>
            <a:r>
              <a:rPr lang="en-US" sz="2400" dirty="0"/>
              <a:t> να </a:t>
            </a:r>
            <a:r>
              <a:rPr lang="en-US" sz="2400" dirty="0" err="1"/>
              <a:t>συμ</a:t>
            </a:r>
            <a:r>
              <a:rPr lang="en-US" sz="2400" dirty="0"/>
              <a:t>βάλλουν σημαντικά στη μείωση των  επιπτώσεων από το σεισμό.</a:t>
            </a:r>
            <a:endParaRPr sz="2400" dirty="0"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184" name="Shape 184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 txBox="1">
            <a:spLocks noGrp="1"/>
          </p:cNvSpPr>
          <p:nvPr>
            <p:ph type="title"/>
          </p:nvPr>
        </p:nvSpPr>
        <p:spPr>
          <a:xfrm>
            <a:off x="917840" y="1012090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Πηγές Πληροφόρησης</a:t>
            </a:r>
            <a:endParaRPr/>
          </a:p>
        </p:txBody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917850" y="1888600"/>
            <a:ext cx="7308300" cy="479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3"/>
              </a:rPr>
              <a:t>www.tovima.gr</a:t>
            </a:r>
            <a:endParaRPr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4"/>
              </a:rPr>
              <a:t>www.gein.noa.gr</a:t>
            </a:r>
            <a:endParaRPr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5"/>
              </a:rPr>
              <a:t>www.civilprotection.gr</a:t>
            </a:r>
            <a:endParaRPr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6"/>
              </a:rPr>
              <a:t>www.usgs.gov</a:t>
            </a:r>
            <a:endParaRPr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7"/>
              </a:rPr>
              <a:t>http://education.usgs.gov/</a:t>
            </a:r>
            <a:endParaRPr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8"/>
              </a:rPr>
              <a:t>www.hometownstation.com</a:t>
            </a:r>
            <a:endParaRPr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9"/>
              </a:rPr>
              <a:t>www.oasp.gr</a:t>
            </a:r>
            <a:endParaRPr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u="sng">
                <a:solidFill>
                  <a:schemeClr val="hlink"/>
                </a:solidFill>
                <a:hlinkClick r:id="rId10"/>
              </a:rPr>
              <a:t>www.akek.gr</a:t>
            </a:r>
            <a:endParaRPr/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92" name="Shape 192" descr="X:\Projekte\Euro-Schülerparlament\PR &amp; Presse\Logo\Einzelteile Logo\EUSP_Bildwortmarke_RGB.wmf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title"/>
          </p:nvPr>
        </p:nvSpPr>
        <p:spPr>
          <a:xfrm>
            <a:off x="912090" y="1229590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Επιστήμονες Που Ερωτήθηκαν</a:t>
            </a:r>
            <a:endParaRPr sz="3000"/>
          </a:p>
        </p:txBody>
      </p:sp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912089" y="2267820"/>
            <a:ext cx="7308300" cy="389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rtl="0">
              <a:spcBef>
                <a:spcPts val="64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Δρ. Ι. Καλογεράς Σεισμολόγος – Διευθυντής Ερευνών Γεωδυναμικό Ινστιτούτο Εθνικού Αστεροσκοπείου Αθηνών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Χ. Τσαρτσαράκος, Φυσικός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Font typeface="Arial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Ε. Παρασκευοπούλου, Φυσικός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64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 algn="ctr" rtl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2600">
                <a:latin typeface="Arial"/>
                <a:ea typeface="Arial"/>
                <a:cs typeface="Arial"/>
                <a:sym typeface="Arial"/>
              </a:rPr>
              <a:t>Σας ευχαριστούμε για την προσοχή σας!</a:t>
            </a:r>
            <a:endParaRPr sz="2600"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0" name="Shape 200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Shape 44"/>
          <p:cNvSpPr txBox="1">
            <a:spLocks noGrp="1"/>
          </p:cNvSpPr>
          <p:nvPr>
            <p:ph type="title"/>
          </p:nvPr>
        </p:nvSpPr>
        <p:spPr>
          <a:xfrm>
            <a:off x="912812" y="1230312"/>
            <a:ext cx="7307262" cy="798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000"/>
              <a:buFont typeface="Calibri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Περιεχόμενα</a:t>
            </a:r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1"/>
          </p:nvPr>
        </p:nvSpPr>
        <p:spPr>
          <a:xfrm>
            <a:off x="912812" y="2028837"/>
            <a:ext cx="7307400" cy="389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84150" algn="l" rtl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/>
              <a:t>Τεχνολογική Ανάπτυξη </a:t>
            </a:r>
            <a:endParaRPr sz="2500"/>
          </a:p>
          <a:p>
            <a:pPr marL="342900" marR="0" lvl="0" indent="-184150" algn="l" rtl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/>
              <a:t>Αρχιτεκτονική Πρόοδος</a:t>
            </a:r>
            <a:endParaRPr sz="2500"/>
          </a:p>
          <a:p>
            <a:pPr marL="342900" marR="0" lvl="0" indent="-184150" algn="l" rtl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/>
              <a:t>Έλεγχος Κτιρίου</a:t>
            </a:r>
            <a:endParaRPr sz="2500"/>
          </a:p>
          <a:p>
            <a:pPr marL="342900" marR="0" lvl="0" indent="-184150" algn="l" rtl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lang="en-US" sz="2500"/>
              <a:t>Πλάνο Εκκένωσης </a:t>
            </a:r>
            <a:endParaRPr sz="2500"/>
          </a:p>
          <a:p>
            <a:pPr marL="342900" marR="0" lvl="0" indent="-184150" algn="l" rtl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/>
          </a:p>
          <a:p>
            <a:pPr marL="158750" marR="0" lvl="0" indent="0" algn="l" rtl="0"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endParaRPr sz="2500"/>
          </a:p>
        </p:txBody>
      </p:sp>
      <p:pic>
        <p:nvPicPr>
          <p:cNvPr id="46" name="Shape 46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Shape 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31150" y="2459700"/>
            <a:ext cx="2789050" cy="2723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Shape 53"/>
          <p:cNvSpPr txBox="1">
            <a:spLocks noGrp="1"/>
          </p:cNvSpPr>
          <p:nvPr>
            <p:ph type="title"/>
          </p:nvPr>
        </p:nvSpPr>
        <p:spPr>
          <a:xfrm>
            <a:off x="912090" y="1229590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Η Τεχνολογία Σήμερα </a:t>
            </a:r>
            <a:endParaRPr sz="3000"/>
          </a:p>
        </p:txBody>
      </p:sp>
      <p:sp>
        <p:nvSpPr>
          <p:cNvPr id="54" name="Shape 54"/>
          <p:cNvSpPr txBox="1">
            <a:spLocks noGrp="1"/>
          </p:cNvSpPr>
          <p:nvPr>
            <p:ph type="body" idx="1"/>
          </p:nvPr>
        </p:nvSpPr>
        <p:spPr>
          <a:xfrm>
            <a:off x="912089" y="2234045"/>
            <a:ext cx="7308300" cy="389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Smartphones, Smartwatches, Smart TVs, Smart Assistants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Ταχύτατη και εύκολη πρόσβαση στην ενημέρωση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 Εξαιρετικά μεγάλη ακρίβεια στον εντοπισμό μιας συσκεύης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endParaRPr sz="2000"/>
          </a:p>
        </p:txBody>
      </p:sp>
      <p:pic>
        <p:nvPicPr>
          <p:cNvPr id="55" name="Shape 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4593" y="5147751"/>
            <a:ext cx="1508507" cy="1424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Shape 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153960" y="2847450"/>
            <a:ext cx="1551417" cy="11630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Shape 5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911138" y="5198913"/>
            <a:ext cx="1321725" cy="1321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Shape 5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071981" y="4952342"/>
            <a:ext cx="1551426" cy="181486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Shape 59" descr="X:\Projekte\Euro-Schülerparlament\PR &amp; Presse\Logo\Einzelteile Logo\EUSP_Bildwortmarke_RGB.wmf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 txBox="1">
            <a:spLocks noGrp="1"/>
          </p:cNvSpPr>
          <p:nvPr>
            <p:ph type="title"/>
          </p:nvPr>
        </p:nvSpPr>
        <p:spPr>
          <a:xfrm>
            <a:off x="390525" y="1262100"/>
            <a:ext cx="94398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/>
              <a:t>Συσκευές Εντοπισμού Σεισμών &amp; Δημιουργία Εφαρμογής</a:t>
            </a:r>
            <a:r>
              <a:rPr lang="en-US" sz="28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sz="2800" b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917839" y="2234045"/>
            <a:ext cx="7308300" cy="389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Εγκ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ατάσταση συσκευών ικανών να εντοπίσουν σεισμούς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Δημιουργί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α εφαρμογής η όποια θα είναι διαθέσιμη σε κάθε 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en-US" sz="2000" dirty="0" smtClean="0">
                <a:latin typeface="Arial"/>
                <a:ea typeface="Arial"/>
                <a:cs typeface="Arial"/>
                <a:sym typeface="Arial"/>
              </a:rPr>
              <a:t>έξυπνη συσκευή” 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Απ</a:t>
            </a: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οστολή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δεδομένων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 από </a:t>
            </a: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τις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συσκευές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στην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εφ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αρμογή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Άμεση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 αναπαρα</a:t>
            </a: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γωγή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ηχητικής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 π</a:t>
            </a: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ροειδο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ποίησης από την εφαρμογή 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 dirty="0" err="1">
                <a:latin typeface="Arial"/>
                <a:ea typeface="Arial"/>
                <a:cs typeface="Arial"/>
                <a:sym typeface="Arial"/>
              </a:rPr>
              <a:t>Προειδο</a:t>
            </a:r>
            <a:r>
              <a:rPr lang="en-US" sz="2000" dirty="0">
                <a:latin typeface="Arial"/>
                <a:ea typeface="Arial"/>
                <a:cs typeface="Arial"/>
                <a:sym typeface="Arial"/>
              </a:rPr>
              <a:t>ποίηση του πολίτη έως και 15 δευτερόλεπτα πριν την άφιξη του σεισμού </a:t>
            </a:r>
            <a:endParaRPr sz="2000" dirty="0">
              <a:latin typeface="Arial"/>
              <a:ea typeface="Arial"/>
              <a:cs typeface="Arial"/>
              <a:sym typeface="Arial"/>
            </a:endParaRPr>
          </a:p>
          <a:p>
            <a:pPr marL="0" lvl="0" indent="0">
              <a:spcBef>
                <a:spcPts val="1600"/>
              </a:spcBef>
              <a:spcAft>
                <a:spcPts val="0"/>
              </a:spcAft>
              <a:buNone/>
            </a:pPr>
            <a:endParaRPr sz="2000" dirty="0"/>
          </a:p>
        </p:txBody>
      </p:sp>
      <p:pic>
        <p:nvPicPr>
          <p:cNvPr id="67" name="Shape 67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Shape 6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32875" y="4704400"/>
            <a:ext cx="2795175" cy="910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Shape 6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7750" y="4993075"/>
            <a:ext cx="1864924" cy="186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Shape 7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830823">
            <a:off x="3882726" y="5133328"/>
            <a:ext cx="1539951" cy="153996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 txBox="1">
            <a:spLocks noGrp="1"/>
          </p:cNvSpPr>
          <p:nvPr>
            <p:ph type="title"/>
          </p:nvPr>
        </p:nvSpPr>
        <p:spPr>
          <a:xfrm>
            <a:off x="390525" y="1262100"/>
            <a:ext cx="94398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Συνέπειες  </a:t>
            </a:r>
            <a:endParaRPr sz="3000"/>
          </a:p>
        </p:txBody>
      </p:sp>
      <p:sp>
        <p:nvSpPr>
          <p:cNvPr id="77" name="Shape 77"/>
          <p:cNvSpPr txBox="1">
            <a:spLocks noGrp="1"/>
          </p:cNvSpPr>
          <p:nvPr>
            <p:ph type="body" idx="1"/>
          </p:nvPr>
        </p:nvSpPr>
        <p:spPr>
          <a:xfrm>
            <a:off x="917839" y="2234045"/>
            <a:ext cx="7308300" cy="389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Μείωση απωλειών και εγκλωβισμών 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0" lvl="0" indent="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None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     </a:t>
            </a:r>
            <a:endParaRPr sz="2400">
              <a:latin typeface="Arial"/>
              <a:ea typeface="Arial"/>
              <a:cs typeface="Arial"/>
              <a:sym typeface="Arial"/>
            </a:endParaRPr>
          </a:p>
          <a:p>
            <a:pPr marL="457200" lvl="0" indent="-381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2400"/>
              <a:buChar char="●"/>
            </a:pPr>
            <a:r>
              <a:rPr lang="en-US" sz="2400">
                <a:latin typeface="Arial"/>
                <a:ea typeface="Arial"/>
                <a:cs typeface="Arial"/>
                <a:sym typeface="Arial"/>
              </a:rPr>
              <a:t>Μείωση καταστροφών</a:t>
            </a:r>
            <a:endParaRPr sz="2400"/>
          </a:p>
          <a:p>
            <a:pPr marL="0" lvl="0" indent="0" rtl="0">
              <a:spcBef>
                <a:spcPts val="160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78" name="Shape 78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Shape 7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26133" y="2783575"/>
            <a:ext cx="2560392" cy="179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Shape 8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52821" y="4784446"/>
            <a:ext cx="1981200" cy="1888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Shape 8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555398" y="4831525"/>
            <a:ext cx="3370103" cy="1794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>
            <a:spLocks noGrp="1"/>
          </p:cNvSpPr>
          <p:nvPr>
            <p:ph type="title"/>
          </p:nvPr>
        </p:nvSpPr>
        <p:spPr>
          <a:xfrm>
            <a:off x="390525" y="1262100"/>
            <a:ext cx="94398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Παρόμοιες Δράσεις</a:t>
            </a:r>
            <a:endParaRPr sz="3000"/>
          </a:p>
        </p:txBody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760839" y="2273295"/>
            <a:ext cx="7308300" cy="3892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Μέθοδος ΒΑΝ</a:t>
            </a:r>
            <a:endParaRPr sz="2000">
              <a:latin typeface="Arial"/>
              <a:ea typeface="Arial"/>
              <a:cs typeface="Arial"/>
              <a:sym typeface="Arial"/>
            </a:endParaRPr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Char char="●"/>
            </a:pPr>
            <a:r>
              <a:rPr lang="en-US" sz="2000">
                <a:latin typeface="Arial"/>
                <a:ea typeface="Arial"/>
                <a:cs typeface="Arial"/>
                <a:sym typeface="Arial"/>
              </a:rPr>
              <a:t>Η πόλη Santa Clarita εγκατέστησε συσκευές ικανές να εντοπίσουν σεισμική δραστηριότητα και να ενημερώσουν άμεσα τους κατοίκους της πόλης για επερχόμενους σεισμούς</a:t>
            </a:r>
            <a:endParaRPr sz="2000"/>
          </a:p>
        </p:txBody>
      </p:sp>
      <p:pic>
        <p:nvPicPr>
          <p:cNvPr id="89" name="Shape 89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Shape 9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16875" y="4046526"/>
            <a:ext cx="3612274" cy="226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Shape 9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1049964">
            <a:off x="2282273" y="4166093"/>
            <a:ext cx="1151105" cy="2311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Shape 96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Shape 97"/>
          <p:cNvSpPr txBox="1"/>
          <p:nvPr/>
        </p:nvSpPr>
        <p:spPr>
          <a:xfrm>
            <a:off x="-229500" y="2192400"/>
            <a:ext cx="9855300" cy="325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/>
              <a:t>    </a:t>
            </a:r>
            <a:r>
              <a:rPr lang="en-US" sz="1600">
                <a:solidFill>
                  <a:srgbClr val="000000"/>
                </a:solidFill>
              </a:rPr>
              <a:t>Πρέπει να γίνονται ορισμένες μελέτες σύμφωνα με κανονισμούς του κράτους  (πχ Ε.Α.Κ.)	</a:t>
            </a:r>
            <a:endParaRPr sz="1600">
              <a:solidFill>
                <a:srgbClr val="000000"/>
              </a:solidFill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>
              <a:solidFill>
                <a:srgbClr val="000000"/>
              </a:solidFill>
            </a:endParaRPr>
          </a:p>
        </p:txBody>
      </p:sp>
      <p:cxnSp>
        <p:nvCxnSpPr>
          <p:cNvPr id="98" name="Shape 98"/>
          <p:cNvCxnSpPr/>
          <p:nvPr/>
        </p:nvCxnSpPr>
        <p:spPr>
          <a:xfrm>
            <a:off x="4369450" y="2550838"/>
            <a:ext cx="0" cy="39750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triangle" w="med" len="med"/>
          </a:ln>
        </p:spPr>
      </p:cxnSp>
      <p:sp>
        <p:nvSpPr>
          <p:cNvPr id="99" name="Shape 99"/>
          <p:cNvSpPr txBox="1"/>
          <p:nvPr/>
        </p:nvSpPr>
        <p:spPr>
          <a:xfrm>
            <a:off x="-60950" y="2967650"/>
            <a:ext cx="8882400" cy="49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/>
              <a:t>Περισσότερη βάση στις </a:t>
            </a:r>
            <a:r>
              <a:rPr lang="en-US" sz="1800" u="sng"/>
              <a:t>αφανείς εργασίες</a:t>
            </a:r>
            <a:r>
              <a:rPr lang="en-US" sz="1800"/>
              <a:t> και λιγότερη στην </a:t>
            </a:r>
            <a:r>
              <a:rPr lang="en-US" sz="1800" u="sng"/>
              <a:t>πολυτέλεια</a:t>
            </a:r>
            <a:endParaRPr sz="1800"/>
          </a:p>
        </p:txBody>
      </p:sp>
      <p:pic>
        <p:nvPicPr>
          <p:cNvPr id="100" name="Shape 100" descr="Image result for θεμέλια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02300" y="3664232"/>
            <a:ext cx="3342600" cy="2507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Shape 101"/>
          <p:cNvSpPr txBox="1">
            <a:spLocks noGrp="1"/>
          </p:cNvSpPr>
          <p:nvPr>
            <p:ph type="title"/>
          </p:nvPr>
        </p:nvSpPr>
        <p:spPr>
          <a:xfrm>
            <a:off x="802290" y="1279803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Πριν από την κατασκευή ενός κτιρίου</a:t>
            </a:r>
            <a:endParaRPr sz="3000"/>
          </a:p>
        </p:txBody>
      </p:sp>
      <p:pic>
        <p:nvPicPr>
          <p:cNvPr id="102" name="Shape 102" descr="Image result for σενάζ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68000" y="3664225"/>
            <a:ext cx="3342600" cy="25099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/>
        </p:nvSpPr>
        <p:spPr>
          <a:xfrm>
            <a:off x="464100" y="2038125"/>
            <a:ext cx="8520600" cy="4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429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Ξύλινες κατασκευές</a:t>
            </a:r>
            <a:endParaRPr sz="1800"/>
          </a:p>
          <a:p>
            <a:pPr marL="457200" lvl="0" indent="-3429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Οπλισμένο σκυρόδεμα (μπετόν αρμέ)</a:t>
            </a:r>
            <a:endParaRPr sz="1800"/>
          </a:p>
          <a:p>
            <a:pPr marL="457200" lvl="0" indent="-3429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Τούβλο</a:t>
            </a:r>
            <a:endParaRPr sz="1800"/>
          </a:p>
          <a:p>
            <a:pPr marL="457200" lvl="0" indent="-3429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Μεταλλικές κατασκευές</a:t>
            </a:r>
            <a:endParaRPr sz="1800"/>
          </a:p>
          <a:p>
            <a:pPr marL="457200" lvl="0" indent="-342900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-US" sz="1800"/>
              <a:t>Λίθος φυσικός και τεχνητός </a:t>
            </a:r>
            <a:endParaRPr sz="1800"/>
          </a:p>
        </p:txBody>
      </p:sp>
      <p:sp>
        <p:nvSpPr>
          <p:cNvPr id="109" name="Shape 109"/>
          <p:cNvSpPr txBox="1"/>
          <p:nvPr/>
        </p:nvSpPr>
        <p:spPr>
          <a:xfrm>
            <a:off x="1648350" y="1513050"/>
            <a:ext cx="5847300" cy="9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10" name="Shape 110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Shape 111"/>
          <p:cNvSpPr txBox="1">
            <a:spLocks noGrp="1"/>
          </p:cNvSpPr>
          <p:nvPr>
            <p:ph type="title"/>
          </p:nvPr>
        </p:nvSpPr>
        <p:spPr>
          <a:xfrm>
            <a:off x="912090" y="1229590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Αντοχή υλικών</a:t>
            </a:r>
            <a:endParaRPr/>
          </a:p>
        </p:txBody>
      </p:sp>
      <p:pic>
        <p:nvPicPr>
          <p:cNvPr id="112" name="Shape 1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2925" y="3337650"/>
            <a:ext cx="3581400" cy="2257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Shape 118"/>
          <p:cNvSpPr txBox="1"/>
          <p:nvPr/>
        </p:nvSpPr>
        <p:spPr>
          <a:xfrm>
            <a:off x="464100" y="2038125"/>
            <a:ext cx="8520600" cy="444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Σχήμα κατόψεως κτιρίου</a:t>
            </a:r>
            <a:endParaRPr sz="2000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Κοντά υποστυλώματα</a:t>
            </a:r>
            <a:endParaRPr sz="2000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Αποφυγή Εσοχών </a:t>
            </a:r>
            <a:endParaRPr sz="2000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Ύψος κτιρίων </a:t>
            </a:r>
            <a:endParaRPr sz="2000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Προσθήκες - Επεμβάσεις</a:t>
            </a:r>
            <a:endParaRPr sz="2000"/>
          </a:p>
          <a:p>
            <a:pPr marL="457200" lvl="0" indent="-355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-US" sz="2000"/>
              <a:t>Κατασκευή δικτυωτών συστημάτων</a:t>
            </a:r>
            <a:endParaRPr sz="2000"/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200"/>
          </a:p>
        </p:txBody>
      </p:sp>
      <p:sp>
        <p:nvSpPr>
          <p:cNvPr id="119" name="Shape 119"/>
          <p:cNvSpPr txBox="1"/>
          <p:nvPr/>
        </p:nvSpPr>
        <p:spPr>
          <a:xfrm>
            <a:off x="1648350" y="1513050"/>
            <a:ext cx="5847300" cy="92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20" name="Shape 120" descr="X:\Projekte\Euro-Schülerparlament\PR &amp; Presse\Logo\Einzelteile Logo\EUSP_Bildwortmarke_RGB.wmf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90525" y="77787"/>
            <a:ext cx="968375" cy="746125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Shape 121"/>
          <p:cNvSpPr txBox="1">
            <a:spLocks noGrp="1"/>
          </p:cNvSpPr>
          <p:nvPr>
            <p:ph type="title"/>
          </p:nvPr>
        </p:nvSpPr>
        <p:spPr>
          <a:xfrm>
            <a:off x="912090" y="1229590"/>
            <a:ext cx="7308300" cy="800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000"/>
              <a:t>Μέτρα και τεχνικές πρόληψης </a:t>
            </a:r>
            <a:endParaRPr sz="3000"/>
          </a:p>
        </p:txBody>
      </p:sp>
      <p:pic>
        <p:nvPicPr>
          <p:cNvPr id="122" name="Shape 1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228275" y="4534175"/>
            <a:ext cx="3363268" cy="1943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" name="Shape 1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82675" y="2844275"/>
            <a:ext cx="2646725" cy="2827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WiD_Präsentation">
  <a:themeElements>
    <a:clrScheme name="Benutzerdefiniert 2">
      <a:dk1>
        <a:srgbClr val="FFFFFF"/>
      </a:dk1>
      <a:lt1>
        <a:srgbClr val="00646C"/>
      </a:lt1>
      <a:dk2>
        <a:srgbClr val="C4E4E3"/>
      </a:dk2>
      <a:lt2>
        <a:srgbClr val="A3ACB2"/>
      </a:lt2>
      <a:accent1>
        <a:srgbClr val="E53138"/>
      </a:accent1>
      <a:accent2>
        <a:srgbClr val="E95E27"/>
      </a:accent2>
      <a:accent3>
        <a:srgbClr val="7F7300"/>
      </a:accent3>
      <a:accent4>
        <a:srgbClr val="B0AA00"/>
      </a:accent4>
      <a:accent5>
        <a:srgbClr val="F49F22"/>
      </a:accent5>
      <a:accent6>
        <a:srgbClr val="FFEB00"/>
      </a:accent6>
      <a:hlink>
        <a:srgbClr val="42918E"/>
      </a:hlink>
      <a:folHlink>
        <a:srgbClr val="B70DC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iD_Präsentation">
  <a:themeElements>
    <a:clrScheme name="Benutzerdefiniert 2">
      <a:dk1>
        <a:srgbClr val="FFFFFF"/>
      </a:dk1>
      <a:lt1>
        <a:srgbClr val="00646C"/>
      </a:lt1>
      <a:dk2>
        <a:srgbClr val="C4E4E3"/>
      </a:dk2>
      <a:lt2>
        <a:srgbClr val="A3ACB2"/>
      </a:lt2>
      <a:accent1>
        <a:srgbClr val="E53138"/>
      </a:accent1>
      <a:accent2>
        <a:srgbClr val="E95E27"/>
      </a:accent2>
      <a:accent3>
        <a:srgbClr val="7F7300"/>
      </a:accent3>
      <a:accent4>
        <a:srgbClr val="B0AA00"/>
      </a:accent4>
      <a:accent5>
        <a:srgbClr val="F49F22"/>
      </a:accent5>
      <a:accent6>
        <a:srgbClr val="FFEB00"/>
      </a:accent6>
      <a:hlink>
        <a:srgbClr val="42918E"/>
      </a:hlink>
      <a:folHlink>
        <a:srgbClr val="B70DC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435</Words>
  <Application>Microsoft Office PowerPoint</Application>
  <PresentationFormat>Προβολή στην οθόνη (4:3)</PresentationFormat>
  <Paragraphs>119</Paragraphs>
  <Slides>17</Slides>
  <Notes>17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2</vt:i4>
      </vt:variant>
      <vt:variant>
        <vt:lpstr>Θέμα</vt:lpstr>
      </vt:variant>
      <vt:variant>
        <vt:i4>2</vt:i4>
      </vt:variant>
      <vt:variant>
        <vt:lpstr>Τίτλοι διαφανειών</vt:lpstr>
      </vt:variant>
      <vt:variant>
        <vt:i4>17</vt:i4>
      </vt:variant>
    </vt:vector>
  </HeadingPairs>
  <TitlesOfParts>
    <vt:vector size="21" baseType="lpstr">
      <vt:lpstr>Arial</vt:lpstr>
      <vt:lpstr>Calibri</vt:lpstr>
      <vt:lpstr>1_WiD_Präsentation</vt:lpstr>
      <vt:lpstr>WiD_Präsentation</vt:lpstr>
      <vt:lpstr>Ελληνικό Μαθητικό Κοινοβούλιο 30/3/2018 </vt:lpstr>
      <vt:lpstr>Περιεχόμενα</vt:lpstr>
      <vt:lpstr>Η Τεχνολογία Σήμερα </vt:lpstr>
      <vt:lpstr>Συσκευές Εντοπισμού Σεισμών &amp; Δημιουργία Εφαρμογής  </vt:lpstr>
      <vt:lpstr>Συνέπειες  </vt:lpstr>
      <vt:lpstr>Παρόμοιες Δράσεις</vt:lpstr>
      <vt:lpstr>Πριν από την κατασκευή ενός κτιρίου</vt:lpstr>
      <vt:lpstr>Αντοχή υλικών</vt:lpstr>
      <vt:lpstr>Μέτρα και τεχνικές πρόληψης </vt:lpstr>
      <vt:lpstr>Μέτρα και τεχνικές πρόληψης  </vt:lpstr>
      <vt:lpstr>Προσεισμικά μέτρα προστασίας σε ατομικό και συλλογικό επίπεδο</vt:lpstr>
      <vt:lpstr>Προσεισμικά μέτρα προστασίας σε ατομικό και συλλογικό επίπεδο </vt:lpstr>
      <vt:lpstr>Συλλογικό πλάνο εκκένωσης</vt:lpstr>
      <vt:lpstr>Σεισμικά καταφύγια</vt:lpstr>
      <vt:lpstr>Συμπεράσματα</vt:lpstr>
      <vt:lpstr>Πηγές Πληροφόρησης</vt:lpstr>
      <vt:lpstr>Επιστήμονες Που Ερωτήθηκαν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Ελληνικό Μαθητικό Κοινοβούλιο 30/3/2018</dc:title>
  <dc:creator>Paraskevopoulou Eleni</dc:creator>
  <cp:lastModifiedBy>Tsartsarakos Christos</cp:lastModifiedBy>
  <cp:revision>3</cp:revision>
  <dcterms:modified xsi:type="dcterms:W3CDTF">2018-03-29T12:44:47Z</dcterms:modified>
</cp:coreProperties>
</file>