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3" r:id="rId1"/>
    <p:sldMasterId id="2147483654" r:id="rId2"/>
    <p:sldMasterId id="2147483655" r:id="rId3"/>
    <p:sldMasterId id="2147483656" r:id="rId4"/>
    <p:sldMasterId id="2147483657" r:id="rId5"/>
  </p:sldMasterIdLst>
  <p:notesMasterIdLst>
    <p:notesMasterId r:id="rId34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9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83" r:id="rId30"/>
    <p:sldId id="284" r:id="rId31"/>
    <p:sldId id="282" r:id="rId32"/>
    <p:sldId id="281" r:id="rId33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E28DB2B5-307F-4471-9A0F-5030CFF89149}">
  <a:tblStyle styleId="{E28DB2B5-307F-4471-9A0F-5030CFF8914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  <p:sp>
        <p:nvSpPr>
          <p:cNvPr id="4" name="Shape 4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" name="Shape 5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" name="Shape 6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Shape 7"/>
          <p:cNvSpPr/>
          <p:nvPr/>
        </p:nvSpPr>
        <p:spPr>
          <a:xfrm>
            <a:off x="0" y="0"/>
            <a:ext cx="6858000" cy="9144000"/>
          </a:xfrm>
          <a:prstGeom prst="roundRect">
            <a:avLst>
              <a:gd name="adj" fmla="val 5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" name="Shape 8"/>
          <p:cNvSpPr/>
          <p:nvPr/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Shape 9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1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5650" cy="3422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600" cap="sq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1" name="Shape 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050" cy="4108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2" name="Shape 12"/>
          <p:cNvSpPr/>
          <p:nvPr/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" name="Shape 13"/>
          <p:cNvSpPr txBox="1">
            <a:spLocks noGrp="1"/>
          </p:cNvSpPr>
          <p:nvPr>
            <p:ph type="sldNum" idx="3"/>
          </p:nvPr>
        </p:nvSpPr>
        <p:spPr>
          <a:xfrm>
            <a:off x="3884612" y="8685212"/>
            <a:ext cx="2965450" cy="450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23" name="Shape 1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124" name="Shape 124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7238" cy="34242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18" name="Shape 2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1637" cy="411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24" name="Shape 2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225" name="Shape 22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34" name="Shape 23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235" name="Shape 23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44" name="Shape 24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245" name="Shape 24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Shape 25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69" name="Shape 2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Shape 2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79" name="Shape 2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95" name="Shape 2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Shape 3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05" name="Shape 3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32" name="Shape 1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33" name="Shape 133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2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Shape 31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20" name="Shape 32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38" name="Shape 3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67238" cy="3424238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1637" cy="4110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Shape 354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65500" cy="450900"/>
          </a:xfrm>
          <a:prstGeom prst="rect">
            <a:avLst/>
          </a:prstGeom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t>24</a:t>
            </a:fld>
            <a:endParaRPr sz="1400">
              <a:solidFill>
                <a:srgbClr val="000000"/>
              </a:solidFill>
            </a:endParaRPr>
          </a:p>
        </p:txBody>
      </p:sp>
      <p:sp>
        <p:nvSpPr>
          <p:cNvPr id="355" name="Shape 355"/>
          <p:cNvSpPr>
            <a:spLocks noGrp="1" noRot="1" noChangeAspect="1"/>
          </p:cNvSpPr>
          <p:nvPr>
            <p:ph type="sldImg" idx="2"/>
          </p:nvPr>
        </p:nvSpPr>
        <p:spPr>
          <a:xfrm>
            <a:off x="1144588" y="685800"/>
            <a:ext cx="4562475" cy="34226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6" name="Shape 3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0100" cy="410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7" name="Shape 357"/>
          <p:cNvSpPr txBox="1">
            <a:spLocks noGrp="1"/>
          </p:cNvSpPr>
          <p:nvPr>
            <p:ph type="sldNum" idx="3"/>
          </p:nvPr>
        </p:nvSpPr>
        <p:spPr>
          <a:xfrm>
            <a:off x="3884612" y="8685212"/>
            <a:ext cx="2965500" cy="450900"/>
          </a:xfrm>
          <a:prstGeom prst="rect">
            <a:avLst/>
          </a:prstGeom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200"/>
                <a:buFont typeface="Calibri"/>
                <a:buNone/>
              </a:pPr>
              <a:t>24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25</a:t>
            </a:fld>
            <a:endParaRPr lang="de-DE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27</a:t>
            </a:fld>
            <a:endParaRPr lang="de-DE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1144588" y="685800"/>
            <a:ext cx="4562475" cy="34226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Communicator-Preis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24D4E-4244-473B-9BDA-064A6344A705}" type="slidenum">
              <a:rPr lang="de-DE" smtClean="0"/>
              <a:pPr/>
              <a:t>28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40" name="Shape 1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41" name="Shape 141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54" name="Shape 154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65" name="Shape 16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74" name="Shape 1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75" name="Shape 17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6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85" name="Shape 185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193" name="Shape 193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Calibri"/>
              <a:buNone/>
            </a:pPr>
            <a:r>
              <a:rPr lang="en-US" sz="1800" b="0" i="0" u="none" strike="noStrike" cap="none">
                <a:latin typeface="Calibri"/>
                <a:ea typeface="Calibri"/>
                <a:cs typeface="Calibri"/>
                <a:sym typeface="Calibri"/>
              </a:rPr>
              <a:t>Communicator-Preis</a:t>
            </a:r>
            <a:endParaRPr/>
          </a:p>
        </p:txBody>
      </p:sp>
      <p:sp>
        <p:nvSpPr>
          <p:cNvPr id="207" name="Shape 207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200"/>
                <a:buFont typeface="Calibri"/>
                <a:buNone/>
              </a:pPr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2" name="Shape 32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3" name="Shape 33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on left, two objects on right" type="txAndTwoObj">
  <p:cSld name="TEXT_AND_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ext on left, text on right" type="twoColTx">
  <p:cSld name="TITLE_AND_TWO_COLUMNS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two objects on left, text on right" type="twoObjAndTx">
  <p:cSld name="TWO_OBJECTS_AND_TEXT">
    <p:spTree>
      <p:nvGrpSpPr>
        <p:cNvPr id="1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 txBox="1">
            <a:spLocks noGrp="1"/>
          </p:cNvSpPr>
          <p:nvPr>
            <p:ph type="dt" idx="10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ftr" idx="11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12090" y="1229590"/>
            <a:ext cx="7308276" cy="799957"/>
          </a:xfrm>
        </p:spPr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12089" y="2234045"/>
            <a:ext cx="7308276" cy="3892118"/>
          </a:xfrm>
        </p:spPr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xmlns="" val="19739144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theme" Target="../theme/theme3.xml"/><Relationship Id="rId4" Type="http://schemas.openxmlformats.org/officeDocument/2006/relationships/image" Target="../media/image5.png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Shape 15"/>
          <p:cNvPicPr preferRelativeResize="0"/>
          <p:nvPr/>
        </p:nvPicPr>
        <p:blipFill rotWithShape="1">
          <a:blip r:embed="rId3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Shape 16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pic>
        <p:nvPicPr>
          <p:cNvPr id="17" name="Shape 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3737" y="0"/>
            <a:ext cx="302895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Shape 1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1162" y="14287"/>
            <a:ext cx="1392237" cy="842962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Shape 19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Shape 20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Shape 26"/>
          <p:cNvPicPr preferRelativeResize="0"/>
          <p:nvPr/>
        </p:nvPicPr>
        <p:blipFill rotWithShape="1">
          <a:blip r:embed="rId7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Shape 27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8" name="Shape 28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9" name="Shape 29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8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Shape 47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Shape 48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49" name="Shape 49"/>
          <p:cNvGrpSpPr/>
          <p:nvPr/>
        </p:nvGrpSpPr>
        <p:grpSpPr>
          <a:xfrm>
            <a:off x="912812" y="1714500"/>
            <a:ext cx="7304088" cy="4567237"/>
            <a:chOff x="912812" y="1714500"/>
            <a:chExt cx="7304088" cy="4567237"/>
          </a:xfrm>
        </p:grpSpPr>
        <p:sp>
          <p:nvSpPr>
            <p:cNvPr id="50" name="Shape 50"/>
            <p:cNvSpPr txBox="1"/>
            <p:nvPr/>
          </p:nvSpPr>
          <p:spPr>
            <a:xfrm>
              <a:off x="912812" y="1714500"/>
              <a:ext cx="7297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Partner</a:t>
              </a:r>
              <a:endParaRPr/>
            </a:p>
          </p:txBody>
        </p:sp>
        <p:sp>
          <p:nvSpPr>
            <p:cNvPr id="51" name="Shape 51"/>
            <p:cNvSpPr/>
            <p:nvPr/>
          </p:nvSpPr>
          <p:spPr>
            <a:xfrm>
              <a:off x="912812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Shape 52"/>
            <p:cNvSpPr/>
            <p:nvPr/>
          </p:nvSpPr>
          <p:spPr>
            <a:xfrm>
              <a:off x="2374900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3" name="Shape 53"/>
            <p:cNvSpPr/>
            <p:nvPr/>
          </p:nvSpPr>
          <p:spPr>
            <a:xfrm>
              <a:off x="3835400" y="2628900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4" name="Shape 54"/>
            <p:cNvSpPr/>
            <p:nvPr/>
          </p:nvSpPr>
          <p:spPr>
            <a:xfrm>
              <a:off x="5292725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5" name="Shape 55"/>
            <p:cNvSpPr/>
            <p:nvPr/>
          </p:nvSpPr>
          <p:spPr>
            <a:xfrm>
              <a:off x="6754812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Shape 56"/>
            <p:cNvSpPr/>
            <p:nvPr/>
          </p:nvSpPr>
          <p:spPr>
            <a:xfrm>
              <a:off x="912812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7" name="Shape 57"/>
            <p:cNvSpPr/>
            <p:nvPr/>
          </p:nvSpPr>
          <p:spPr>
            <a:xfrm>
              <a:off x="2374900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8" name="Shape 58"/>
            <p:cNvSpPr/>
            <p:nvPr/>
          </p:nvSpPr>
          <p:spPr>
            <a:xfrm>
              <a:off x="3835400" y="3541712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9" name="Shape 59"/>
            <p:cNvSpPr/>
            <p:nvPr/>
          </p:nvSpPr>
          <p:spPr>
            <a:xfrm>
              <a:off x="5292725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Shape 60"/>
            <p:cNvSpPr/>
            <p:nvPr/>
          </p:nvSpPr>
          <p:spPr>
            <a:xfrm>
              <a:off x="6754812" y="3541712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" name="Shape 61"/>
            <p:cNvSpPr/>
            <p:nvPr/>
          </p:nvSpPr>
          <p:spPr>
            <a:xfrm>
              <a:off x="912812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2" name="Shape 62"/>
            <p:cNvSpPr/>
            <p:nvPr/>
          </p:nvSpPr>
          <p:spPr>
            <a:xfrm>
              <a:off x="2374900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3" name="Shape 63"/>
            <p:cNvSpPr/>
            <p:nvPr/>
          </p:nvSpPr>
          <p:spPr>
            <a:xfrm>
              <a:off x="3835400" y="4452937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4" name="Shape 64"/>
            <p:cNvSpPr/>
            <p:nvPr/>
          </p:nvSpPr>
          <p:spPr>
            <a:xfrm>
              <a:off x="5292725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5" name="Shape 65"/>
            <p:cNvSpPr/>
            <p:nvPr/>
          </p:nvSpPr>
          <p:spPr>
            <a:xfrm>
              <a:off x="6754812" y="44529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6" name="Shape 66"/>
            <p:cNvSpPr/>
            <p:nvPr/>
          </p:nvSpPr>
          <p:spPr>
            <a:xfrm>
              <a:off x="912812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7" name="Shape 67"/>
            <p:cNvSpPr/>
            <p:nvPr/>
          </p:nvSpPr>
          <p:spPr>
            <a:xfrm>
              <a:off x="2374900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8" name="Shape 68"/>
            <p:cNvSpPr/>
            <p:nvPr/>
          </p:nvSpPr>
          <p:spPr>
            <a:xfrm>
              <a:off x="3835400" y="5367337"/>
              <a:ext cx="1454150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9" name="Shape 69"/>
            <p:cNvSpPr/>
            <p:nvPr/>
          </p:nvSpPr>
          <p:spPr>
            <a:xfrm>
              <a:off x="5292725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" name="Shape 70"/>
            <p:cNvSpPr/>
            <p:nvPr/>
          </p:nvSpPr>
          <p:spPr>
            <a:xfrm>
              <a:off x="6754812" y="5367337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71" name="Shape 71"/>
            <p:cNvCxnSpPr/>
            <p:nvPr/>
          </p:nvCxnSpPr>
          <p:spPr>
            <a:xfrm>
              <a:off x="23749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2" name="Shape 72"/>
            <p:cNvCxnSpPr/>
            <p:nvPr/>
          </p:nvCxnSpPr>
          <p:spPr>
            <a:xfrm>
              <a:off x="38354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3" name="Shape 73"/>
            <p:cNvCxnSpPr/>
            <p:nvPr/>
          </p:nvCxnSpPr>
          <p:spPr>
            <a:xfrm>
              <a:off x="5292725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4" name="Shape 74"/>
            <p:cNvCxnSpPr/>
            <p:nvPr/>
          </p:nvCxnSpPr>
          <p:spPr>
            <a:xfrm>
              <a:off x="6754812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5" name="Shape 75"/>
            <p:cNvCxnSpPr/>
            <p:nvPr/>
          </p:nvCxnSpPr>
          <p:spPr>
            <a:xfrm>
              <a:off x="912812" y="2628900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6" name="Shape 76"/>
            <p:cNvCxnSpPr/>
            <p:nvPr/>
          </p:nvCxnSpPr>
          <p:spPr>
            <a:xfrm>
              <a:off x="912812" y="3541712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7" name="Shape 77"/>
            <p:cNvCxnSpPr/>
            <p:nvPr/>
          </p:nvCxnSpPr>
          <p:spPr>
            <a:xfrm>
              <a:off x="912812" y="44529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8" name="Shape 78"/>
            <p:cNvCxnSpPr/>
            <p:nvPr/>
          </p:nvCxnSpPr>
          <p:spPr>
            <a:xfrm>
              <a:off x="912812" y="53673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79" name="Shape 79"/>
            <p:cNvCxnSpPr/>
            <p:nvPr/>
          </p:nvCxnSpPr>
          <p:spPr>
            <a:xfrm>
              <a:off x="912812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0" name="Shape 80"/>
            <p:cNvCxnSpPr/>
            <p:nvPr/>
          </p:nvCxnSpPr>
          <p:spPr>
            <a:xfrm>
              <a:off x="8216900" y="2628900"/>
              <a:ext cx="0" cy="3646487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  <p:cxnSp>
          <p:nvCxnSpPr>
            <p:cNvPr id="81" name="Shape 81"/>
            <p:cNvCxnSpPr/>
            <p:nvPr/>
          </p:nvCxnSpPr>
          <p:spPr>
            <a:xfrm>
              <a:off x="912812" y="6281737"/>
              <a:ext cx="7297737" cy="0"/>
            </a:xfrm>
            <a:prstGeom prst="straightConnector1">
              <a:avLst/>
            </a:prstGeom>
            <a:noFill/>
            <a:ln w="9525" cap="sq" cmpd="sng">
              <a:solidFill>
                <a:srgbClr val="C4E4E3"/>
              </a:solidFill>
              <a:prstDash val="solid"/>
              <a:miter lim="800000"/>
              <a:headEnd type="none" w="med" len="med"/>
              <a:tailEnd type="none" w="med" len="med"/>
            </a:ln>
          </p:spPr>
        </p:cxnSp>
      </p:grpSp>
      <p:pic>
        <p:nvPicPr>
          <p:cNvPr id="82" name="Shape 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79525" y="2968625"/>
            <a:ext cx="534987" cy="26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Shape 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749550" y="3082925"/>
            <a:ext cx="747712" cy="1079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Shape 84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Shape 87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Shape 88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89" name="Shape 89"/>
          <p:cNvGrpSpPr/>
          <p:nvPr/>
        </p:nvGrpSpPr>
        <p:grpSpPr>
          <a:xfrm>
            <a:off x="912812" y="1714500"/>
            <a:ext cx="7302500" cy="4565650"/>
            <a:chOff x="912812" y="1714500"/>
            <a:chExt cx="7302500" cy="4565650"/>
          </a:xfrm>
        </p:grpSpPr>
        <p:sp>
          <p:nvSpPr>
            <p:cNvPr id="90" name="Shape 90"/>
            <p:cNvSpPr txBox="1"/>
            <p:nvPr/>
          </p:nvSpPr>
          <p:spPr>
            <a:xfrm>
              <a:off x="912812" y="17145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Farben (zu finden unter »Designfarben« im Farbmenü)</a:t>
              </a:r>
              <a:endParaRPr/>
            </a:p>
          </p:txBody>
        </p:sp>
        <p:sp>
          <p:nvSpPr>
            <p:cNvPr id="91" name="Shape 91"/>
            <p:cNvSpPr/>
            <p:nvPr/>
          </p:nvSpPr>
          <p:spPr>
            <a:xfrm>
              <a:off x="912812" y="2628900"/>
              <a:ext cx="1455737" cy="908050"/>
            </a:xfrm>
            <a:prstGeom prst="rect">
              <a:avLst/>
            </a:prstGeom>
            <a:solidFill>
              <a:srgbClr val="00646C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2" name="Shape 92"/>
            <p:cNvSpPr/>
            <p:nvPr/>
          </p:nvSpPr>
          <p:spPr>
            <a:xfrm>
              <a:off x="2374900" y="2628900"/>
              <a:ext cx="1454150" cy="908050"/>
            </a:xfrm>
            <a:prstGeom prst="rect">
              <a:avLst/>
            </a:prstGeom>
            <a:solidFill>
              <a:srgbClr val="E53138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3" name="Shape 93"/>
            <p:cNvSpPr/>
            <p:nvPr/>
          </p:nvSpPr>
          <p:spPr>
            <a:xfrm>
              <a:off x="3835400" y="2628900"/>
              <a:ext cx="1455737" cy="908050"/>
            </a:xfrm>
            <a:prstGeom prst="rect">
              <a:avLst/>
            </a:prstGeom>
            <a:solidFill>
              <a:srgbClr val="7F73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4" name="Shape 94"/>
            <p:cNvSpPr/>
            <p:nvPr/>
          </p:nvSpPr>
          <p:spPr>
            <a:xfrm>
              <a:off x="5297487" y="2628900"/>
              <a:ext cx="1455737" cy="908050"/>
            </a:xfrm>
            <a:prstGeom prst="rect">
              <a:avLst/>
            </a:prstGeom>
            <a:solidFill>
              <a:srgbClr val="A3ACB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5" name="Shape 95"/>
            <p:cNvSpPr/>
            <p:nvPr/>
          </p:nvSpPr>
          <p:spPr>
            <a:xfrm>
              <a:off x="6759575" y="2628900"/>
              <a:ext cx="1455737" cy="9080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6" name="Shape 96"/>
            <p:cNvSpPr/>
            <p:nvPr/>
          </p:nvSpPr>
          <p:spPr>
            <a:xfrm>
              <a:off x="912812" y="3543300"/>
              <a:ext cx="1455737" cy="908050"/>
            </a:xfrm>
            <a:prstGeom prst="rect">
              <a:avLst/>
            </a:prstGeom>
            <a:solidFill>
              <a:srgbClr val="C4E4E3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7" name="Shape 97"/>
            <p:cNvSpPr/>
            <p:nvPr/>
          </p:nvSpPr>
          <p:spPr>
            <a:xfrm>
              <a:off x="2374900" y="3543300"/>
              <a:ext cx="1454150" cy="908050"/>
            </a:xfrm>
            <a:prstGeom prst="rect">
              <a:avLst/>
            </a:prstGeom>
            <a:solidFill>
              <a:srgbClr val="E95E27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8" name="Shape 98"/>
            <p:cNvSpPr/>
            <p:nvPr/>
          </p:nvSpPr>
          <p:spPr>
            <a:xfrm>
              <a:off x="3835400" y="3543300"/>
              <a:ext cx="1455737" cy="908050"/>
            </a:xfrm>
            <a:prstGeom prst="rect">
              <a:avLst/>
            </a:prstGeom>
            <a:solidFill>
              <a:srgbClr val="B0AA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99" name="Shape 99"/>
            <p:cNvSpPr/>
            <p:nvPr/>
          </p:nvSpPr>
          <p:spPr>
            <a:xfrm>
              <a:off x="5297487" y="35433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0" name="Shape 100"/>
            <p:cNvSpPr/>
            <p:nvPr/>
          </p:nvSpPr>
          <p:spPr>
            <a:xfrm>
              <a:off x="6759575" y="35433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1" name="Shape 101"/>
            <p:cNvSpPr/>
            <p:nvPr/>
          </p:nvSpPr>
          <p:spPr>
            <a:xfrm>
              <a:off x="912812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2" name="Shape 102"/>
            <p:cNvSpPr/>
            <p:nvPr/>
          </p:nvSpPr>
          <p:spPr>
            <a:xfrm>
              <a:off x="2374900" y="4457700"/>
              <a:ext cx="1454150" cy="908050"/>
            </a:xfrm>
            <a:prstGeom prst="rect">
              <a:avLst/>
            </a:prstGeom>
            <a:solidFill>
              <a:srgbClr val="F49F2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" name="Shape 103"/>
            <p:cNvSpPr/>
            <p:nvPr/>
          </p:nvSpPr>
          <p:spPr>
            <a:xfrm>
              <a:off x="3835400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4" name="Shape 104"/>
            <p:cNvSpPr/>
            <p:nvPr/>
          </p:nvSpPr>
          <p:spPr>
            <a:xfrm>
              <a:off x="5297487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5" name="Shape 105"/>
            <p:cNvSpPr/>
            <p:nvPr/>
          </p:nvSpPr>
          <p:spPr>
            <a:xfrm>
              <a:off x="6759575" y="44577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" name="Shape 106"/>
            <p:cNvSpPr/>
            <p:nvPr/>
          </p:nvSpPr>
          <p:spPr>
            <a:xfrm>
              <a:off x="912812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7" name="Shape 107"/>
            <p:cNvSpPr/>
            <p:nvPr/>
          </p:nvSpPr>
          <p:spPr>
            <a:xfrm>
              <a:off x="2374900" y="5372100"/>
              <a:ext cx="1454150" cy="908050"/>
            </a:xfrm>
            <a:prstGeom prst="rect">
              <a:avLst/>
            </a:prstGeom>
            <a:solidFill>
              <a:srgbClr val="FFEB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" name="Shape 108"/>
            <p:cNvSpPr/>
            <p:nvPr/>
          </p:nvSpPr>
          <p:spPr>
            <a:xfrm>
              <a:off x="3835400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" name="Shape 109"/>
            <p:cNvSpPr/>
            <p:nvPr/>
          </p:nvSpPr>
          <p:spPr>
            <a:xfrm>
              <a:off x="5297487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0" name="Shape 110"/>
            <p:cNvSpPr/>
            <p:nvPr/>
          </p:nvSpPr>
          <p:spPr>
            <a:xfrm>
              <a:off x="6759575" y="5372100"/>
              <a:ext cx="1455737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>
                <a:solidFill>
                  <a:srgbClr val="00646C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Shape 114"/>
          <p:cNvPicPr preferRelativeResize="0"/>
          <p:nvPr/>
        </p:nvPicPr>
        <p:blipFill rotWithShape="1">
          <a:blip r:embed="rId2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Shape 115"/>
          <p:cNvSpPr txBox="1"/>
          <p:nvPr/>
        </p:nvSpPr>
        <p:spPr>
          <a:xfrm flipH="1">
            <a:off x="8653462" y="6523037"/>
            <a:ext cx="496887" cy="247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000"/>
                <a:buFont typeface="Calibri"/>
                <a:buNone/>
              </a:pPr>
              <a:t>‹#›</a:t>
            </a:fld>
            <a:endParaRPr/>
          </a:p>
        </p:txBody>
      </p:sp>
      <p:grpSp>
        <p:nvGrpSpPr>
          <p:cNvPr id="116" name="Shape 116"/>
          <p:cNvGrpSpPr/>
          <p:nvPr/>
        </p:nvGrpSpPr>
        <p:grpSpPr>
          <a:xfrm>
            <a:off x="912812" y="1714500"/>
            <a:ext cx="7302500" cy="1822450"/>
            <a:chOff x="912812" y="1714500"/>
            <a:chExt cx="7302500" cy="1822450"/>
          </a:xfrm>
        </p:grpSpPr>
        <p:sp>
          <p:nvSpPr>
            <p:cNvPr id="117" name="Shape 117"/>
            <p:cNvSpPr txBox="1"/>
            <p:nvPr/>
          </p:nvSpPr>
          <p:spPr>
            <a:xfrm>
              <a:off x="912812" y="17145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Schrift</a:t>
              </a:r>
              <a:endParaRPr/>
            </a:p>
          </p:txBody>
        </p:sp>
        <p:sp>
          <p:nvSpPr>
            <p:cNvPr id="118" name="Shape 118"/>
            <p:cNvSpPr txBox="1"/>
            <p:nvPr/>
          </p:nvSpPr>
          <p:spPr>
            <a:xfrm>
              <a:off x="912812" y="2628900"/>
              <a:ext cx="7302500" cy="90805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08000" tIns="108000" rIns="108000" bIns="1080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Titel: Calibri Bold</a:t>
              </a:r>
              <a:endParaRPr/>
            </a:p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646C"/>
                </a:buClr>
                <a:buSzPts val="1800"/>
                <a:buFont typeface="Calibri"/>
                <a:buNone/>
              </a:pPr>
              <a:r>
                <a:rPr lang="en-US" sz="1800" b="0" i="0" u="none">
                  <a:solidFill>
                    <a:srgbClr val="00646C"/>
                  </a:solidFill>
                  <a:latin typeface="Calibri"/>
                  <a:ea typeface="Calibri"/>
                  <a:cs typeface="Calibri"/>
                  <a:sym typeface="Calibri"/>
                </a:rPr>
                <a:t>Text: Calibri</a:t>
              </a:r>
              <a:endParaRPr/>
            </a:p>
          </p:txBody>
        </p:sp>
      </p:grpSp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2025" cy="792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2025" cy="388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SzPts val="1400"/>
              <a:buNone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1400"/>
              <a:buNone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in.noa.gr/el/diktua/seismologiko-diktuo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gein.noa.gr/el/" TargetMode="External"/><Relationship Id="rId4" Type="http://schemas.openxmlformats.org/officeDocument/2006/relationships/hyperlink" Target="http://www.oasp.gr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goo.gl/7o72ta" TargetMode="External"/><Relationship Id="rId2" Type="http://schemas.openxmlformats.org/officeDocument/2006/relationships/hyperlink" Target="http://www.oasp.gr/node/7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el.wikipedia.org/wiki/&#924;&#941;&#952;&#959;&#948;&#959;&#962;_&#914;&#913;&#925;" TargetMode="External"/><Relationship Id="rId4" Type="http://schemas.openxmlformats.org/officeDocument/2006/relationships/hyperlink" Target="https://el.wikipedia.org/wiki/&#928;&#961;&#972;&#947;&#957;&#969;&#963;&#951;_&#963;&#949;&#953;&#963;&#956;&#974;&#957;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mailto:mail@lyk-peir-zanneio.att.sch.gr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png"/><Relationship Id="rId4" Type="http://schemas.openxmlformats.org/officeDocument/2006/relationships/image" Target="../media/image40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/>
        </p:nvSpPr>
        <p:spPr>
          <a:xfrm>
            <a:off x="539552" y="2348880"/>
            <a:ext cx="7992888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2900"/>
              <a:buFont typeface="Calibri"/>
              <a:buNone/>
            </a:pPr>
            <a:r>
              <a:rPr lang="en-US" sz="3200" b="1" i="0" u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Ελληνικό</a:t>
            </a:r>
            <a:r>
              <a:rPr lang="en-US" sz="32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i="0" u="none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Μαθητικό</a:t>
            </a:r>
            <a:r>
              <a:rPr lang="en-US" sz="3200" b="1" i="0" u="none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200" b="1" i="0" u="none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Κοινοβούλιο</a:t>
            </a:r>
            <a:r>
              <a:rPr lang="el-GR" sz="3200" b="1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                 της Επιστήμης</a:t>
            </a:r>
            <a: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l-GR" sz="2900" b="1" i="0" u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30/3-1/4 2018</a:t>
            </a:r>
            <a: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  <a:t/>
            </a:r>
            <a:br>
              <a:rPr lang="en-US" sz="2900" b="1" i="0" u="none" dirty="0">
                <a:solidFill>
                  <a:srgbClr val="00646C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dirty="0"/>
          </a:p>
        </p:txBody>
      </p:sp>
      <p:sp>
        <p:nvSpPr>
          <p:cNvPr id="127" name="Shape 127"/>
          <p:cNvSpPr txBox="1"/>
          <p:nvPr/>
        </p:nvSpPr>
        <p:spPr>
          <a:xfrm>
            <a:off x="912812" y="3886200"/>
            <a:ext cx="7307262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Υλικό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προετοιμασίας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για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ομάδα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εργασίας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l-GR" sz="32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Πρόληψη για τους Σεισμούς</a:t>
            </a:r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l-GR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  <a:sym typeface="Calibri"/>
              </a:rPr>
              <a:t>ΖΑΝΝΕΙΟ ΠΕΙΡΑΜΑΤΙΚΟ ΛΥΚΕΙΟ ΠΕΙΡΑΙΑ – ΟΜΙΛΟΣ ΦΥΣΙΚΗΣ</a:t>
            </a:r>
            <a:endParaRPr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9" name="Shape 1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7200" y="5638800"/>
            <a:ext cx="8231187" cy="11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5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51920" y="1052736"/>
            <a:ext cx="1310152" cy="1138977"/>
          </a:xfrm>
          <a:prstGeom prst="rect">
            <a:avLst/>
          </a:prstGeom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" name="Shape 2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1" name="Shape 2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5100" y="1183150"/>
            <a:ext cx="8226425" cy="51815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/>
        </p:nvSpPr>
        <p:spPr>
          <a:xfrm>
            <a:off x="899592" y="980728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l-GR" sz="36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Πώς λειτουργούν; 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28" name="Shape 228"/>
          <p:cNvSpPr txBox="1"/>
          <p:nvPr/>
        </p:nvSpPr>
        <p:spPr>
          <a:xfrm>
            <a:off x="912812" y="223361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marR="0" lvl="0" indent="-33654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3500"/>
              <a:buFont typeface="Arial"/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9" name="Shape 2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30" name="Shape 230"/>
          <p:cNvSpPr txBox="1"/>
          <p:nvPr/>
        </p:nvSpPr>
        <p:spPr>
          <a:xfrm>
            <a:off x="683568" y="1772816"/>
            <a:ext cx="7056784" cy="4056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lvl="0" indent="-211136">
              <a:buSzPts val="810"/>
              <a:buFont typeface="Noto Sans Symbols"/>
              <a:buChar char="●"/>
            </a:pP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Κατά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την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εκδήλωση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ενός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ισχυρού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σεισμού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διαδίδονται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σεισμικά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κύματα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τριών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κύριων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τύπων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: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ταχύτερα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πρώτα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κύματα</a:t>
            </a:r>
            <a:r>
              <a:rPr lang="en-US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«P»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και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πιο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καταστρεπτικά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«</a:t>
            </a:r>
            <a:r>
              <a:rPr lang="en-US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επιφανειακά</a:t>
            </a:r>
            <a:r>
              <a:rPr lang="en-US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»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και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dirty="0" err="1" smtClean="0">
                <a:latin typeface="Calibri" pitchFamily="34" charset="0"/>
                <a:cs typeface="Calibri" pitchFamily="34" charset="0"/>
              </a:rPr>
              <a:t>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«S» </a:t>
            </a:r>
            <a:r>
              <a:rPr lang="en-US" sz="1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κύματα</a:t>
            </a:r>
            <a:r>
              <a:rPr lang="en-US" sz="18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1800" dirty="0" smtClean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Τα συστήματα ειδοποίησης κ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ατά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κάποιον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τρόπο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«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αισθάνονται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»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δονήσεις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έρχονται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lang="el-GR" sz="18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endParaRPr sz="18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 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Όργανα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μονίμου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δικτύου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διάφορες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θέσεις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π.χ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αεροδρόμια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νοσοκομεία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καταγράφουν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«P»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κύματα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l-GR" sz="1800" dirty="0" smtClean="0">
                <a:latin typeface="Calibri" pitchFamily="34" charset="0"/>
                <a:cs typeface="Calibri" pitchFamily="34" charset="0"/>
              </a:rPr>
              <a:t>και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μεταδίδουν</a:t>
            </a: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απευθείας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δεδομένα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κέντρο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ελέγχου</a:t>
            </a: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endParaRPr sz="18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Αυτομάτως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υπολογίζεται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αναμενόμενη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ένταση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σεισμικού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κραδασμού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endParaRPr lang="el-GR" sz="18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δίνεται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αντίστροφη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μέτρηση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endParaRPr lang="el-GR" sz="1800" b="1" i="0" u="none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μέχρι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άφιξη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endParaRPr lang="el-GR" sz="18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εγκάρσιων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endParaRPr lang="el-GR" sz="18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</a:pPr>
            <a:r>
              <a:rPr lang="el-GR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καταστρεπτικών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κυμάτων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1800" dirty="0"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1" name="Shape 2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65525" y="4948575"/>
            <a:ext cx="4178475" cy="1909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/>
        </p:nvSpPr>
        <p:spPr>
          <a:xfrm>
            <a:off x="827584" y="1196752"/>
            <a:ext cx="7176466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l-GR" sz="36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Ενημέρωση πληθυσμού:</a:t>
            </a:r>
            <a:endParaRPr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38" name="Shape 238"/>
          <p:cNvSpPr txBox="1"/>
          <p:nvPr/>
        </p:nvSpPr>
        <p:spPr>
          <a:xfrm>
            <a:off x="912802" y="2233600"/>
            <a:ext cx="6072600" cy="38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655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Ερευνητικά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προγράμματα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διοργανώνει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ο 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Ο.Α.Σ.Π</a:t>
            </a:r>
            <a:endParaRPr lang="el-GR" sz="20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33655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   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(</a:t>
            </a:r>
            <a:r>
              <a:rPr lang="el-GR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Οργανισμός Αντισεισμικής Προστασίας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336550" marR="0" lvl="0" indent="-3365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Έντυπα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εισηγήσεις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ενημερωτικές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εκθέσεις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336550" marR="0" lvl="0" indent="-3365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Ύπαρξη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χρήσιμων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συνδέσμων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ιστοσελίδων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336550" marR="0" lvl="0" indent="-3365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Ευρωκώδικες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ενημερώνουν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πολίτες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                  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πώς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ασφαλείς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περίπτωση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                       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σεισμού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μαζί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περιουσίες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336550" marR="0" lvl="0" indent="-33655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646C"/>
              </a:buClr>
              <a:buSzPts val="2000"/>
              <a:buFont typeface="Arial"/>
              <a:buNone/>
            </a:pPr>
            <a:endParaRPr sz="20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 i="0" u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31800" y="0"/>
            <a:ext cx="1152525" cy="798512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Shape 24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300125" y="4745125"/>
            <a:ext cx="2780225" cy="1969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876256" y="1336600"/>
            <a:ext cx="2070469" cy="325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Shape 247"/>
          <p:cNvSpPr txBox="1"/>
          <p:nvPr/>
        </p:nvSpPr>
        <p:spPr>
          <a:xfrm>
            <a:off x="755576" y="1124744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6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ΕΡΕΥΝΗΤΙΚΑ ΠΡΟΓΡΑΜΜΑΤΑ </a:t>
            </a:r>
            <a:r>
              <a:rPr lang="el-GR" sz="26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                             </a:t>
            </a: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 </a:t>
            </a:r>
            <a:r>
              <a:rPr lang="en-US" sz="2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ΣΥΝΤΟΝΙΖΕΙ Ο Ο.Α.Σ.Π</a:t>
            </a:r>
            <a:r>
              <a:rPr lang="en-US" sz="2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lang="el-GR" sz="26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(</a:t>
            </a:r>
            <a:r>
              <a:rPr lang="en-US" sz="2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μερικά</a:t>
            </a:r>
            <a:r>
              <a:rPr lang="en-US" sz="2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παραδείγματα</a:t>
            </a:r>
            <a:r>
              <a:rPr lang="en-US" sz="2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48" name="Shape 248"/>
          <p:cNvSpPr txBox="1"/>
          <p:nvPr/>
        </p:nvSpPr>
        <p:spPr>
          <a:xfrm>
            <a:off x="912812" y="223361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marR="0" lvl="0" indent="-33654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3500"/>
              <a:buFont typeface="Arial"/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1312" marR="0" lvl="0" indent="-336548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646C"/>
              </a:buClr>
              <a:buSzPts val="3500"/>
              <a:buFont typeface="Arial"/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9" name="Shape 2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0" name="Shape 250"/>
          <p:cNvCxnSpPr/>
          <p:nvPr/>
        </p:nvCxnSpPr>
        <p:spPr>
          <a:xfrm flipH="1">
            <a:off x="1504950" y="2303462"/>
            <a:ext cx="1597025" cy="1439862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1" name="Shape 251"/>
          <p:cNvCxnSpPr/>
          <p:nvPr/>
        </p:nvCxnSpPr>
        <p:spPr>
          <a:xfrm>
            <a:off x="3887787" y="2376487"/>
            <a:ext cx="1587" cy="2447925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2" name="Shape 252"/>
          <p:cNvCxnSpPr/>
          <p:nvPr/>
        </p:nvCxnSpPr>
        <p:spPr>
          <a:xfrm>
            <a:off x="4679950" y="2376487"/>
            <a:ext cx="1368425" cy="1295400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53" name="Shape 253"/>
          <p:cNvCxnSpPr/>
          <p:nvPr/>
        </p:nvCxnSpPr>
        <p:spPr>
          <a:xfrm>
            <a:off x="5472112" y="2233612"/>
            <a:ext cx="1871662" cy="93503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4" name="Shape 254"/>
          <p:cNvSpPr txBox="1"/>
          <p:nvPr/>
        </p:nvSpPr>
        <p:spPr>
          <a:xfrm>
            <a:off x="6911975" y="3240087"/>
            <a:ext cx="2592387" cy="1462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Μεθοδολογία και κριτήρια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προσεισμικού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ελέγχου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 Ελλάδα.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5" name="Shape 255"/>
          <p:cNvSpPr txBox="1"/>
          <p:nvPr/>
        </p:nvSpPr>
        <p:spPr>
          <a:xfrm>
            <a:off x="576262" y="3887787"/>
            <a:ext cx="2160587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 </a:t>
            </a:r>
            <a:r>
              <a:rPr lang="el-GR" sz="1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Ηφαιστειακός Έλεγχος</a:t>
            </a: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στην Ελλάδα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6" name="Shape 256"/>
          <p:cNvSpPr txBox="1"/>
          <p:nvPr/>
        </p:nvSpPr>
        <p:spPr>
          <a:xfrm>
            <a:off x="4895850" y="3779837"/>
            <a:ext cx="2087562" cy="1187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Εισαγωγή στις </a:t>
            </a:r>
            <a:r>
              <a:rPr lang="el-GR" sz="1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μεθόδους π</a:t>
            </a:r>
            <a:r>
              <a:rPr lang="el-GR" sz="1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ρόγνωσης </a:t>
            </a:r>
            <a:r>
              <a:rPr lang="el-GR" sz="1800" dirty="0" smtClean="0">
                <a:latin typeface="Calibri" pitchFamily="34" charset="0"/>
                <a:cs typeface="Calibri" pitchFamily="34" charset="0"/>
              </a:rPr>
              <a:t>των σεισμών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57" name="Shape 257"/>
          <p:cNvSpPr txBox="1"/>
          <p:nvPr/>
        </p:nvSpPr>
        <p:spPr>
          <a:xfrm>
            <a:off x="2016125" y="4967287"/>
            <a:ext cx="3311525" cy="135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l-GR" sz="18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Ενημέρωση για τις πρόσθετες διατάξεις του </a:t>
            </a:r>
            <a:r>
              <a:rPr lang="el-GR" sz="1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Αντισεισμικού </a:t>
            </a:r>
            <a:r>
              <a:rPr lang="el-GR" sz="18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Κανονικομού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2" name="Shape 26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Shape 263"/>
          <p:cNvSpPr txBox="1"/>
          <p:nvPr/>
        </p:nvSpPr>
        <p:spPr>
          <a:xfrm>
            <a:off x="539552" y="1052736"/>
            <a:ext cx="8208912" cy="57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Κατασκευή Αντισεισμικών Κτιρίων: </a:t>
            </a:r>
            <a:endParaRPr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64" name="Shape 264"/>
          <p:cNvSpPr txBox="1"/>
          <p:nvPr/>
        </p:nvSpPr>
        <p:spPr>
          <a:xfrm>
            <a:off x="683568" y="1700808"/>
            <a:ext cx="8135937" cy="307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R="0" lvl="0" indent="6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Λόγω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πολλ</a:t>
            </a:r>
            <a:r>
              <a:rPr lang="el-GR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ών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l-GR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που συμβαίνουν στην  Ελλάδα 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συνιστάται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κράτος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αντισεισμικών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R="0" lvl="0" indent="6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lang="el-GR" sz="2000" dirty="0" smtClean="0">
              <a:latin typeface="Calibri" pitchFamily="34" charset="0"/>
              <a:cs typeface="Calibri" pitchFamily="34" charset="0"/>
            </a:endParaRPr>
          </a:p>
          <a:p>
            <a:pPr marR="0" lvl="0" indent="63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Υ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πάρχουν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δύο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κατηγορίες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: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κτίρια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κατασκευάζονται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τώρα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πιο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ανθεκτικά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σεισμούς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κτίρια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προϋπάρχουν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πιθανότατα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χρειάζονται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βελτίωση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συντήρηση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65" name="Shape 2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27584" y="4464050"/>
            <a:ext cx="2592387" cy="239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Shape 2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724128" y="4086225"/>
            <a:ext cx="2014537" cy="2771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1" name="Shape 27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72" name="Shape 272"/>
          <p:cNvSpPr txBox="1"/>
          <p:nvPr/>
        </p:nvSpPr>
        <p:spPr>
          <a:xfrm>
            <a:off x="503237" y="1077912"/>
            <a:ext cx="3887787" cy="57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lang="en-US" sz="2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ΣΥΓΧΡΟΝΑ ΚΤΙΡΙΑ</a:t>
            </a:r>
            <a:endParaRPr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3" name="Shape 273"/>
          <p:cNvSpPr txBox="1"/>
          <p:nvPr/>
        </p:nvSpPr>
        <p:spPr>
          <a:xfrm>
            <a:off x="360362" y="1800225"/>
            <a:ext cx="4176712" cy="4359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Τοιχώματα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αυξημένη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δυσκαμψία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αντοχής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δικτυ</a:t>
            </a:r>
            <a:r>
              <a:rPr lang="el-GR" sz="2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ω</a:t>
            </a: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τών</a:t>
            </a:r>
            <a:r>
              <a:rPr lang="en-US" sz="2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συστημάτων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σκοπό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αύξηση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αντοχής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πλαστικότητας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Η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ενσωμάτωση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́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συστημάτων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απορρόφησης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ενέργειας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.μείωση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εισαγόμενης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σεισμικής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έντασης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κατασκευής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Χρησιμοποίηση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ποιοτικών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υλικών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σκυρόδεμα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χάλυβας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).</a:t>
            </a:r>
            <a:endParaRPr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4" name="Shape 274"/>
          <p:cNvSpPr txBox="1"/>
          <p:nvPr/>
        </p:nvSpPr>
        <p:spPr>
          <a:xfrm>
            <a:off x="4751387" y="1820862"/>
            <a:ext cx="4032250" cy="283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Η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ενισχυση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αντοχής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γίνεται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τρί</a:t>
            </a:r>
            <a:r>
              <a:rPr lang="el-GR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βήματα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:</a:t>
            </a:r>
            <a:endParaRPr lang="el-GR" sz="2000" b="0" i="0" u="none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Η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αποτίμηση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: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Π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ροσδιορισμός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αντοχής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κτιρίου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Λήψη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απόφασης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: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Γι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κτίριο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κατεδαφιστεί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ή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απλά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βελτιωθεί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Σχεδιασμό</a:t>
            </a:r>
            <a:r>
              <a:rPr lang="el-GR" sz="2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ς</a:t>
            </a: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λύσης</a:t>
            </a:r>
            <a:r>
              <a:rPr lang="en-US" sz="2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: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Τ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ρόποι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οποίους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βελτιωθεί</a:t>
            </a:r>
            <a:endParaRPr sz="20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75" name="Shape 275"/>
          <p:cNvSpPr txBox="1"/>
          <p:nvPr/>
        </p:nvSpPr>
        <p:spPr>
          <a:xfrm>
            <a:off x="4824412" y="1079500"/>
            <a:ext cx="3887787" cy="700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l-G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ΠΑΛΑΙΟΤΕΡΑ </a:t>
            </a:r>
            <a:r>
              <a:rPr lang="en-US" sz="2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</a:t>
            </a:r>
            <a:r>
              <a:rPr lang="el-GR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ΤΙ</a:t>
            </a:r>
            <a:r>
              <a:rPr lang="en-US" sz="28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ΡΙΑ</a:t>
            </a:r>
            <a:endParaRPr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276" name="Shape 276"/>
          <p:cNvCxnSpPr/>
          <p:nvPr/>
        </p:nvCxnSpPr>
        <p:spPr>
          <a:xfrm>
            <a:off x="4464050" y="863600"/>
            <a:ext cx="71437" cy="5994400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2461"/>
          <a:stretch>
            <a:fillRect/>
          </a:stretch>
        </p:blipFill>
        <p:spPr bwMode="auto">
          <a:xfrm>
            <a:off x="323528" y="1628800"/>
            <a:ext cx="8562025" cy="4709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- Ορθογώνιο"/>
          <p:cNvSpPr/>
          <p:nvPr/>
        </p:nvSpPr>
        <p:spPr>
          <a:xfrm>
            <a:off x="683568" y="980728"/>
            <a:ext cx="46666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buSzPts val="3200"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Δίκτυα Σεισμογράφων:</a:t>
            </a:r>
            <a:endParaRPr lang="el-GR"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 txBox="1"/>
          <p:nvPr/>
        </p:nvSpPr>
        <p:spPr>
          <a:xfrm>
            <a:off x="1079500" y="1008062"/>
            <a:ext cx="6983412" cy="57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l-GR" sz="32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Δίκτυα Σεισμογράφων: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82" name="Shape 282"/>
          <p:cNvSpPr txBox="1"/>
          <p:nvPr/>
        </p:nvSpPr>
        <p:spPr>
          <a:xfrm>
            <a:off x="1115616" y="1844824"/>
            <a:ext cx="6840537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 pitchFamily="34" charset="0"/>
                <a:cs typeface="Calibri" pitchFamily="34" charset="0"/>
                <a:sym typeface="Arial"/>
                <a:hlinkClick r:id="rId3"/>
              </a:rPr>
              <a:t>Γεωδυναμικό</a:t>
            </a:r>
            <a:r>
              <a:rPr lang="en-US" sz="2000" b="1" i="0" u="none" dirty="0">
                <a:solidFill>
                  <a:srgbClr val="C00000"/>
                </a:solidFill>
                <a:latin typeface="Calibri" pitchFamily="34" charset="0"/>
                <a:cs typeface="Calibri" pitchFamily="34" charset="0"/>
                <a:sym typeface="Arial"/>
                <a:hlinkClick r:id="rId3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 pitchFamily="34" charset="0"/>
                <a:cs typeface="Calibri" pitchFamily="34" charset="0"/>
                <a:sym typeface="Arial"/>
                <a:hlinkClick r:id="rId3"/>
              </a:rPr>
              <a:t>Ινστιτούτο</a:t>
            </a:r>
            <a:r>
              <a:rPr lang="en-US" sz="2000" b="1" i="0" u="none" dirty="0">
                <a:solidFill>
                  <a:srgbClr val="C00000"/>
                </a:solidFill>
                <a:latin typeface="Calibri" pitchFamily="34" charset="0"/>
                <a:cs typeface="Calibri" pitchFamily="34" charset="0"/>
                <a:sym typeface="Arial"/>
                <a:hlinkClick r:id="rId3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παρακολουθεί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δραστηριότητα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στον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ελλαδικό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όλο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εικοσιτετράωρο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ΠΕΡΙΛΑΜΒΑΝΕΙ: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Μόνιμο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Σεισμολογικό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αποτελείται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45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σταθμούς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καλύπτουν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όλο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Ελληνικό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επιταχυνσιογράφων</a:t>
            </a:r>
            <a:r>
              <a:rPr lang="en-US" sz="20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έχει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εγκατασταθεί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μεγαλύτερες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πόλεις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Ελληνικού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70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ψηφιακά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όργανα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Μόνιμο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GPS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11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σταθμούς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Μόνιμο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παρακολούθησης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 tsunami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 (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υπό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).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5900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Noto Sans Symbols"/>
              <a:buChar char="●"/>
            </a:pP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φορητών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σεισμογράφων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καταγραφή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μικροσεισμών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έλεγχο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δυναμικής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κατάστασης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ρηγμάτων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καθώς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παρακολούθηση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μετασεισμικής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εξέλιξης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83" name="Shape 28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8" name="Shape 2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81012" y="0"/>
            <a:ext cx="1103312" cy="830262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Shape 289"/>
          <p:cNvSpPr txBox="1"/>
          <p:nvPr/>
        </p:nvSpPr>
        <p:spPr>
          <a:xfrm>
            <a:off x="899592" y="1268760"/>
            <a:ext cx="6408737" cy="57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l-GR" sz="32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Οι κύριοι στόχοι του: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0" name="Shape 290"/>
          <p:cNvSpPr txBox="1"/>
          <p:nvPr/>
        </p:nvSpPr>
        <p:spPr>
          <a:xfrm>
            <a:off x="683568" y="2060848"/>
            <a:ext cx="6983412" cy="2530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Ακριβέστερη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καταγραφή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δραστηριότητας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μας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Εγκυρότερη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ενιαία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πληροφόρηση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πολιτείας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κοινού</a:t>
            </a:r>
            <a:endParaRPr sz="20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Συγκέντρωση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πρωτογενών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στοιχείων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έρευνα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δυνατότητα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άμεσης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διάθεσής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επιστημονική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κοινότητα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ακριβέστερη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μελέτη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σεισμικής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επικινδυνότητας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μας</a:t>
            </a:r>
            <a:endParaRPr sz="20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91" name="Shape 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916752" y="4653150"/>
            <a:ext cx="3060599" cy="2116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32100" y="4762500"/>
            <a:ext cx="3316375" cy="20524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Shape 297"/>
          <p:cNvSpPr txBox="1"/>
          <p:nvPr/>
        </p:nvSpPr>
        <p:spPr>
          <a:xfrm>
            <a:off x="1043608" y="908720"/>
            <a:ext cx="6551612" cy="577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l-G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Ισχύουσα Νομοθεσία: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8" name="Shape 298"/>
          <p:cNvSpPr txBox="1"/>
          <p:nvPr/>
        </p:nvSpPr>
        <p:spPr>
          <a:xfrm>
            <a:off x="576262" y="1728787"/>
            <a:ext cx="8135937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5000B"/>
              </a:buClr>
              <a:buSzPts val="2600"/>
              <a:buFont typeface="Arial"/>
              <a:buNone/>
            </a:pPr>
            <a:r>
              <a:rPr lang="en-US" sz="2600" b="1" i="0" u="none" dirty="0" smtClean="0">
                <a:solidFill>
                  <a:srgbClr val="C5000B"/>
                </a:solidFill>
                <a:latin typeface="Calibri" pitchFamily="34" charset="0"/>
                <a:cs typeface="Calibri" pitchFamily="34" charset="0"/>
                <a:sym typeface="Arial"/>
              </a:rPr>
              <a:t>ΕΥΡΩΚ</a:t>
            </a:r>
            <a:r>
              <a:rPr lang="el-GR" sz="2600" b="1" i="0" u="none" dirty="0" smtClean="0">
                <a:solidFill>
                  <a:srgbClr val="C5000B"/>
                </a:solidFill>
                <a:latin typeface="Calibri" pitchFamily="34" charset="0"/>
                <a:cs typeface="Calibri" pitchFamily="34" charset="0"/>
                <a:sym typeface="Arial"/>
              </a:rPr>
              <a:t>Ω</a:t>
            </a:r>
            <a:r>
              <a:rPr lang="en-US" sz="2600" b="1" i="0" u="none" dirty="0" smtClean="0">
                <a:solidFill>
                  <a:srgbClr val="C5000B"/>
                </a:solidFill>
                <a:latin typeface="Calibri" pitchFamily="34" charset="0"/>
                <a:cs typeface="Calibri" pitchFamily="34" charset="0"/>
                <a:sym typeface="Arial"/>
              </a:rPr>
              <a:t>ΔΙΚΑΣ </a:t>
            </a:r>
            <a:r>
              <a:rPr lang="en-US" sz="2600" b="1" i="0" u="none" dirty="0">
                <a:solidFill>
                  <a:srgbClr val="C5000B"/>
                </a:solidFill>
                <a:latin typeface="Calibri" pitchFamily="34" charset="0"/>
                <a:cs typeface="Calibri" pitchFamily="34" charset="0"/>
                <a:sym typeface="Arial"/>
              </a:rPr>
              <a:t>7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00" name="Shape 300"/>
          <p:cNvSpPr txBox="1"/>
          <p:nvPr/>
        </p:nvSpPr>
        <p:spPr>
          <a:xfrm>
            <a:off x="539552" y="2276872"/>
            <a:ext cx="3952875" cy="4054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 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ΕΝ 1997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γνωστός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ως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Ευρωκώδικας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7: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Γεωτεχνικός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σειρά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ευρωπαϊκών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προτύπων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γνωστοί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ως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Ευρωκώδικες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ορίζει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αρχές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απαιτήσεις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ασφάλεια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λειτουργικότητα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περιγράφει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αρχές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σχεδιασμού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νέων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ελέγχου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παλαιών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δίνει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οδηγίες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θέματα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αξιοπιστίας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γεωτεχνικά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θέματα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αφορούν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άλλων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δομημάτων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1" name="Shape 30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362" y="0"/>
            <a:ext cx="936625" cy="793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Shape 30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35125" y="2214550"/>
            <a:ext cx="2358850" cy="46434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7 - Ευθεία γραμμή σύνδεσης"/>
          <p:cNvCxnSpPr/>
          <p:nvPr/>
        </p:nvCxnSpPr>
        <p:spPr>
          <a:xfrm>
            <a:off x="683568" y="1556792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 txBox="1"/>
          <p:nvPr/>
        </p:nvSpPr>
        <p:spPr>
          <a:xfrm>
            <a:off x="91281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4000"/>
              <a:buFont typeface="Calibri"/>
              <a:buNone/>
            </a:pPr>
            <a:r>
              <a:rPr lang="en-US" sz="4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Περιεχόμενα</a:t>
            </a:r>
            <a:endParaRPr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6" name="Shape 136"/>
          <p:cNvSpPr txBox="1"/>
          <p:nvPr/>
        </p:nvSpPr>
        <p:spPr>
          <a:xfrm>
            <a:off x="936625" y="230346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6550" marR="0" lvl="0" indent="-33655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120000"/>
              <a:buFont typeface="Arial"/>
              <a:buChar char="•"/>
            </a:pPr>
            <a:r>
              <a:rPr lang="en-US" sz="2000" b="1" i="0" u="none" dirty="0" err="1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Ορισμοί</a:t>
            </a:r>
            <a:r>
              <a:rPr lang="en-US" sz="2000" b="1" i="0" u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l-GR" sz="2000" b="1" dirty="0" smtClean="0"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l-GR" sz="2000" b="1" dirty="0" err="1" smtClean="0">
                <a:latin typeface="Calibri"/>
                <a:ea typeface="Calibri"/>
                <a:cs typeface="Calibri"/>
                <a:sym typeface="Calibri"/>
              </a:rPr>
              <a:t>Β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ασικά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στοιχεία</a:t>
            </a:r>
            <a:endParaRPr sz="2000" b="1" dirty="0"/>
          </a:p>
          <a:p>
            <a:pPr marL="358775" marR="0" lvl="0" indent="-358775" algn="l" rtl="0">
              <a:lnSpc>
                <a:spcPct val="80000"/>
              </a:lnSpc>
              <a:spcBef>
                <a:spcPts val="2200"/>
              </a:spcBef>
              <a:spcAft>
                <a:spcPts val="0"/>
              </a:spcAft>
              <a:buClr>
                <a:srgbClr val="C00000"/>
              </a:buClr>
              <a:buSzPct val="120000"/>
              <a:buFont typeface="Arial"/>
              <a:buChar char="•"/>
            </a:pPr>
            <a:r>
              <a:rPr lang="el-GR" sz="20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Τ</a:t>
            </a:r>
            <a:r>
              <a:rPr lang="en-US" sz="2000" b="1" i="0" u="none" dirty="0" err="1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ρέχουσες</a:t>
            </a:r>
            <a:r>
              <a:rPr lang="en-US" sz="2000" b="1" i="0" u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εξελίξε</a:t>
            </a:r>
            <a:r>
              <a:rPr lang="el-GR" sz="2000" b="1" i="0" u="none" dirty="0" err="1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ις</a:t>
            </a:r>
            <a:r>
              <a:rPr lang="el-GR" sz="20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: </a:t>
            </a:r>
            <a:r>
              <a:rPr lang="el-GR" sz="2000" b="1" dirty="0" smtClean="0">
                <a:latin typeface="Calibri"/>
                <a:ea typeface="Calibri"/>
                <a:cs typeface="Calibri"/>
                <a:sym typeface="Calibri"/>
              </a:rPr>
              <a:t>Σ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υστήματα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ειδοποιήσης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l-GR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Ε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νημέρωση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l-GR" sz="2000" b="1" dirty="0" smtClean="0"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πληθύσμου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l-GR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ντισεισμικά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κτ</a:t>
            </a:r>
            <a:r>
              <a:rPr lang="el-GR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ί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ρια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l-GR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l-GR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Δί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κτυα</a:t>
            </a:r>
            <a:r>
              <a:rPr lang="en-US" sz="2000" b="1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σεισμογράφων</a:t>
            </a:r>
            <a:endParaRPr lang="el-GR" sz="2000" b="1" dirty="0" smtClean="0">
              <a:ea typeface="Calibri"/>
            </a:endParaRPr>
          </a:p>
          <a:p>
            <a:pPr marL="358775" marR="0" lvl="0" indent="-358775" algn="l" rtl="0">
              <a:lnSpc>
                <a:spcPct val="80000"/>
              </a:lnSpc>
              <a:spcBef>
                <a:spcPts val="2200"/>
              </a:spcBef>
              <a:spcAft>
                <a:spcPts val="0"/>
              </a:spcAft>
              <a:buClr>
                <a:srgbClr val="C00000"/>
              </a:buClr>
              <a:buSzPct val="120000"/>
              <a:buFont typeface="Arial"/>
              <a:buChar char="•"/>
            </a:pPr>
            <a:r>
              <a:rPr lang="el-GR" sz="2000" b="1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Ι</a:t>
            </a:r>
            <a:r>
              <a:rPr lang="en-US" sz="2000" b="1" i="0" u="none" dirty="0" err="1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σχύουσα</a:t>
            </a:r>
            <a:r>
              <a:rPr lang="en-US" sz="2000" b="1" i="0" u="none" dirty="0" smtClean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νομοθεσία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:Ευρωκώδικας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7, EU Civil Protection Mechanism</a:t>
            </a:r>
            <a:endParaRPr sz="2000" b="1" dirty="0"/>
          </a:p>
          <a:p>
            <a:pPr marL="336550" marR="0" lvl="0" indent="-336550" algn="l" rtl="0">
              <a:lnSpc>
                <a:spcPct val="80000"/>
              </a:lnSpc>
              <a:spcBef>
                <a:spcPts val="2200"/>
              </a:spcBef>
              <a:spcAft>
                <a:spcPts val="0"/>
              </a:spcAft>
              <a:buClr>
                <a:srgbClr val="C00000"/>
              </a:buClr>
              <a:buSzPct val="120000"/>
              <a:buFont typeface="Arial"/>
              <a:buChar char="•"/>
            </a:pPr>
            <a:r>
              <a:rPr lang="en-US" sz="2000" b="1" i="0" u="none" dirty="0" err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Βασικές</a:t>
            </a:r>
            <a:r>
              <a:rPr lang="en-US" sz="2000" b="1" i="0" u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διαμάχες</a:t>
            </a:r>
            <a:r>
              <a:rPr lang="en-US" sz="2000" b="1" i="0" u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1" i="0" u="none" dirty="0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latin typeface="Calibri"/>
                <a:ea typeface="Calibri"/>
                <a:cs typeface="Calibri"/>
                <a:sym typeface="Calibri"/>
              </a:rPr>
              <a:t>εμπλεκόμενοι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:Είναι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δυνατή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πρόγνωση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των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σεισμών</a:t>
            </a:r>
            <a:r>
              <a:rPr lang="en-US" sz="2000" b="1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sz="2000" b="1" dirty="0"/>
          </a:p>
          <a:p>
            <a:pPr marL="336550" marR="0" lvl="0" indent="-336550" algn="l" rtl="0">
              <a:lnSpc>
                <a:spcPct val="80000"/>
              </a:lnSpc>
              <a:spcBef>
                <a:spcPts val="2200"/>
              </a:spcBef>
              <a:spcAft>
                <a:spcPts val="0"/>
              </a:spcAft>
              <a:buClr>
                <a:srgbClr val="00646C"/>
              </a:buClr>
              <a:buSzPts val="2000"/>
              <a:buFont typeface="Arial"/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Shape 13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5" name="4 - Ευθεία γραμμή σύνδεσης"/>
          <p:cNvCxnSpPr/>
          <p:nvPr/>
        </p:nvCxnSpPr>
        <p:spPr>
          <a:xfrm>
            <a:off x="755576" y="2060848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Shape 3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Shape 308"/>
          <p:cNvSpPr txBox="1"/>
          <p:nvPr/>
        </p:nvSpPr>
        <p:spPr>
          <a:xfrm>
            <a:off x="467544" y="1152525"/>
            <a:ext cx="8352928" cy="1096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5000B"/>
              </a:buClr>
              <a:buSzPts val="2400"/>
              <a:buFont typeface="Arial"/>
              <a:buNone/>
            </a:pP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Κώδικες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Προδιαγραφές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συνδέονται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τον</a:t>
            </a:r>
            <a:r>
              <a:rPr lang="en-US" sz="24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EC7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0" i="0" u="none" dirty="0">
              <a:solidFill>
                <a:srgbClr val="C5000B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09" name="Shape 309"/>
          <p:cNvCxnSpPr/>
          <p:nvPr/>
        </p:nvCxnSpPr>
        <p:spPr>
          <a:xfrm>
            <a:off x="395536" y="1772816"/>
            <a:ext cx="8351837" cy="158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0" name="Shape 310"/>
          <p:cNvSpPr txBox="1"/>
          <p:nvPr/>
        </p:nvSpPr>
        <p:spPr>
          <a:xfrm>
            <a:off x="388937" y="2232025"/>
            <a:ext cx="8539162" cy="1309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 1990 (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Ευρωκώδικας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: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Βάσεις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σχεδιασμού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 1991: (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Δράσεις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Noto Sans Symbols"/>
              <a:buChar char="●"/>
            </a:pP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 1995-8: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Αντισεισμικός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σχεδιασμός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θεμελιώσεων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κατασκευών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αντιστηρίξεων</a:t>
            </a:r>
            <a:r>
              <a:rPr lang="en-US" sz="20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γαιοκατασκευών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1" name="Shape 311"/>
          <p:cNvSpPr txBox="1"/>
          <p:nvPr/>
        </p:nvSpPr>
        <p:spPr>
          <a:xfrm>
            <a:off x="1008062" y="3600450"/>
            <a:ext cx="7236346" cy="936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5000B"/>
              </a:buClr>
              <a:buSzPts val="2000"/>
              <a:buFont typeface="Arial"/>
              <a:buNone/>
            </a:pP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Ο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Ευρωκώδικας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7,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απαρτίζεται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από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ακόλουθα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μέρη</a:t>
            </a:r>
            <a:r>
              <a:rPr lang="en-US" sz="2000" b="1" i="0" u="none" dirty="0">
                <a:solidFill>
                  <a:srgbClr val="C5000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: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12" name="Shape 312"/>
          <p:cNvCxnSpPr/>
          <p:nvPr/>
        </p:nvCxnSpPr>
        <p:spPr>
          <a:xfrm>
            <a:off x="360362" y="4103687"/>
            <a:ext cx="8496300" cy="1587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3" name="Shape 313"/>
          <p:cNvSpPr txBox="1"/>
          <p:nvPr/>
        </p:nvSpPr>
        <p:spPr>
          <a:xfrm>
            <a:off x="503237" y="4248150"/>
            <a:ext cx="2757487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Μέρος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1: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Γενικοί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Κανόνες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4" name="Shape 314"/>
          <p:cNvSpPr txBox="1"/>
          <p:nvPr/>
        </p:nvSpPr>
        <p:spPr>
          <a:xfrm>
            <a:off x="431800" y="5032375"/>
            <a:ext cx="3846512" cy="1736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 ΕΝ 1997-1-1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περιλαμβάνει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τρόπους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εφαρμογής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μεθόδου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επιμερών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συντελεστών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ανάλυση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οριακών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καταστάσεων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αστοχίας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έργων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5" name="Shape 315"/>
          <p:cNvSpPr txBox="1"/>
          <p:nvPr/>
        </p:nvSpPr>
        <p:spPr>
          <a:xfrm>
            <a:off x="5130800" y="4176712"/>
            <a:ext cx="3436937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Μέρος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2: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Γεωτεχνικός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σχεδιασμός-Εδαφικές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έρευνες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1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1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δοκιμές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16" name="Shape 316"/>
          <p:cNvSpPr txBox="1"/>
          <p:nvPr/>
        </p:nvSpPr>
        <p:spPr>
          <a:xfrm>
            <a:off x="4103687" y="5040312"/>
            <a:ext cx="4943475" cy="1817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 ΕΝ 1992-2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δίδει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οδηγίες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μετέπειτα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ανάλυση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εργαστηριακών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δοκιμών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δοκιμών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ύπαιθρο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οποίες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χρησιμοποιούνται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υποστηρικτά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δομημάτων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άλλων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πολιτικού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μηχανικού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17" name="Shape 317"/>
          <p:cNvCxnSpPr/>
          <p:nvPr/>
        </p:nvCxnSpPr>
        <p:spPr>
          <a:xfrm>
            <a:off x="4103687" y="4103687"/>
            <a:ext cx="1587" cy="2754312"/>
          </a:xfrm>
          <a:prstGeom prst="straightConnector1">
            <a:avLst/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2" name="Shape 32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07987" y="36512"/>
            <a:ext cx="1031875" cy="828675"/>
          </a:xfrm>
          <a:prstGeom prst="rect">
            <a:avLst/>
          </a:prstGeom>
          <a:noFill/>
          <a:ln>
            <a:noFill/>
          </a:ln>
        </p:spPr>
      </p:pic>
      <p:sp>
        <p:nvSpPr>
          <p:cNvPr id="323" name="Shape 323"/>
          <p:cNvSpPr txBox="1"/>
          <p:nvPr/>
        </p:nvSpPr>
        <p:spPr>
          <a:xfrm>
            <a:off x="1079500" y="1079500"/>
            <a:ext cx="7740972" cy="7000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5000B"/>
              </a:buClr>
              <a:buSzPts val="2000"/>
              <a:buFont typeface="Arial"/>
              <a:buNone/>
            </a:pP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Πεδίο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Εφαρμογής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EC7: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Γεωτεχνικές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Κατηγορίες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Έργων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24" name="Shape 324"/>
          <p:cNvSpPr/>
          <p:nvPr/>
        </p:nvSpPr>
        <p:spPr>
          <a:xfrm>
            <a:off x="1800225" y="1779587"/>
            <a:ext cx="4967287" cy="1027112"/>
          </a:xfrm>
          <a:prstGeom prst="ellipse">
            <a:avLst/>
          </a:prstGeom>
          <a:solidFill>
            <a:srgbClr val="CFE7F5"/>
          </a:solidFill>
          <a:ln w="25400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5" name="Shape 325"/>
          <p:cNvSpPr txBox="1"/>
          <p:nvPr/>
        </p:nvSpPr>
        <p:spPr>
          <a:xfrm>
            <a:off x="2663825" y="1817687"/>
            <a:ext cx="3605212" cy="9128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γεωτεχνικές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κατασκευές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μπορούν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διακριθούν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τρεις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κατηγορίες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: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326" name="Shape 326"/>
          <p:cNvCxnSpPr/>
          <p:nvPr/>
        </p:nvCxnSpPr>
        <p:spPr>
          <a:xfrm flipH="1">
            <a:off x="1433512" y="2663825"/>
            <a:ext cx="949325" cy="647700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27" name="Shape 327"/>
          <p:cNvCxnSpPr/>
          <p:nvPr/>
        </p:nvCxnSpPr>
        <p:spPr>
          <a:xfrm>
            <a:off x="4248150" y="2808287"/>
            <a:ext cx="1587" cy="720725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cxnSp>
        <p:nvCxnSpPr>
          <p:cNvPr id="328" name="Shape 328"/>
          <p:cNvCxnSpPr/>
          <p:nvPr/>
        </p:nvCxnSpPr>
        <p:spPr>
          <a:xfrm>
            <a:off x="5975350" y="2663825"/>
            <a:ext cx="863600" cy="576262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triangle" w="med" len="med"/>
          </a:ln>
        </p:spPr>
        <p:style>
          <a:lnRef idx="2">
            <a:schemeClr val="accent5"/>
          </a:lnRef>
          <a:fillRef idx="0">
            <a:schemeClr val="accent5"/>
          </a:fillRef>
          <a:effectRef idx="1">
            <a:schemeClr val="accent5"/>
          </a:effectRef>
          <a:fontRef idx="minor">
            <a:schemeClr val="tx1"/>
          </a:fontRef>
        </p:style>
      </p:cxnSp>
      <p:sp>
        <p:nvSpPr>
          <p:cNvPr id="329" name="Shape 329"/>
          <p:cNvSpPr txBox="1"/>
          <p:nvPr/>
        </p:nvSpPr>
        <p:spPr>
          <a:xfrm>
            <a:off x="517525" y="3378201"/>
            <a:ext cx="1966243" cy="3388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Κατηγορία</a:t>
            </a:r>
            <a:r>
              <a:rPr lang="en-US" sz="2000" b="1" i="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1</a:t>
            </a:r>
            <a:endParaRPr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0" name="Shape 330"/>
          <p:cNvSpPr txBox="1"/>
          <p:nvPr/>
        </p:nvSpPr>
        <p:spPr>
          <a:xfrm>
            <a:off x="360362" y="3862387"/>
            <a:ext cx="3024187" cy="283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"/>
              <a:buFont typeface="Noto Sans Symbols"/>
              <a:buChar char="●"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Απλές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π.χ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κτίρια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1-2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ορόφους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"/>
              <a:buFont typeface="Noto Sans Symbols"/>
              <a:buChar char="●"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Μικρά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αντιστηρίξεως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π.χ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ύψους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έως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3μ.)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20"/>
              <a:buFont typeface="Noto Sans Symbols"/>
              <a:buChar char="●"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Μικρά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ορύγματα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π.χ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τοποθέτηση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σωληνώσεων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l-GR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   </a:t>
            </a:r>
            <a:r>
              <a:rPr lang="en-US" sz="16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μπορούν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εφαρμοσθούν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εμπειρικές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μέθοδοι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σχεδιασμού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πρακτικώς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χωρίς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έρευνες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υπολογισμούς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1" name="Shape 331"/>
          <p:cNvSpPr txBox="1"/>
          <p:nvPr/>
        </p:nvSpPr>
        <p:spPr>
          <a:xfrm>
            <a:off x="3600450" y="3527425"/>
            <a:ext cx="1979662" cy="33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Κατηγορία</a:t>
            </a:r>
            <a:r>
              <a:rPr lang="en-US" sz="2000" b="1" i="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2</a:t>
            </a:r>
            <a:endParaRPr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2" name="Shape 332"/>
          <p:cNvSpPr txBox="1"/>
          <p:nvPr/>
        </p:nvSpPr>
        <p:spPr>
          <a:xfrm>
            <a:off x="3311525" y="3965575"/>
            <a:ext cx="2627312" cy="1306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περισσότερα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συνήθη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γεωτεχνικά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Οι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εμπειρίες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EC7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αφορούν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κυρίως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αυτά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3" name="Shape 333"/>
          <p:cNvSpPr txBox="1"/>
          <p:nvPr/>
        </p:nvSpPr>
        <p:spPr>
          <a:xfrm>
            <a:off x="6421437" y="3455987"/>
            <a:ext cx="1750963" cy="40506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2000" b="1" i="0" u="sng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Κατηγορία</a:t>
            </a:r>
            <a:r>
              <a:rPr lang="en-US" sz="2000" b="1" i="0" u="sng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3</a:t>
            </a:r>
            <a:endParaRPr sz="2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34" name="Shape 334"/>
          <p:cNvSpPr txBox="1"/>
          <p:nvPr/>
        </p:nvSpPr>
        <p:spPr>
          <a:xfrm>
            <a:off x="5759450" y="3867150"/>
            <a:ext cx="3321050" cy="2036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Πολύ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μεγάλες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ασυνήθεις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κατασκευές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itchFamily="34" charset="0"/>
              <a:buChar char="•"/>
            </a:pPr>
            <a:r>
              <a:rPr lang="en-US" sz="16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πολύ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δυσμενείς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γεωτεχνικές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συνθήκες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itchFamily="34" charset="0"/>
              <a:buChar char="•"/>
            </a:pPr>
            <a:r>
              <a:rPr lang="en-US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ασυνήθη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επικινδυνότητα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ή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σπουδαιότητα</a:t>
            </a:r>
            <a:endParaRPr dirty="0">
              <a:latin typeface="Calibri" pitchFamily="34" charset="0"/>
              <a:cs typeface="Calibri" pitchFamily="34" charset="0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 pitchFamily="34" charset="0"/>
              <a:buChar char="•"/>
            </a:pPr>
            <a:r>
              <a:rPr lang="en-US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Έργα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υψηλή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6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σεισμική</a:t>
            </a:r>
            <a:r>
              <a:rPr lang="en-US" sz="16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l-GR" sz="1600" b="0" i="0" u="none" dirty="0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</a:pPr>
            <a:r>
              <a:rPr lang="el-GR" sz="1600" dirty="0" smtClean="0">
                <a:latin typeface="Calibri" pitchFamily="34" charset="0"/>
                <a:cs typeface="Calibri" pitchFamily="34" charset="0"/>
              </a:rPr>
              <a:t>   </a:t>
            </a:r>
            <a:r>
              <a:rPr lang="en-US" sz="1600" b="0" i="0" u="none" dirty="0" err="1" smtClean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επικινδυνότητα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hape 3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362" y="0"/>
            <a:ext cx="1008062" cy="793750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Shape 341"/>
          <p:cNvSpPr txBox="1"/>
          <p:nvPr/>
        </p:nvSpPr>
        <p:spPr>
          <a:xfrm>
            <a:off x="863600" y="1295400"/>
            <a:ext cx="6551612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2600" b="1" i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EU Civil Protection Mechanism</a:t>
            </a: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42" name="Shape 342"/>
          <p:cNvSpPr txBox="1"/>
          <p:nvPr/>
        </p:nvSpPr>
        <p:spPr>
          <a:xfrm>
            <a:off x="647700" y="2087562"/>
            <a:ext cx="7991475" cy="283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2001,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δημιουργήθηκε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ο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μηχανισμός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πολιτικής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προστασίας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ΕΕ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αποτελεί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έναν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οργανίσμο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συνιστάται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κρατική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ενίσχυση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χορηγείται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αμέσως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μετά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κάποια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φυσική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καταστροφή.Η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βοήθεια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αυτή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μπορεί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είναι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είδος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ανάπτυξη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ομάδων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ειδικά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εξοπλισμένων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ή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αξιολόγηση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συντονισμό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εμπειρογνώμονες.Από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οργανισμό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αυτό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μπορεί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ζήτησει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βοήθεια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οποιαδήποτε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κόσμου.Ο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μηχανισμός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παρέχει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επίσης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συμμετέχουσες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χώρες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ευκαιρία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να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εκπαιδεύσουν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τις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ομάδες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πολιτικής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προστασίας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Με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ανταλλαγή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βέλτιστων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πρακτικών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ομάδες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αυξάνουν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ικανότητά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αποτελεσματικότητά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τους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αντιμετώπιση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καταστροφών</a:t>
            </a:r>
            <a:r>
              <a:rPr lang="en-US" sz="18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43" name="Shape 3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63600" y="4921250"/>
            <a:ext cx="3769800" cy="1936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44" name="Shape 3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85800" y="4921250"/>
            <a:ext cx="3769800" cy="1936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>
            <a:spLocks noGrp="1"/>
          </p:cNvSpPr>
          <p:nvPr>
            <p:ph type="title" idx="4294967295"/>
          </p:nvPr>
        </p:nvSpPr>
        <p:spPr>
          <a:xfrm>
            <a:off x="912812" y="1230312"/>
            <a:ext cx="7313612" cy="793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l-GR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Βασικές διαμάχες και εμπλεκόμενοι:</a:t>
            </a:r>
            <a:endParaRPr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0" name="Shape 350"/>
          <p:cNvSpPr txBox="1">
            <a:spLocks noGrp="1"/>
          </p:cNvSpPr>
          <p:nvPr>
            <p:ph type="body" idx="4294967295"/>
          </p:nvPr>
        </p:nvSpPr>
        <p:spPr>
          <a:xfrm>
            <a:off x="912812" y="2233612"/>
            <a:ext cx="3568700" cy="382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t" anchorCtr="0">
            <a:noAutofit/>
          </a:bodyPr>
          <a:lstStyle/>
          <a:p>
            <a:pPr marL="342900" marR="0" lvl="0" indent="-34131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Calibri"/>
              <a:buNone/>
            </a:pPr>
            <a:r>
              <a:rPr lang="en-US" sz="22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Διαφωνίες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endParaRPr dirty="0"/>
          </a:p>
          <a:p>
            <a:pPr marL="342900" marR="0" lvl="0" indent="-341312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πρόληψη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</a:t>
            </a:r>
            <a:r>
              <a:rPr lang="el-GR" sz="1800" b="0" i="0" u="none" strike="noStrike" cap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ού</a:t>
            </a:r>
            <a:r>
              <a:rPr lang="en-US" sz="1800" b="0" i="0" u="none" strike="noStrike" cap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δεν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υπάρχουν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ωστόσο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υπάρχουν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strike="noStrike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ενστάσει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θα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δυνατή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1" i="0" u="none" strike="noStrike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πρόγνωση</a:t>
            </a:r>
            <a:r>
              <a:rPr lang="en-US" sz="1800" b="1" i="0" u="none" strike="noStrike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strike="noStrike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1" i="0" u="none" strike="noStrike" cap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strike="noStrike" cap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σεισμού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,δηλαδή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πρόγνωση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αφορά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μέγεθος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τόπο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ημέρα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δόνησης.Έχει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αποδειχτεί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τελικά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οτι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ακριβής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πρόγνωση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σεισμού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δεν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δυνατή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γι'αυτό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σημαντικό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ληφθούν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μέτρα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πρόληψης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για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σεισμούς</a:t>
            </a:r>
            <a:r>
              <a:rPr lang="en-US" sz="18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pic>
        <p:nvPicPr>
          <p:cNvPr id="351" name="Shape 3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21225" y="2462875"/>
            <a:ext cx="3568700" cy="2310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2" name="Shape 35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0362" y="0"/>
            <a:ext cx="1008063" cy="793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Shape 309"/>
          <p:cNvCxnSpPr/>
          <p:nvPr/>
        </p:nvCxnSpPr>
        <p:spPr>
          <a:xfrm>
            <a:off x="467544" y="2060848"/>
            <a:ext cx="8351837" cy="158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9" name="Shape 35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362" y="0"/>
            <a:ext cx="1008063" cy="793750"/>
          </a:xfrm>
          <a:prstGeom prst="rect">
            <a:avLst/>
          </a:prstGeom>
          <a:noFill/>
          <a:ln>
            <a:noFill/>
          </a:ln>
        </p:spPr>
      </p:pic>
      <p:sp>
        <p:nvSpPr>
          <p:cNvPr id="360" name="Shape 360"/>
          <p:cNvSpPr txBox="1"/>
          <p:nvPr/>
        </p:nvSpPr>
        <p:spPr>
          <a:xfrm>
            <a:off x="652400" y="1082000"/>
            <a:ext cx="7344900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1" name="Shape 361"/>
          <p:cNvSpPr txBox="1"/>
          <p:nvPr/>
        </p:nvSpPr>
        <p:spPr>
          <a:xfrm>
            <a:off x="899550" y="1082000"/>
            <a:ext cx="7848914" cy="79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l-GR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Ειδικοί επιστήμονες που ρωτήθηκαν:</a:t>
            </a:r>
            <a:endParaRPr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62" name="Shape 362"/>
          <p:cNvSpPr txBox="1"/>
          <p:nvPr/>
        </p:nvSpPr>
        <p:spPr>
          <a:xfrm>
            <a:off x="747850" y="2164050"/>
            <a:ext cx="7344900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3" name="Shape 363"/>
          <p:cNvSpPr txBox="1"/>
          <p:nvPr/>
        </p:nvSpPr>
        <p:spPr>
          <a:xfrm>
            <a:off x="6012160" y="1988840"/>
            <a:ext cx="2736304" cy="85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Π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ολύ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σημαντική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ήταν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η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συνάντηση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μας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με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την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Δρ</a:t>
            </a:r>
            <a:r>
              <a:rPr lang="en-US" sz="2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. Α. </a:t>
            </a:r>
            <a:r>
              <a:rPr lang="en-US" sz="20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Κούρου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προϊστάμενη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τμήματος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εκπ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αί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δευσης-ενημέρωσης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Ο.Α.Σ.Π , η 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οπ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ο</a:t>
            </a:r>
            <a:r>
              <a:rPr lang="en-US" sz="2000" dirty="0" err="1" smtClean="0">
                <a:latin typeface="Calibri" pitchFamily="34" charset="0"/>
                <a:cs typeface="Calibri" pitchFamily="34" charset="0"/>
              </a:rPr>
              <a:t>ία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μας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έδωσε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χρήσιμες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συμβούλες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για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να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διαμορφώσουμε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την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εργασία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μας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!</a:t>
            </a:r>
            <a:endParaRPr sz="2000" dirty="0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7" name="Shape 309"/>
          <p:cNvCxnSpPr/>
          <p:nvPr/>
        </p:nvCxnSpPr>
        <p:spPr>
          <a:xfrm>
            <a:off x="395536" y="1772816"/>
            <a:ext cx="8351837" cy="1587"/>
          </a:xfrm>
          <a:prstGeom prst="straightConnector1">
            <a:avLst/>
          </a:prstGeom>
          <a:ln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7 - Εικόνα" descr="20180215_143939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3568" y="1916832"/>
            <a:ext cx="5256584" cy="37444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Σύνδεσμοι για επιπλέον υλικό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3500" dirty="0" smtClean="0"/>
          </a:p>
          <a:p>
            <a:endParaRPr lang="de-DE" dirty="0"/>
          </a:p>
        </p:txBody>
      </p:sp>
      <p:pic>
        <p:nvPicPr>
          <p:cNvPr id="205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912090" y="2029547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899592" y="2420888"/>
          <a:ext cx="7308275" cy="3756025"/>
        </p:xfrm>
        <a:graphic>
          <a:graphicData uri="http://schemas.openxmlformats.org/drawingml/2006/table">
            <a:tbl>
              <a:tblPr/>
              <a:tblGrid>
                <a:gridCol w="2238776"/>
                <a:gridCol w="5069499"/>
              </a:tblGrid>
              <a:tr h="375602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20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Ορισμοί</a:t>
                      </a:r>
                      <a:r>
                        <a:rPr lang="el-GR" sz="2000" b="1" baseline="0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 -</a:t>
                      </a:r>
                      <a:r>
                        <a:rPr lang="el-GR" sz="2000" b="1" dirty="0" smtClean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Τρέχουσες </a:t>
                      </a:r>
                      <a:r>
                        <a:rPr lang="el-GR" sz="20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Εξελίξεις</a:t>
                      </a:r>
                      <a:endParaRPr lang="el-GR" sz="2000" dirty="0">
                        <a:solidFill>
                          <a:srgbClr val="00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6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ΟΡΓΑΝΙΣΜΟΣ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ΑΝΤΙΣΕΙΣΜΙΚΗΣ ΠΡΟΣΤΑΣΙΑΣ 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(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http://www.oasp.gr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)</a:t>
                      </a:r>
                      <a:endParaRPr lang="el-GR" sz="16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ΓΕΩΔΥΝΑΜΙΚΟ ΙΝΣΤΙΝΤΟΥΤΟ 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(</a:t>
                      </a:r>
                      <a:r>
                        <a:rPr lang="en-US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http://www.gein.noa.gr/el/</a:t>
                      </a:r>
                      <a:r>
                        <a:rPr lang="el-GR" sz="16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)</a:t>
                      </a:r>
                      <a:endParaRPr lang="el-GR" sz="16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860695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971600" y="2204864"/>
          <a:ext cx="7210425" cy="2935882"/>
        </p:xfrm>
        <a:graphic>
          <a:graphicData uri="http://schemas.openxmlformats.org/drawingml/2006/table">
            <a:tbl>
              <a:tblPr/>
              <a:tblGrid>
                <a:gridCol w="2610204"/>
                <a:gridCol w="4600221"/>
              </a:tblGrid>
              <a:tr h="9467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Ισχύουσα Νομοθεσία</a:t>
                      </a:r>
                      <a:endParaRPr lang="el-GR" sz="1800" dirty="0">
                        <a:solidFill>
                          <a:srgbClr val="00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ΕΛΛΗΝΙΚΟΣ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ΚΑΝΟΝΙΣΜΟΣ ΑΝΤΙΣΕΙΣΜΙΚΗΣ ΠΡΟΣΤΑΣΙΑΣ- ΕΥΡΩΚΩΔΙΚΕΣ</a:t>
                      </a:r>
                      <a:r>
                        <a:rPr lang="el-GR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(</a:t>
                      </a: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http://www.oasp.gr/node/7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2"/>
                        </a:rPr>
                        <a:t>)</a:t>
                      </a:r>
                      <a:endParaRPr lang="en-US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ΠΡΟΛΗΨΗ (</a:t>
                      </a:r>
                      <a:r>
                        <a:rPr lang="en-US" sz="1400" b="1" i="0" u="none" strike="noStrike" cap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Arial"/>
                          <a:hlinkClick r:id="rId3"/>
                        </a:rPr>
                        <a:t>https://goo.gl/7o72ta</a:t>
                      </a:r>
                      <a:r>
                        <a:rPr lang="el-GR" sz="1400" b="1" i="0" u="none" strike="noStrike" cap="none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  <a:sym typeface="Arial"/>
                          <a:hlinkClick r:id="rId3"/>
                        </a:rPr>
                        <a:t>)</a:t>
                      </a:r>
                      <a:endParaRPr lang="el-GR" sz="1400" b="1" i="0" u="none" strike="noStrike" cap="none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  <a:sym typeface="Arial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None/>
                      </a:pPr>
                      <a:endParaRPr lang="el-GR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5506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el-GR" sz="18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Calibri"/>
                          <a:cs typeface="Calibri" pitchFamily="34" charset="0"/>
                        </a:rPr>
                        <a:t>Βασικές διαφωνίες/διαμάχες και βασικοί εμπλεκόμενοι</a:t>
                      </a:r>
                      <a:endParaRPr lang="el-GR" sz="1800" dirty="0">
                        <a:solidFill>
                          <a:srgbClr val="000000"/>
                        </a:solidFill>
                        <a:latin typeface="Calibri" pitchFamily="34" charset="0"/>
                        <a:ea typeface="Calibri"/>
                        <a:cs typeface="Calibri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l-GR" sz="1400" b="1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Προγνωση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</a:rPr>
                        <a:t> σεισμών 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(</a:t>
                      </a: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https://el.wikipedia.org/wiki/</a:t>
                      </a:r>
                      <a:r>
                        <a:rPr lang="el-GR" sz="1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Πρόγνωση_σεισμών</a:t>
                      </a:r>
                      <a:r>
                        <a:rPr lang="el-GR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4"/>
                        </a:rPr>
                        <a:t>)</a:t>
                      </a:r>
                      <a:endParaRPr lang="el-GR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r>
                        <a:rPr lang="en-US" sz="14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https://el.wikipedia.org/wiki/</a:t>
                      </a:r>
                      <a:r>
                        <a:rPr lang="el-GR" sz="1400" b="1" baseline="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/>
                          <a:ea typeface="Calibri"/>
                          <a:cs typeface="Times New Roman"/>
                          <a:hlinkClick r:id="rId5"/>
                        </a:rPr>
                        <a:t>Μέθοδος_ΒΑΝ</a:t>
                      </a:r>
                      <a:endParaRPr lang="el-GR" sz="1400" b="1" baseline="0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Clr>
                          <a:srgbClr val="000000"/>
                        </a:buClr>
                        <a:buFont typeface="Symbol"/>
                        <a:buChar char=""/>
                      </a:pPr>
                      <a:endParaRPr lang="el-GR" sz="14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1035624" y="1038225"/>
            <a:ext cx="7308276" cy="799957"/>
          </a:xfrm>
        </p:spPr>
        <p:txBody>
          <a:bodyPr>
            <a:normAutofit/>
          </a:bodyPr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Σύνδεσμοι για επιπλέον υλικό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912090" y="1838182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308276" cy="799957"/>
          </a:xfrm>
        </p:spPr>
        <p:txBody>
          <a:bodyPr/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ΜΕΛΗ ΟΜΑΔΑΣ: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971600" y="1772816"/>
            <a:ext cx="7308276" cy="4752528"/>
          </a:xfrm>
        </p:spPr>
        <p:txBody>
          <a:bodyPr>
            <a:normAutofit fontScale="70000" lnSpcReduction="20000"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Βατίστας </a:t>
            </a: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Αναστάσης</a:t>
            </a:r>
            <a:endParaRPr lang="el-GR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Γαζής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Αλέξανδρος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Δούρου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Παναγιώτα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Κάνταρος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Στέφανος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Κολυβά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Ιωάννα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Κουτσογιάννη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Δέσποινα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Μόμενα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Δίνα</a:t>
            </a:r>
            <a:endParaRPr lang="el-GR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r>
              <a:rPr lang="el-GR" sz="2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Πραματευτάκη</a:t>
            </a:r>
            <a:r>
              <a:rPr lang="el-GR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Λουκία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el-GR" sz="2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spcBef>
                <a:spcPts val="600"/>
              </a:spcBef>
              <a:spcAft>
                <a:spcPts val="600"/>
              </a:spcAft>
              <a:buSzPct val="100000"/>
            </a:pPr>
            <a:r>
              <a:rPr lang="el-GR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Lab-e-</a:t>
            </a:r>
            <a:r>
              <a:rPr lang="el-GR" sz="3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Ρη ΦΥΣΙΚΗ – ΟΜΙΛΟΣ ΦΥΣΙΚΗΣ)</a:t>
            </a:r>
          </a:p>
          <a:p>
            <a:pPr>
              <a:spcBef>
                <a:spcPts val="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el-GR" sz="1800" dirty="0" smtClean="0"/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el-GR" sz="1800" dirty="0" smtClean="0"/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Font typeface="Arial" pitchFamily="34" charset="0"/>
              <a:buChar char="•"/>
            </a:pPr>
            <a:endParaRPr lang="de-DE" sz="3500" dirty="0" smtClean="0"/>
          </a:p>
          <a:p>
            <a:endParaRPr lang="de-DE" dirty="0"/>
          </a:p>
        </p:txBody>
      </p:sp>
      <p:pic>
        <p:nvPicPr>
          <p:cNvPr id="205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971600" y="1700808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9" name="8 - Εικόνα" descr="zanneio_logo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104" y="2852936"/>
            <a:ext cx="2376264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50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308276" cy="799957"/>
          </a:xfrm>
        </p:spPr>
        <p:txBody>
          <a:bodyPr/>
          <a:lstStyle/>
          <a:p>
            <a:r>
              <a:rPr lang="el-GR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Στοιχεία επικοινωνίας</a:t>
            </a:r>
            <a:endParaRPr lang="de-DE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99592" y="2276872"/>
            <a:ext cx="7308276" cy="3892118"/>
          </a:xfrm>
        </p:spPr>
        <p:txBody>
          <a:bodyPr>
            <a:normAutofit/>
          </a:bodyPr>
          <a:lstStyle/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r>
              <a:rPr lang="el-GR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ΖΑΝΝΕΙΟ ΠΕΙΡΑΜΑΤΙΚΟ ΛΥΚΕΙΟ ΠΕΙΡΑΙΑ 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hlinkClick r:id="rId3"/>
              </a:rPr>
              <a:t>mail@lyk-peir-zanneio.att.sch.gr</a:t>
            </a:r>
            <a:r>
              <a:rPr lang="en-US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el-GR" sz="2400" b="1" dirty="0" smtClean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r>
              <a:rPr lang="el-GR" sz="24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ΥΠΕΥΘΥΝΟΙ ΚΑΘΗΓΗΤΕΣ:</a:t>
            </a:r>
            <a:endParaRPr lang="el-GR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  <a:buNone/>
            </a:pPr>
            <a:endParaRPr lang="de-DE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600"/>
              </a:spcBef>
              <a:spcAft>
                <a:spcPts val="600"/>
              </a:spcAft>
              <a:buSzPct val="100000"/>
            </a:pPr>
            <a:endParaRPr lang="de-DE" sz="3500" dirty="0" smtClean="0"/>
          </a:p>
          <a:p>
            <a:endParaRPr lang="de-DE" dirty="0"/>
          </a:p>
        </p:txBody>
      </p:sp>
      <p:pic>
        <p:nvPicPr>
          <p:cNvPr id="2050" name="Picture 2" descr="X:\Projekte\Euro-Schülerparlament\PR &amp; Presse\Logo\Einzelteile Logo\EUSP_Bildwortmarke_RGB.wmf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90800" y="78379"/>
            <a:ext cx="967737" cy="745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899592" y="1700808"/>
            <a:ext cx="7210425" cy="1945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899592" y="4293096"/>
          <a:ext cx="7210424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5212"/>
                <a:gridCol w="360521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l-GR" sz="18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Παναγιώτης</a:t>
                      </a:r>
                      <a:r>
                        <a:rPr lang="el-GR" sz="180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 Χαρατζόπουλος</a:t>
                      </a:r>
                    </a:p>
                    <a:p>
                      <a:pPr algn="ctr"/>
                      <a:r>
                        <a:rPr lang="el-GR" sz="1800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Φυσικός </a:t>
                      </a:r>
                      <a:r>
                        <a:rPr lang="en-US" sz="1800" b="0" i="1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Msc,M</a:t>
                      </a:r>
                      <a:r>
                        <a:rPr lang="el-GR" sz="1800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Ε</a:t>
                      </a:r>
                      <a:r>
                        <a:rPr lang="en-US" sz="1800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d</a:t>
                      </a:r>
                      <a:endParaRPr lang="el-GR" sz="1800" b="0" i="1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Calibri" pitchFamily="34" charset="0"/>
                      </a:endParaRPr>
                    </a:p>
                    <a:p>
                      <a:pPr algn="ctr"/>
                      <a:r>
                        <a:rPr lang="en-US" sz="1800" b="1" i="0" baseline="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itchFamily="34" charset="0"/>
                          <a:cs typeface="Calibri" pitchFamily="34" charset="0"/>
                        </a:rPr>
                        <a:t>panharatz@yahoo.gr</a:t>
                      </a:r>
                      <a:endParaRPr lang="el-GR" sz="1800" b="1" i="0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l-GR" sz="160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Δρ Γεώργιος</a:t>
                      </a:r>
                      <a:r>
                        <a:rPr lang="el-GR" sz="1600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l-GR" sz="1600" baseline="0" dirty="0" err="1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Παυλικάκης</a:t>
                      </a:r>
                      <a:endParaRPr lang="en-US" sz="1600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l-GR" sz="1600" b="0" i="1" baseline="0" dirty="0" smtClean="0"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Σχολικός Σύμβουλος Φυσικών</a:t>
                      </a:r>
                      <a:endParaRPr lang="en-US" sz="1600" b="0" i="1" baseline="0" dirty="0" smtClean="0"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algn="ctr"/>
                      <a:r>
                        <a:rPr lang="en-US" sz="1600" dirty="0" smtClean="0"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pavlikak@gmail.com</a:t>
                      </a:r>
                      <a:endParaRPr lang="el-GR" sz="1600" b="0" i="1" dirty="0"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  <p:pic>
        <p:nvPicPr>
          <p:cNvPr id="9" name="Shape 12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" y="5638800"/>
            <a:ext cx="8231187" cy="11017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4502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 txBox="1"/>
          <p:nvPr/>
        </p:nvSpPr>
        <p:spPr>
          <a:xfrm>
            <a:off x="57626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r>
              <a:rPr lang="el-GR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Τι είναι ο σεισμός; </a:t>
            </a:r>
            <a:endParaRPr sz="40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4" name="Shape 144"/>
          <p:cNvSpPr txBox="1"/>
          <p:nvPr/>
        </p:nvSpPr>
        <p:spPr>
          <a:xfrm>
            <a:off x="647700" y="1866900"/>
            <a:ext cx="719931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</a:pPr>
            <a:r>
              <a:rPr lang="en-US" sz="18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Σεισμός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δόνηση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τράνταγμα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εδάφους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οφείλεται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θραύση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πετρωμάτων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l-GR" sz="18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                                                                                       </a:t>
            </a:r>
            <a:r>
              <a:rPr lang="en-US" sz="18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στιγμιαίο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αποτέλεσμα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μιας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μακροχρόνιας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διεργασίας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οποία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συσσωρεύεται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δυναμική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ενέργεια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ορισμένες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περιοχές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λιθόσφαιρας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οποίες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καταπονούνται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από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πίεση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προκαλεί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μετακίνηση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των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λιθοσφαιρικών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πλακών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  <p:pic>
        <p:nvPicPr>
          <p:cNvPr id="145" name="Shape 1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3187" y="63500"/>
            <a:ext cx="1120775" cy="728662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Shape 146"/>
          <p:cNvSpPr/>
          <p:nvPr/>
        </p:nvSpPr>
        <p:spPr>
          <a:xfrm>
            <a:off x="912812" y="223361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7" name="Shape 147"/>
          <p:cNvSpPr/>
          <p:nvPr/>
        </p:nvSpPr>
        <p:spPr>
          <a:xfrm>
            <a:off x="541337" y="223361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Shape 148"/>
          <p:cNvSpPr txBox="1"/>
          <p:nvPr/>
        </p:nvSpPr>
        <p:spPr>
          <a:xfrm>
            <a:off x="773112" y="6264275"/>
            <a:ext cx="329406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en-US" sz="14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Σεισμός στην Μυτιλήνη 4,7ρίκτερ 2017</a:t>
            </a:r>
            <a:r>
              <a:rPr lang="en-US" sz="1800" b="0" i="0" u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/>
          </a:p>
        </p:txBody>
      </p:sp>
      <p:pic>
        <p:nvPicPr>
          <p:cNvPr id="149" name="Shape 14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64600" y="4160300"/>
            <a:ext cx="4045126" cy="2469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50" name="Shape 1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300" y="4160300"/>
            <a:ext cx="3485676" cy="2175824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9 - Ευθεία γραμμή σύνδεσης"/>
          <p:cNvCxnSpPr/>
          <p:nvPr/>
        </p:nvCxnSpPr>
        <p:spPr>
          <a:xfrm>
            <a:off x="611560" y="1988840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/>
          <p:nvPr/>
        </p:nvSpPr>
        <p:spPr>
          <a:xfrm>
            <a:off x="467544" y="1772816"/>
            <a:ext cx="4535487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655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σεισμοί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ηφαίστεια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δύο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γεωλογικά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φαινόμενα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έχουν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κοινά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αίτια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δημιουργίας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Συνυπάρχουν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στις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περιοχές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l-GR" sz="2000" dirty="0" smtClean="0">
                <a:latin typeface="Calibri"/>
                <a:ea typeface="Calibri"/>
                <a:cs typeface="Calibri"/>
                <a:sym typeface="Calibri"/>
              </a:rPr>
              <a:t>τις οποίες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ονομάζουμε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τεκτονικά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ενεργές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ζώνες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οποίες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κατά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κανόνα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όρια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των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λιθοσφαιρικών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πλακών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Εμφανίζονται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δηλαδή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εκεί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όπου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λιθοσφαιρικές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πλάκες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είτε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πλησιάζουν-συγκλίνουν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μεταξύ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(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επομένως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συγκρούονται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)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είτε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αποκλίνουν-απομακρύνονται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μία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άλλη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ή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κινούνται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παράλληλα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7" name="Shape 15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4175" y="73025"/>
            <a:ext cx="887412" cy="727075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Shape 158"/>
          <p:cNvSpPr/>
          <p:nvPr/>
        </p:nvSpPr>
        <p:spPr>
          <a:xfrm>
            <a:off x="1116012" y="1362075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9" name="Shape 159"/>
          <p:cNvSpPr txBox="1"/>
          <p:nvPr/>
        </p:nvSpPr>
        <p:spPr>
          <a:xfrm>
            <a:off x="827584" y="1124744"/>
            <a:ext cx="3902770" cy="720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l-G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Σεισμοί και Ηφαίστεια: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lang="el-GR" sz="2600" b="1" dirty="0" smtClean="0">
              <a:solidFill>
                <a:srgbClr val="C00000"/>
              </a:solidFill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endParaRPr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60" name="Shape 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9338" y="3898375"/>
            <a:ext cx="3647625" cy="2752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1" name="Shape 16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59350" y="955150"/>
            <a:ext cx="3580774" cy="275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Shape 167"/>
          <p:cNvSpPr/>
          <p:nvPr/>
        </p:nvSpPr>
        <p:spPr>
          <a:xfrm>
            <a:off x="91281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Shape 168"/>
          <p:cNvSpPr txBox="1"/>
          <p:nvPr/>
        </p:nvSpPr>
        <p:spPr>
          <a:xfrm>
            <a:off x="912812" y="2233612"/>
            <a:ext cx="4198937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6550" marR="0" lvl="0" indent="-3365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Ευρώπη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σεισμική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ηφαιστειακή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δράση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εντοπίζονται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κατά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μήκος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Αλπικής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Πτύχωσης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μεσοωκεάνιας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ράχης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Ατλαντικού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Ωκεανού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336550" marR="0" lvl="0" indent="-3365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Χώρες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έντονη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σεισμικότητα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ηφαιστειότητα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Ισλανδία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Ιταλία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βέβαια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η </a:t>
            </a:r>
            <a:r>
              <a:rPr lang="en-US" sz="18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Ελλάδα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η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οποία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βρίσκεται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μέσα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στις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έξι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πιο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σεισμογενείς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χώρες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κόσμου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!</a:t>
            </a:r>
            <a:endParaRPr dirty="0"/>
          </a:p>
          <a:p>
            <a:pPr marL="336550" marR="0" lvl="0" indent="-33655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Σεισμική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δραστηριότητα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εκδηλώνεται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επίσης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Ισπανία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Κροατία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στην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Αλβανία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άλλα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ευρωπαϊκά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8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κράτη</a:t>
            </a:r>
            <a:r>
              <a:rPr lang="en-US" sz="18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9" name="Shape 1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Shape 170"/>
          <p:cNvSpPr txBox="1"/>
          <p:nvPr/>
        </p:nvSpPr>
        <p:spPr>
          <a:xfrm>
            <a:off x="611560" y="1052736"/>
            <a:ext cx="6143625" cy="485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n-US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Β</a:t>
            </a:r>
            <a:r>
              <a:rPr lang="el-GR" sz="4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ασικά</a:t>
            </a:r>
            <a:r>
              <a:rPr lang="el-GR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 στοιχεία (1)</a:t>
            </a:r>
            <a:r>
              <a:rPr lang="en-US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:</a:t>
            </a:r>
            <a:endParaRPr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1" name="Shape 1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16274" y="1854199"/>
            <a:ext cx="3727451" cy="438062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6 - Ευθεία γραμμή σύνδεσης"/>
          <p:cNvCxnSpPr/>
          <p:nvPr/>
        </p:nvCxnSpPr>
        <p:spPr>
          <a:xfrm>
            <a:off x="755576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/>
        </p:nvSpPr>
        <p:spPr>
          <a:xfrm>
            <a:off x="827584" y="980728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>
              <a:buSzPts val="2600"/>
            </a:pP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Βασικά στοιχεία (2):</a:t>
            </a:r>
            <a:endParaRPr lang="el-GR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8" name="Shape 178"/>
          <p:cNvSpPr txBox="1"/>
          <p:nvPr/>
        </p:nvSpPr>
        <p:spPr>
          <a:xfrm>
            <a:off x="700462" y="1833287"/>
            <a:ext cx="7307400" cy="38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marR="0" lvl="0" indent="-33654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</a:pP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    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χαρακτηριστικό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πως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κάθε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χρόνο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συμβαίνουν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χώρα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περισσότεροι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σεισμοί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όσους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όλη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Ευ</a:t>
            </a:r>
            <a:r>
              <a:rPr lang="el-GR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ρ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ωπη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l-GR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</a:t>
            </a:r>
            <a:r>
              <a:rPr lang="en-US" sz="20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μως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χώρα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πιο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πολλοί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σεισμοί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γίνονται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κάτω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από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θάλασσα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Ωστόσο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όλες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περιοχές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Ελλάδας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δεν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έχουν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ίδια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σεισμικότητα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περιοχή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κατά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μήκος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νοητού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τόξου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δημιουργούν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νησιά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Ιονίου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Κρήτη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Ρόδος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πιο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σεισμογενής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στον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ελλαδικό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χώρο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20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9" name="Shape 17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Shape 18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8675" y="3967700"/>
            <a:ext cx="3738075" cy="2890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Shape 18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69100" y="3967700"/>
            <a:ext cx="3618750" cy="28107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" name="6 - Ευθεία γραμμή σύνδεσης"/>
          <p:cNvCxnSpPr/>
          <p:nvPr/>
        </p:nvCxnSpPr>
        <p:spPr>
          <a:xfrm>
            <a:off x="611560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/>
          <p:nvPr/>
        </p:nvSpPr>
        <p:spPr>
          <a:xfrm>
            <a:off x="899592" y="980728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Calibri"/>
              <a:buNone/>
            </a:pPr>
            <a:r>
              <a:rPr lang="en-US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</a:t>
            </a:r>
            <a:r>
              <a:rPr lang="el-GR" sz="4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ρόληψη</a:t>
            </a:r>
            <a:r>
              <a:rPr lang="el-GR" sz="4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 - Επισημάνσεις</a:t>
            </a:r>
            <a:r>
              <a:rPr lang="el-GR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:</a:t>
            </a:r>
            <a:endParaRPr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8" name="Shape 188"/>
          <p:cNvSpPr txBox="1"/>
          <p:nvPr/>
        </p:nvSpPr>
        <p:spPr>
          <a:xfrm>
            <a:off x="323528" y="1844824"/>
            <a:ext cx="8352928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Ο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σεισμός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φυσικό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φαινόμενο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δεν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πρόκειται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σταματήσει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όσο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κινούνται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οι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λιθοσφαιρικές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πλάκες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</a:pP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r>
              <a:rPr lang="en-US" sz="2000" b="1" i="0" u="none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Εκδηλώνεται</a:t>
            </a:r>
            <a:r>
              <a:rPr lang="en-US" sz="20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ξαφνικά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τις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περισσότερες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φορές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χωρίς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προειδοποίηση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</a:pP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r>
              <a:rPr lang="en-US" sz="20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ότι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ζούμε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μια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χώρα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με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υψηλή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σεισμικότητα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δεν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πρέπει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κάνει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φοβόμαστε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r>
              <a:rPr lang="en-US" sz="2000" b="0" i="0" u="none" dirty="0" err="1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Αντίθετα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πρέπει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εξοικειωθούμε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σεισμούς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πρέπει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μάθουμε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ζούμε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μ'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αυτούς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συνειδητοποιήσουμε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ότι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κομμάτι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της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ζωής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μας</a:t>
            </a:r>
            <a:r>
              <a:rPr lang="en-US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endParaRPr lang="el-GR" sz="2000" b="0" i="0" u="none" dirty="0" smtClean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39725" marR="0" lvl="0" indent="-33972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ct val="200000"/>
              <a:buFont typeface="Arial" pitchFamily="34" charset="0"/>
              <a:buChar char="•"/>
            </a:pPr>
            <a:r>
              <a:rPr lang="en-US" sz="2000" b="0" i="0" u="none" dirty="0" smtClean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Η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λήψη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κάθε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δυνατού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μέσου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προστασίας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έναντι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αυτού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του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φυσικού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φαινομένου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είναι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ενδεικτικά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ενέργειες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που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μπορούν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συμβάλουν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στο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να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αντιμετωπίσουμε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ανώδυνα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και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με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μικρό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οικονομικό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1" i="0" u="none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κόστος</a:t>
            </a:r>
            <a:r>
              <a:rPr lang="en-US" sz="20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έναν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2000" b="0" i="0" u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σεισμό</a:t>
            </a:r>
            <a:r>
              <a:rPr lang="en-US" sz="2000" b="0" i="0" u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000"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200" b="0" i="0" u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9" name="Shape 1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" name="5 - Ευθεία γραμμή σύνδεσης"/>
          <p:cNvCxnSpPr/>
          <p:nvPr/>
        </p:nvCxnSpPr>
        <p:spPr>
          <a:xfrm>
            <a:off x="611560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Shape 195"/>
          <p:cNvSpPr/>
          <p:nvPr/>
        </p:nvSpPr>
        <p:spPr>
          <a:xfrm>
            <a:off x="1368425" y="3384550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6" name="Shape 196"/>
          <p:cNvSpPr txBox="1"/>
          <p:nvPr/>
        </p:nvSpPr>
        <p:spPr>
          <a:xfrm>
            <a:off x="539552" y="2132856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marR="0" lvl="0" indent="-336548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Calibri"/>
              <a:buNone/>
            </a:pPr>
            <a:endParaRPr dirty="0"/>
          </a:p>
          <a:p>
            <a:pPr marL="341312" marR="0" lvl="0" indent="-336548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l-GR" sz="2400" b="1" i="0" u="non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Κατασκευή συστημάτων ειδοποίησης.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1312" marR="0" lvl="0" indent="-336548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l-GR" sz="2400" b="1" i="0" u="non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Ενημέρωση του πληθυσμού.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1312" marR="0" lvl="0" indent="-336548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l-GR" sz="2400" b="1" i="0" u="non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Κατασκευή αντισεισμικών κτιρίων.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341312" marR="0" lvl="0" indent="-336548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</a:pPr>
            <a:r>
              <a:rPr lang="el-GR" sz="2400" b="1" i="0" u="none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Δίκτυα σεισμογράφων.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97" name="Shape 19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Shape 198"/>
          <p:cNvSpPr/>
          <p:nvPr/>
        </p:nvSpPr>
        <p:spPr>
          <a:xfrm>
            <a:off x="828675" y="431800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0" name="Shape 200"/>
          <p:cNvSpPr txBox="1"/>
          <p:nvPr/>
        </p:nvSpPr>
        <p:spPr>
          <a:xfrm>
            <a:off x="520700" y="1035050"/>
            <a:ext cx="8983662" cy="765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6800" rIns="90000" bIns="468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Πρόληψη - Τρέχουσες εξελίξεις:</a:t>
            </a:r>
            <a:endParaRPr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1" name="Shape 20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020272" y="4293096"/>
            <a:ext cx="1758950" cy="17319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1560" y="4653136"/>
            <a:ext cx="1584325" cy="12890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" name="10 - Ευθεία γραμμή σύνδεσης"/>
          <p:cNvCxnSpPr/>
          <p:nvPr/>
        </p:nvCxnSpPr>
        <p:spPr>
          <a:xfrm>
            <a:off x="611560" y="1772816"/>
            <a:ext cx="7848872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91281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rgbClr val="00646C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0" name="Shape 210"/>
          <p:cNvSpPr txBox="1"/>
          <p:nvPr/>
        </p:nvSpPr>
        <p:spPr>
          <a:xfrm>
            <a:off x="912812" y="2233612"/>
            <a:ext cx="7307262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1312" marR="0" lvl="0" indent="-33654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3500"/>
              <a:buFont typeface="Arial"/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3500" b="0" i="0" u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Shape 2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Shape 213"/>
          <p:cNvSpPr txBox="1"/>
          <p:nvPr/>
        </p:nvSpPr>
        <p:spPr>
          <a:xfrm>
            <a:off x="683568" y="1844824"/>
            <a:ext cx="7313612" cy="4056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Noto Sans Symbols"/>
              <a:buChar char="●"/>
            </a:pP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Οι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δύο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πρώτες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πιλοτικές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εφαρμογές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ολοκληρωμένου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συστήματος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έγκαιρης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προειδοποίησης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σεισμών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ξεκίνησαν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στο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πλαίσιο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ενός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ερευνητικού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προγράμματος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(</a:t>
            </a:r>
            <a:r>
              <a:rPr lang="en-US" sz="2400" b="1" i="0" u="none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REACT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)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και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υλοποιήθηκαν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για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πρώτη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φορά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στη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Θεσσαλονίκη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400" dirty="0">
              <a:latin typeface="Calibri" pitchFamily="34" charset="0"/>
              <a:cs typeface="Calibri" pitchFamily="34" charset="0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646C"/>
              </a:buClr>
              <a:buSzPts val="2200"/>
              <a:buFont typeface="Arial"/>
              <a:buNone/>
            </a:pPr>
            <a:endParaRPr sz="2400" b="0" i="0" u="none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Arial"/>
            </a:endParaRPr>
          </a:p>
          <a:p>
            <a:pPr marL="211136" marR="0" lvl="0" indent="-21113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90"/>
              <a:buFont typeface="Noto Sans Symbols"/>
              <a:buChar char="●"/>
            </a:pP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Τα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συστήματα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αυτά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ενεργοποιούνται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,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όταν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η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τρωτότητα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κάποιου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κτιρίου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φτάσει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στο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 </a:t>
            </a:r>
            <a:r>
              <a:rPr lang="en-US" sz="2400" b="0" i="0" u="none" dirty="0" err="1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κόκκινο</a:t>
            </a:r>
            <a:r>
              <a:rPr lang="en-US" sz="2400" b="0" i="0" u="none" dirty="0">
                <a:solidFill>
                  <a:srgbClr val="000000"/>
                </a:solidFill>
                <a:latin typeface="Calibri" pitchFamily="34" charset="0"/>
                <a:cs typeface="Calibri" pitchFamily="34" charset="0"/>
                <a:sym typeface="Arial"/>
              </a:rPr>
              <a:t>.</a:t>
            </a:r>
            <a:endParaRPr sz="240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4" name="Shape 214"/>
          <p:cNvSpPr txBox="1"/>
          <p:nvPr/>
        </p:nvSpPr>
        <p:spPr>
          <a:xfrm>
            <a:off x="395536" y="1196752"/>
            <a:ext cx="8337550" cy="8683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lang="el-GR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</a:t>
            </a:r>
            <a:r>
              <a:rPr lang="el-GR" sz="3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Σ</a:t>
            </a:r>
            <a:r>
              <a:rPr lang="el-GR" sz="3600" b="1" i="0" u="none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  <a:sym typeface="Arial"/>
              </a:rPr>
              <a:t>υστήματα ειδοποίησης:</a:t>
            </a:r>
            <a:endParaRPr sz="36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15" name="Shape 2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137625" y="4821275"/>
            <a:ext cx="3646000" cy="2036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OI_THEME_TEMPLATE_DESIGN">
  <a:themeElements>
    <a:clrScheme name="Προσαρμοσμένος 26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00000"/>
      </a:hlink>
      <a:folHlink>
        <a:srgbClr val="C000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OI_THEME_TEMPLATE_DESIGN">
  <a:themeElements>
    <a:clrScheme name="POI_THEME_TEMPLATE_DESIGN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CC99"/>
      </a:accent4>
      <a:accent5>
        <a:srgbClr val="3333CC"/>
      </a:accent5>
      <a:accent6>
        <a:srgbClr val="FFFFFF"/>
      </a:accent6>
      <a:hlink>
        <a:srgbClr val="CCCCFF"/>
      </a:hlink>
      <a:folHlink>
        <a:srgbClr val="B2B2B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1565</Words>
  <Application>Microsoft Office PowerPoint</Application>
  <PresentationFormat>Προβολή στην οθόνη (4:3)</PresentationFormat>
  <Paragraphs>199</Paragraphs>
  <Slides>28</Slides>
  <Notes>26</Notes>
  <HiddenSlides>0</HiddenSlides>
  <MMClips>0</MMClips>
  <ScaleCrop>false</ScaleCrop>
  <HeadingPairs>
    <vt:vector size="4" baseType="variant">
      <vt:variant>
        <vt:lpstr>Θέμα</vt:lpstr>
      </vt:variant>
      <vt:variant>
        <vt:i4>5</vt:i4>
      </vt:variant>
      <vt:variant>
        <vt:lpstr>Τίτλοι διαφανειών</vt:lpstr>
      </vt:variant>
      <vt:variant>
        <vt:i4>28</vt:i4>
      </vt:variant>
    </vt:vector>
  </HeadingPairs>
  <TitlesOfParts>
    <vt:vector size="33" baseType="lpstr">
      <vt:lpstr>POI_THEME_TEMPLATE_DESIGN</vt:lpstr>
      <vt:lpstr>POI_THEME_TEMPLATE_DESIGN</vt:lpstr>
      <vt:lpstr>POI_THEME_TEMPLATE_DESIGN</vt:lpstr>
      <vt:lpstr>POI_THEME_TEMPLATE_DESIGN</vt:lpstr>
      <vt:lpstr>POI_THEME_TEMPLATE_DESIGN</vt:lpstr>
      <vt:lpstr>Διαφάνεια 1</vt:lpstr>
      <vt:lpstr>Διαφάνεια 2</vt:lpstr>
      <vt:lpstr>Διαφάνεια 3</vt:lpstr>
      <vt:lpstr>Διαφάνεια 4</vt:lpstr>
      <vt:lpstr>Διαφάνεια 5</vt:lpstr>
      <vt:lpstr>Διαφάνεια 6</vt:lpstr>
      <vt:lpstr>Διαφάνεια 7</vt:lpstr>
      <vt:lpstr>Διαφάνεια 8</vt:lpstr>
      <vt:lpstr>Διαφάνεια 9</vt:lpstr>
      <vt:lpstr>Διαφάνεια 10</vt:lpstr>
      <vt:lpstr>Διαφάνεια 11</vt:lpstr>
      <vt:lpstr>Διαφάνεια 12</vt:lpstr>
      <vt:lpstr>Διαφάνεια 13</vt:lpstr>
      <vt:lpstr>Διαφάνεια 14</vt:lpstr>
      <vt:lpstr>Διαφάνεια 15</vt:lpstr>
      <vt:lpstr>Διαφάνεια 16</vt:lpstr>
      <vt:lpstr>Διαφάνεια 17</vt:lpstr>
      <vt:lpstr>Διαφάνεια 18</vt:lpstr>
      <vt:lpstr>Διαφάνεια 19</vt:lpstr>
      <vt:lpstr>Διαφάνεια 20</vt:lpstr>
      <vt:lpstr>Διαφάνεια 21</vt:lpstr>
      <vt:lpstr>Διαφάνεια 22</vt:lpstr>
      <vt:lpstr>Βασικές διαμάχες και εμπλεκόμενοι:</vt:lpstr>
      <vt:lpstr>Διαφάνεια 24</vt:lpstr>
      <vt:lpstr>Σύνδεσμοι για επιπλέον υλικό</vt:lpstr>
      <vt:lpstr>Σύνδεσμοι για επιπλέον υλικό</vt:lpstr>
      <vt:lpstr>ΜΕΛΗ ΟΜΑΔΑΣ:</vt:lpstr>
      <vt:lpstr>Στοιχεία επικοινωνίας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PANHARATZ</dc:creator>
  <cp:lastModifiedBy>PANHARATZ</cp:lastModifiedBy>
  <cp:revision>18</cp:revision>
  <dcterms:modified xsi:type="dcterms:W3CDTF">2018-03-25T19:57:59Z</dcterms:modified>
</cp:coreProperties>
</file>