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B008E-6599-472A-947B-D6E383BF70D0}" type="datetimeFigureOut">
              <a:rPr lang="fi-FI" smtClean="0"/>
              <a:t>1.7.2014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22237-8AFF-4D41-A55A-59C0CCD29CB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154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22237-8AFF-4D41-A55A-59C0CCD29CB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635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t>1/7/2014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t>‹#›</a:t>
            </a:fld>
            <a:endParaRPr lang="el-GR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nk.helsinki.fi/files/OPS_tietotekniikka_2012.pdf" TargetMode="External"/><Relationship Id="rId2" Type="http://schemas.openxmlformats.org/officeDocument/2006/relationships/hyperlink" Target="http://www.hel.fi/hki/suuta/fi/Etusiv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el.fi/hki/opev/fi/Mediakeskus/Kehittamishankkeet/E-oppimisen+resurssikeskusten+yhteisty_verkosto/Tietotekniikan+opetusk_yt_n+tavoitteet+ja+haastee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elioti\AppData\Local\Microsoft\Windows\Temporary Internet Files\Content.Outlook\N0GO5AO6\COSMOS_B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1" y="260648"/>
            <a:ext cx="8686800" cy="3024336"/>
          </a:xfrm>
        </p:spPr>
        <p:txBody>
          <a:bodyPr/>
          <a:lstStyle/>
          <a:p>
            <a:pPr algn="ctr"/>
            <a:r>
              <a:rPr lang="en-US" dirty="0" smtClean="0"/>
              <a:t>Open Discovery Space Summer School 2014</a:t>
            </a:r>
            <a:br>
              <a:rPr lang="en-US" dirty="0" smtClean="0"/>
            </a:br>
            <a:r>
              <a:rPr lang="en-US" sz="2000" dirty="0" smtClean="0"/>
              <a:t>Marathon, Greece, July 13-18 </a:t>
            </a:r>
            <a:endParaRPr lang="el-GR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2507" y="3573016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25" y="39288"/>
            <a:ext cx="2206947" cy="581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48" y="4817426"/>
            <a:ext cx="1940056" cy="1371604"/>
          </a:xfrm>
          <a:prstGeom prst="rect">
            <a:avLst/>
          </a:prstGeom>
        </p:spPr>
      </p:pic>
      <p:pic>
        <p:nvPicPr>
          <p:cNvPr id="1027" name="Picture 3" descr="C:\Users\chelioti\AppData\Local\Microsoft\Windows\Temporary Internet Files\Content.Outlook\N0GO5AO6\TRANSIt 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74260"/>
            <a:ext cx="961689" cy="935001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352" y="4866063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537" y="404664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&amp;</a:t>
            </a:r>
            <a:br>
              <a:rPr lang="en-US" b="1" dirty="0" smtClean="0"/>
            </a:br>
            <a:r>
              <a:rPr lang="en-US" b="1" dirty="0" smtClean="0"/>
              <a:t>				  </a:t>
            </a:r>
            <a:r>
              <a:rPr lang="en-US" b="1" dirty="0" err="1" smtClean="0"/>
              <a:t>Implemantation</a:t>
            </a:r>
            <a:r>
              <a:rPr lang="en-US" b="1" dirty="0" smtClean="0"/>
              <a:t>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18" y="2780928"/>
            <a:ext cx="8568952" cy="3456384"/>
          </a:xfrm>
        </p:spPr>
        <p:txBody>
          <a:bodyPr>
            <a:normAutofit fontScale="25000" lnSpcReduction="20000"/>
          </a:bodyPr>
          <a:lstStyle/>
          <a:p>
            <a:endParaRPr lang="en-US" sz="8000" dirty="0" smtClean="0"/>
          </a:p>
          <a:p>
            <a:r>
              <a:rPr lang="en-US" sz="8000" dirty="0" smtClean="0"/>
              <a:t>Please describe the preparation that the teacher needs to do before implementing the scenario. Define steps and activities, if applicable.</a:t>
            </a:r>
          </a:p>
          <a:p>
            <a:endParaRPr lang="en-US" sz="8000" dirty="0" smtClean="0"/>
          </a:p>
          <a:p>
            <a:pPr>
              <a:buFont typeface="+mj-lt"/>
              <a:buAutoNum type="arabicPeriod"/>
            </a:pPr>
            <a:r>
              <a:rPr lang="en-US" sz="8000" dirty="0"/>
              <a:t>t</a:t>
            </a:r>
            <a:r>
              <a:rPr lang="en-US" sz="8000" dirty="0" smtClean="0"/>
              <a:t>o </a:t>
            </a:r>
            <a:r>
              <a:rPr lang="en-US" sz="8000" dirty="0"/>
              <a:t>study the </a:t>
            </a:r>
            <a:r>
              <a:rPr lang="en-US" sz="8000" dirty="0" smtClean="0"/>
              <a:t>new argument </a:t>
            </a:r>
            <a:r>
              <a:rPr lang="en-US" sz="8000" dirty="0"/>
              <a:t>drafts for basic </a:t>
            </a:r>
            <a:r>
              <a:rPr lang="en-US" sz="8000" dirty="0" smtClean="0"/>
              <a:t>education in curriculum 2016</a:t>
            </a:r>
            <a:endParaRPr lang="en-US" sz="8000" dirty="0"/>
          </a:p>
          <a:p>
            <a:pPr>
              <a:buFont typeface="+mj-lt"/>
              <a:buAutoNum type="arabicPeriod"/>
            </a:pPr>
            <a:r>
              <a:rPr lang="en-US" sz="8000" dirty="0" smtClean="0"/>
              <a:t>to find the use of </a:t>
            </a:r>
            <a:r>
              <a:rPr lang="en-US" sz="8000" dirty="0" smtClean="0"/>
              <a:t>ICT</a:t>
            </a:r>
            <a:r>
              <a:rPr lang="en-US" sz="8000" dirty="0" smtClean="0"/>
              <a:t> </a:t>
            </a:r>
            <a:r>
              <a:rPr lang="en-US" sz="8000" dirty="0" smtClean="0"/>
              <a:t>in different subjects</a:t>
            </a:r>
          </a:p>
          <a:p>
            <a:pPr>
              <a:buFont typeface="+mj-lt"/>
              <a:buAutoNum type="arabicPeriod"/>
            </a:pPr>
            <a:r>
              <a:rPr lang="en-US" sz="8000" dirty="0"/>
              <a:t>t</a:t>
            </a:r>
            <a:r>
              <a:rPr lang="en-US" sz="8000" dirty="0" smtClean="0"/>
              <a:t>o cooperate with other teachers in the same class levels (1-2, 3-4, 5-6)</a:t>
            </a:r>
          </a:p>
          <a:p>
            <a:pPr>
              <a:buFont typeface="+mj-lt"/>
              <a:buAutoNum type="arabicPeriod"/>
            </a:pPr>
            <a:r>
              <a:rPr lang="en-US" sz="8000" dirty="0"/>
              <a:t>t</a:t>
            </a:r>
            <a:r>
              <a:rPr lang="en-US" sz="8000" dirty="0" smtClean="0"/>
              <a:t>o make a presentation of technological skills needed in different class levels</a:t>
            </a:r>
          </a:p>
          <a:p>
            <a:pPr>
              <a:buFont typeface="+mj-lt"/>
              <a:buAutoNum type="arabicPeriod"/>
            </a:pPr>
            <a:r>
              <a:rPr lang="en-US" sz="8000" dirty="0"/>
              <a:t>s</a:t>
            </a:r>
            <a:r>
              <a:rPr lang="en-US" sz="8000" dirty="0" smtClean="0"/>
              <a:t>hare the presentation ideas with all the teachers</a:t>
            </a:r>
          </a:p>
          <a:p>
            <a:pPr>
              <a:buFont typeface="+mj-lt"/>
              <a:buAutoNum type="arabicPeriod"/>
            </a:pPr>
            <a:r>
              <a:rPr lang="en-US" sz="8000" dirty="0" smtClean="0"/>
              <a:t>make a common curriculum for teaching ICT in </a:t>
            </a:r>
            <a:r>
              <a:rPr lang="en-US" sz="8000" dirty="0" err="1" smtClean="0"/>
              <a:t>Suutarila</a:t>
            </a:r>
            <a:endParaRPr lang="en-US" sz="8000" dirty="0" smtClean="0"/>
          </a:p>
          <a:p>
            <a:pPr>
              <a:buFont typeface="+mj-lt"/>
              <a:buAutoNum type="arabicPeriod"/>
            </a:pPr>
            <a:r>
              <a:rPr lang="en-US" sz="8000" dirty="0"/>
              <a:t>c</a:t>
            </a:r>
            <a:r>
              <a:rPr lang="en-US" sz="8000" dirty="0" smtClean="0"/>
              <a:t>heck the possible changes that has to be made after the new curriculum 2016 has been accepted by the authorities</a:t>
            </a:r>
          </a:p>
          <a:p>
            <a:pPr>
              <a:buFont typeface="+mj-lt"/>
              <a:buAutoNum type="arabicPeriod"/>
            </a:pPr>
            <a:endParaRPr lang="en-US" sz="8000" dirty="0" smtClean="0"/>
          </a:p>
          <a:p>
            <a:pPr>
              <a:buFont typeface="+mj-lt"/>
              <a:buAutoNum type="arabicPeriod"/>
            </a:pPr>
            <a:endParaRPr lang="en-US" sz="3800" dirty="0" smtClean="0"/>
          </a:p>
          <a:p>
            <a:pPr>
              <a:buFont typeface="+mj-lt"/>
              <a:buAutoNum type="arabicPeriod"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844824"/>
            <a:ext cx="856895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dirty="0" smtClean="0"/>
              <a:t>Please describe how you intend to assess the outcomes of the scenario. Define steps and activities, if applicable.</a:t>
            </a:r>
          </a:p>
          <a:p>
            <a:endParaRPr lang="en-US" sz="8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8000" dirty="0"/>
              <a:t>t</a:t>
            </a:r>
            <a:r>
              <a:rPr lang="en-US" sz="8000" dirty="0" smtClean="0"/>
              <a:t>he outcomes will be seen in having a presentation of teaching ICT in </a:t>
            </a:r>
            <a:r>
              <a:rPr lang="en-US" sz="8000" dirty="0" err="1" smtClean="0"/>
              <a:t>Suutarilan</a:t>
            </a:r>
            <a:r>
              <a:rPr lang="en-US" sz="8000" dirty="0" smtClean="0"/>
              <a:t> lower stage comprehensive school when starting to use  the new curriculum 2016 in </a:t>
            </a:r>
            <a:r>
              <a:rPr lang="en-US" sz="8000" dirty="0"/>
              <a:t>Finland and assessed </a:t>
            </a:r>
            <a:r>
              <a:rPr lang="en-US" sz="8000" dirty="0" smtClean="0"/>
              <a:t>after the school year beginning in the autumn 2016</a:t>
            </a:r>
          </a:p>
          <a:p>
            <a:pPr lvl="1"/>
            <a:endParaRPr lang="en-US" sz="7200" dirty="0" smtClean="0"/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2924944"/>
            <a:ext cx="8568952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7200" dirty="0"/>
              <a:t>Please identify at least 5 resources (links, files </a:t>
            </a:r>
            <a:r>
              <a:rPr lang="en-US" sz="7200" dirty="0" err="1"/>
              <a:t>etc</a:t>
            </a:r>
            <a:r>
              <a:rPr lang="en-US" sz="7200" dirty="0"/>
              <a:t>) that will be used in the scenario. You are advised to look for relevant resources on ODS portal. You can also add external resources.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/>
              <a:t>Board </a:t>
            </a:r>
            <a:r>
              <a:rPr lang="en-US" sz="7200" dirty="0"/>
              <a:t>of Education: argument drafts for basic education</a:t>
            </a:r>
          </a:p>
          <a:p>
            <a:pPr marL="457200" lvl="1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</a:t>
            </a:r>
            <a:r>
              <a:rPr lang="en-US" sz="7200" dirty="0" smtClean="0">
                <a:solidFill>
                  <a:srgbClr val="0070C0"/>
                </a:solidFill>
              </a:rPr>
              <a:t>http</a:t>
            </a:r>
            <a:r>
              <a:rPr lang="en-US" sz="7200" dirty="0">
                <a:solidFill>
                  <a:srgbClr val="0070C0"/>
                </a:solidFill>
              </a:rPr>
              <a:t>://</a:t>
            </a:r>
            <a:r>
              <a:rPr lang="en-US" sz="7200" dirty="0" smtClean="0">
                <a:solidFill>
                  <a:srgbClr val="0070C0"/>
                </a:solidFill>
              </a:rPr>
              <a:t>www.oph.fi/ops2016/perusteluonnokset/perusopetus</a:t>
            </a:r>
            <a:endParaRPr lang="en-US" sz="7200" dirty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err="1"/>
              <a:t>Suutarila</a:t>
            </a:r>
            <a:r>
              <a:rPr lang="en-US" sz="7200" dirty="0"/>
              <a:t> lower comprehensive stage school: homepages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>
                <a:hlinkClick r:id="rId2"/>
              </a:rPr>
              <a:t>http</a:t>
            </a:r>
            <a:r>
              <a:rPr lang="en-US" sz="7200" dirty="0">
                <a:hlinkClick r:id="rId2"/>
              </a:rPr>
              <a:t>://</a:t>
            </a:r>
            <a:r>
              <a:rPr lang="en-US" sz="7200" dirty="0" smtClean="0">
                <a:hlinkClick r:id="rId2"/>
              </a:rPr>
              <a:t>www.hel.fi/hki/suuta/fi/Etusivu</a:t>
            </a:r>
            <a:endParaRPr lang="en-US" sz="7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/>
              <a:t>t</a:t>
            </a:r>
            <a:r>
              <a:rPr lang="en-US" sz="7200" dirty="0" smtClean="0"/>
              <a:t>he training school of Helsinki university: ICT pages</a:t>
            </a:r>
          </a:p>
          <a:p>
            <a:pPr marL="457200" lvl="1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 </a:t>
            </a:r>
            <a:r>
              <a:rPr lang="en-US" sz="7200" dirty="0" smtClean="0">
                <a:hlinkClick r:id="rId3"/>
              </a:rPr>
              <a:t>http</a:t>
            </a:r>
            <a:r>
              <a:rPr lang="en-US" sz="7200" dirty="0">
                <a:hlinkClick r:id="rId3"/>
              </a:rPr>
              <a:t>://</a:t>
            </a:r>
            <a:r>
              <a:rPr lang="en-US" sz="7200" dirty="0" smtClean="0">
                <a:hlinkClick r:id="rId3"/>
              </a:rPr>
              <a:t>www.vink.helsinki.fi/files/OPS_tietotekniikka_2012.pdf</a:t>
            </a:r>
            <a:endParaRPr lang="en-US" sz="7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/>
              <a:t>Helsinki </a:t>
            </a:r>
            <a:r>
              <a:rPr lang="en-US" sz="7200" dirty="0" err="1"/>
              <a:t>mediacenter</a:t>
            </a:r>
            <a:r>
              <a:rPr lang="en-US" sz="7200" dirty="0"/>
              <a:t>- teaching </a:t>
            </a:r>
            <a:r>
              <a:rPr lang="en-US" sz="7200" dirty="0" err="1"/>
              <a:t>mediaskills</a:t>
            </a:r>
            <a:r>
              <a:rPr lang="en-US" sz="7200" dirty="0"/>
              <a:t> for </a:t>
            </a:r>
            <a:r>
              <a:rPr lang="en-US" sz="7200" dirty="0" smtClean="0"/>
              <a:t>teachers</a:t>
            </a:r>
          </a:p>
          <a:p>
            <a:pPr marL="714375" lvl="1" indent="0">
              <a:buNone/>
            </a:pPr>
            <a:r>
              <a:rPr lang="en-US" sz="7200" dirty="0" smtClean="0">
                <a:solidFill>
                  <a:srgbClr val="0070C0"/>
                </a:solidFill>
                <a:hlinkClick r:id="rId4"/>
              </a:rPr>
              <a:t>http://www.hel.fi/hki/opev/fi/Mediakeskus/Kehittamishankkeet/E-oppimisen+resurssikeskusten+yhteisty_verkosto/Tietotekniikan+opetusk_yt_n+tavoitteet+ja+haasteet</a:t>
            </a:r>
            <a:endParaRPr lang="en-US" sz="7200" dirty="0" smtClean="0">
              <a:solidFill>
                <a:srgbClr val="0070C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/>
              <a:t>Education </a:t>
            </a:r>
            <a:r>
              <a:rPr lang="en-US" sz="7200" dirty="0" smtClean="0"/>
              <a:t>department Helsinki</a:t>
            </a:r>
          </a:p>
          <a:p>
            <a:pPr marL="714375" lvl="1" indent="0" algn="just">
              <a:buNone/>
            </a:pPr>
            <a:r>
              <a:rPr lang="en-US" sz="7200" dirty="0" smtClean="0">
                <a:solidFill>
                  <a:srgbClr val="0070C0"/>
                </a:solidFill>
              </a:rPr>
              <a:t>http</a:t>
            </a:r>
            <a:r>
              <a:rPr lang="en-US" sz="7200" dirty="0">
                <a:solidFill>
                  <a:srgbClr val="0070C0"/>
                </a:solidFill>
              </a:rPr>
              <a:t>://</a:t>
            </a:r>
            <a:r>
              <a:rPr lang="en-US" sz="7200" dirty="0" smtClean="0">
                <a:solidFill>
                  <a:srgbClr val="0070C0"/>
                </a:solidFill>
              </a:rPr>
              <a:t>www.hel.fi/wps/wcm/connect/717312c5-eecd-4e17-b2b6-d669f513f255/tietoyhteiskuntakehityksen%2Bstrateginen%2Bjohtajuus.pdf?MOD=AJPERES&amp;CACHEID=717312c5-eecd-4e17-b2b6-d669f513f255</a:t>
            </a:r>
          </a:p>
          <a:p>
            <a:pPr marL="457200" lvl="1" indent="0">
              <a:buFont typeface="Wingdings 2" charset="2"/>
              <a:buNone/>
            </a:pPr>
            <a:endParaRPr lang="en-US" sz="7200" dirty="0" smtClean="0"/>
          </a:p>
          <a:p>
            <a:pPr lvl="1"/>
            <a:endParaRPr lang="en-US" sz="7200" dirty="0" smtClean="0"/>
          </a:p>
          <a:p>
            <a:pPr marL="457200" lvl="1" indent="0">
              <a:buFont typeface="Wingdings 2" charset="2"/>
              <a:buNone/>
            </a:pPr>
            <a:endParaRPr lang="en-US" sz="7200" dirty="0" smtClean="0"/>
          </a:p>
          <a:p>
            <a:endParaRPr lang="en-US" sz="7200" dirty="0" smtClean="0"/>
          </a:p>
          <a:p>
            <a:r>
              <a:rPr lang="en-US" dirty="0"/>
              <a:t>the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08912" cy="4518030"/>
          </a:xfrm>
        </p:spPr>
        <p:txBody>
          <a:bodyPr>
            <a:noAutofit/>
          </a:bodyPr>
          <a:lstStyle/>
          <a:p>
            <a:r>
              <a:rPr lang="en-US" dirty="0"/>
              <a:t>Name of </a:t>
            </a:r>
            <a:r>
              <a:rPr lang="en-US" dirty="0" smtClean="0"/>
              <a:t>participant: </a:t>
            </a:r>
            <a:r>
              <a:rPr lang="en-US" dirty="0" err="1" smtClean="0"/>
              <a:t>Mirjam</a:t>
            </a:r>
            <a:r>
              <a:rPr lang="en-US" dirty="0" smtClean="0"/>
              <a:t> Jalanne </a:t>
            </a:r>
            <a:endParaRPr lang="en-US" dirty="0"/>
          </a:p>
          <a:p>
            <a:r>
              <a:rPr lang="en-US" dirty="0" smtClean="0"/>
              <a:t>School: </a:t>
            </a:r>
            <a:r>
              <a:rPr lang="en-US" dirty="0" err="1" smtClean="0"/>
              <a:t>Suutarila</a:t>
            </a:r>
            <a:r>
              <a:rPr lang="en-US" dirty="0" smtClean="0"/>
              <a:t> lower stage comprehensive school, Helsinki</a:t>
            </a:r>
            <a:endParaRPr lang="en-US" dirty="0"/>
          </a:p>
          <a:p>
            <a:r>
              <a:rPr lang="en-US" dirty="0"/>
              <a:t>Country: </a:t>
            </a:r>
            <a:r>
              <a:rPr lang="en-US" dirty="0" smtClean="0"/>
              <a:t>Finland</a:t>
            </a:r>
          </a:p>
          <a:p>
            <a:r>
              <a:rPr lang="en-US" dirty="0" smtClean="0"/>
              <a:t>Title of scenario: The possibilities and challenges for teachers,               					 that </a:t>
            </a:r>
            <a:r>
              <a:rPr lang="en-US" dirty="0"/>
              <a:t>the new curriculum </a:t>
            </a:r>
            <a:r>
              <a:rPr lang="en-US" dirty="0" smtClean="0"/>
              <a:t>2016 in Finland is                      					 offering </a:t>
            </a:r>
            <a:r>
              <a:rPr lang="en-US" dirty="0"/>
              <a:t>for ICT </a:t>
            </a:r>
            <a:r>
              <a:rPr lang="en-US" dirty="0" smtClean="0"/>
              <a:t>learning in </a:t>
            </a:r>
            <a:r>
              <a:rPr lang="en-US" dirty="0" err="1" smtClean="0"/>
              <a:t>Suutarila</a:t>
            </a:r>
            <a:r>
              <a:rPr lang="en-US" dirty="0" smtClean="0"/>
              <a:t> lower stage  					 comprehensive school</a:t>
            </a:r>
          </a:p>
          <a:p>
            <a:endParaRPr lang="en-US" dirty="0" smtClean="0"/>
          </a:p>
          <a:p>
            <a:r>
              <a:rPr lang="en-US" dirty="0" smtClean="0"/>
              <a:t>Short description/ main idea</a:t>
            </a:r>
          </a:p>
          <a:p>
            <a:pPr marL="0" indent="0">
              <a:buNone/>
            </a:pPr>
            <a:r>
              <a:rPr lang="en-US" dirty="0" smtClean="0"/>
              <a:t>					To plan a frame and the steps of ICT learning					      for the whole school which include the targets for 					ICT studies for all class levels based on new 						curriculum 2016 in Finland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75663" y="1988840"/>
            <a:ext cx="7125112" cy="901559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l-GR" dirty="0"/>
          </a:p>
        </p:txBody>
      </p:sp>
      <p:sp>
        <p:nvSpPr>
          <p:cNvPr id="3" name="Suorakulmio 2"/>
          <p:cNvSpPr/>
          <p:nvPr/>
        </p:nvSpPr>
        <p:spPr>
          <a:xfrm>
            <a:off x="975663" y="2276872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t</a:t>
            </a:r>
            <a:r>
              <a:rPr lang="en-US" dirty="0" smtClean="0"/>
              <a:t>o have a </a:t>
            </a:r>
            <a:r>
              <a:rPr lang="en-US" dirty="0"/>
              <a:t>clear </a:t>
            </a:r>
            <a:r>
              <a:rPr lang="en-US" dirty="0" smtClean="0"/>
              <a:t>suggestion of how to make the </a:t>
            </a:r>
            <a:r>
              <a:rPr lang="en-US" dirty="0"/>
              <a:t>ICT education </a:t>
            </a:r>
            <a:r>
              <a:rPr lang="en-US" dirty="0" smtClean="0"/>
              <a:t>plans </a:t>
            </a:r>
            <a:r>
              <a:rPr lang="en-US" dirty="0"/>
              <a:t>for all </a:t>
            </a:r>
            <a:r>
              <a:rPr lang="en-US" dirty="0" smtClean="0"/>
              <a:t>the class levels based </a:t>
            </a:r>
            <a:r>
              <a:rPr lang="en-US" dirty="0"/>
              <a:t>on </a:t>
            </a:r>
            <a:r>
              <a:rPr lang="en-US" dirty="0" smtClean="0"/>
              <a:t>new curriculum </a:t>
            </a:r>
            <a:r>
              <a:rPr lang="en-US" dirty="0"/>
              <a:t>2016 in </a:t>
            </a:r>
            <a:r>
              <a:rPr lang="en-US" dirty="0" smtClean="0"/>
              <a:t>Finland</a:t>
            </a:r>
          </a:p>
          <a:p>
            <a:endParaRPr lang="en-US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t</a:t>
            </a:r>
            <a:r>
              <a:rPr lang="en-US" dirty="0" smtClean="0"/>
              <a:t>o widen pupil’s skills to use ICT more efficiently in their studies and to have the support of the parents at home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7" y="2276872"/>
            <a:ext cx="691276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300" dirty="0"/>
              <a:t>c</a:t>
            </a:r>
            <a:r>
              <a:rPr lang="en-US" sz="3300" dirty="0" smtClean="0"/>
              <a:t>lasses 1-2: 7-8 years</a:t>
            </a:r>
          </a:p>
          <a:p>
            <a:r>
              <a:rPr lang="en-US" sz="3300" dirty="0"/>
              <a:t>classes </a:t>
            </a:r>
            <a:r>
              <a:rPr lang="en-US" sz="3300" dirty="0" smtClean="0"/>
              <a:t>3-4: </a:t>
            </a:r>
            <a:r>
              <a:rPr lang="en-US" sz="3300" dirty="0"/>
              <a:t>9-10 </a:t>
            </a:r>
            <a:r>
              <a:rPr lang="en-US" sz="3300" dirty="0" smtClean="0"/>
              <a:t>years</a:t>
            </a:r>
          </a:p>
          <a:p>
            <a:r>
              <a:rPr lang="en-US" sz="3300" dirty="0" smtClean="0"/>
              <a:t>classes 5-6: </a:t>
            </a:r>
            <a:r>
              <a:rPr lang="en-US" sz="3300" dirty="0" smtClean="0"/>
              <a:t>11-12 </a:t>
            </a:r>
            <a:r>
              <a:rPr lang="en-US" sz="3300" dirty="0" smtClean="0"/>
              <a:t>years</a:t>
            </a:r>
          </a:p>
          <a:p>
            <a:endParaRPr lang="en-US" sz="3300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901559"/>
          </a:xfrm>
        </p:spPr>
        <p:txBody>
          <a:bodyPr>
            <a:normAutofit fontScale="25000" lnSpcReduction="20000"/>
          </a:bodyPr>
          <a:lstStyle/>
          <a:p>
            <a:endParaRPr lang="en-US" sz="7200" dirty="0" smtClean="0"/>
          </a:p>
          <a:p>
            <a:endParaRPr lang="en-US" sz="7200" dirty="0"/>
          </a:p>
          <a:p>
            <a:endParaRPr lang="en-US" sz="7200" dirty="0" smtClean="0"/>
          </a:p>
          <a:p>
            <a:endParaRPr lang="en-US" sz="7200" dirty="0"/>
          </a:p>
          <a:p>
            <a:endParaRPr lang="en-US" sz="7200" dirty="0" smtClean="0"/>
          </a:p>
          <a:p>
            <a:endParaRPr lang="en-US" sz="7200" dirty="0"/>
          </a:p>
          <a:p>
            <a:pPr marL="0" indent="0">
              <a:buNone/>
            </a:pPr>
            <a:endParaRPr lang="en-US" sz="7200" dirty="0" smtClean="0"/>
          </a:p>
          <a:p>
            <a:endParaRPr lang="en-US" sz="7200" dirty="0" smtClean="0"/>
          </a:p>
          <a:p>
            <a:r>
              <a:rPr lang="en-US" sz="7200" dirty="0" smtClean="0"/>
              <a:t>The new curriculum 2016 in Finland</a:t>
            </a:r>
          </a:p>
          <a:p>
            <a:pPr marL="0" indent="0">
              <a:buNone/>
            </a:pPr>
            <a:endParaRPr lang="en-US" sz="7200" dirty="0" smtClean="0"/>
          </a:p>
          <a:p>
            <a:r>
              <a:rPr lang="en-US" sz="7200" dirty="0" smtClean="0"/>
              <a:t>Domains:</a:t>
            </a:r>
          </a:p>
          <a:p>
            <a:pPr marL="0" indent="0">
              <a:buNone/>
            </a:pPr>
            <a:endParaRPr lang="en-US" sz="7200" dirty="0" smtClean="0"/>
          </a:p>
          <a:p>
            <a:pPr marL="0" indent="0">
              <a:buNone/>
            </a:pPr>
            <a:r>
              <a:rPr lang="en-US" sz="7200" dirty="0" smtClean="0"/>
              <a:t>Board of Education: argument drafts for basic education</a:t>
            </a:r>
          </a:p>
          <a:p>
            <a:pPr marL="0" indent="0">
              <a:buNone/>
            </a:pPr>
            <a:r>
              <a:rPr lang="en-US" sz="7200" dirty="0" smtClean="0"/>
              <a:t> </a:t>
            </a:r>
            <a:r>
              <a:rPr lang="fi-FI" sz="7200" dirty="0" smtClean="0"/>
              <a:t>http</a:t>
            </a:r>
            <a:r>
              <a:rPr lang="fi-FI" sz="7200" dirty="0"/>
              <a:t>://www.oph.fi/ops2016/perusteluonnokset/perusopetus</a:t>
            </a:r>
            <a:endParaRPr lang="el-GR" sz="7200" dirty="0"/>
          </a:p>
          <a:p>
            <a:endParaRPr lang="en-US" sz="7200" dirty="0" smtClean="0"/>
          </a:p>
          <a:p>
            <a:pPr marL="0" indent="0">
              <a:buNone/>
            </a:pPr>
            <a:r>
              <a:rPr lang="en-US" sz="7200" dirty="0" err="1" smtClean="0"/>
              <a:t>Suutarila</a:t>
            </a:r>
            <a:r>
              <a:rPr lang="en-US" sz="7200" dirty="0" smtClean="0"/>
              <a:t> lower comprehensive stage school: homepages</a:t>
            </a:r>
          </a:p>
          <a:p>
            <a:endParaRPr lang="en-US" sz="7200" dirty="0" smtClean="0"/>
          </a:p>
          <a:p>
            <a:pPr marL="0" indent="0">
              <a:buNone/>
            </a:pPr>
            <a:r>
              <a:rPr lang="en-US" sz="7200" dirty="0"/>
              <a:t>http://www.hel.fi/hki/suuta/fi/Etusivu</a:t>
            </a:r>
            <a:endParaRPr lang="en-US" sz="7200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221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901559"/>
          </a:xfrm>
        </p:spPr>
        <p:txBody>
          <a:bodyPr>
            <a:noAutofit/>
          </a:bodyPr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2000" dirty="0" smtClean="0"/>
              <a:t>to </a:t>
            </a:r>
            <a:r>
              <a:rPr lang="en-US" sz="2000" dirty="0" smtClean="0"/>
              <a:t>have a new common plan for curriculum in ICT teaching for all class levels </a:t>
            </a:r>
          </a:p>
          <a:p>
            <a:r>
              <a:rPr lang="en-US" sz="2000" dirty="0" smtClean="0"/>
              <a:t>to be able to teach the ICT skills that will be needed in the future</a:t>
            </a:r>
          </a:p>
          <a:p>
            <a:r>
              <a:rPr lang="en-US" sz="2000" dirty="0" smtClean="0"/>
              <a:t>to think what’s new in ICT learning comparing at the current curriculum</a:t>
            </a:r>
          </a:p>
          <a:p>
            <a:r>
              <a:rPr lang="en-US" sz="2000" dirty="0" smtClean="0"/>
              <a:t>what kind of training do the teachers need to implement those skills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64" y="908720"/>
            <a:ext cx="8568952" cy="5373216"/>
          </a:xfrm>
        </p:spPr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endParaRPr lang="en-US" sz="10400" dirty="0" smtClean="0"/>
          </a:p>
          <a:p>
            <a:pPr marL="457200" lvl="1" indent="0">
              <a:buNone/>
            </a:pPr>
            <a:endParaRPr lang="en-US" sz="10400" dirty="0"/>
          </a:p>
          <a:p>
            <a:pPr marL="457200" lvl="1" indent="0">
              <a:buNone/>
            </a:pPr>
            <a:r>
              <a:rPr lang="en-US" sz="10400" dirty="0" smtClean="0"/>
              <a:t>How </a:t>
            </a:r>
            <a:r>
              <a:rPr lang="en-US" sz="10400" dirty="0" smtClean="0"/>
              <a:t>are pupils’ parents engaged in the process or/ and implementation of the educational scenario? What is their role?</a:t>
            </a:r>
            <a:r>
              <a:rPr lang="en-US" sz="8000" dirty="0" smtClean="0"/>
              <a:t> </a:t>
            </a:r>
            <a:endParaRPr lang="en-US" sz="8000" dirty="0" smtClean="0"/>
          </a:p>
          <a:p>
            <a:pPr marL="457200" lvl="1" indent="0">
              <a:buNone/>
            </a:pPr>
            <a:endParaRPr lang="en-US" sz="80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8000" dirty="0" smtClean="0"/>
              <a:t>The  role of parents could be thought with the help of these questions: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/>
              <a:t>What </a:t>
            </a:r>
            <a:r>
              <a:rPr lang="en-US" sz="7200" dirty="0"/>
              <a:t>to include </a:t>
            </a:r>
            <a:r>
              <a:rPr lang="en-US" sz="7200" dirty="0" smtClean="0"/>
              <a:t>in </a:t>
            </a:r>
            <a:r>
              <a:rPr lang="en-US" sz="7200" dirty="0"/>
              <a:t>a common </a:t>
            </a:r>
            <a:r>
              <a:rPr lang="en-US" sz="7200" dirty="0" smtClean="0"/>
              <a:t>curriculum presentation about </a:t>
            </a:r>
            <a:r>
              <a:rPr lang="en-US" sz="7200" dirty="0"/>
              <a:t>ICT of </a:t>
            </a:r>
            <a:r>
              <a:rPr lang="en-US" sz="7200" dirty="0" smtClean="0"/>
              <a:t>our school </a:t>
            </a:r>
            <a:r>
              <a:rPr lang="en-US" sz="7200" dirty="0"/>
              <a:t>to be used </a:t>
            </a:r>
            <a:r>
              <a:rPr lang="en-US" sz="7200" dirty="0" smtClean="0"/>
              <a:t>and discussed about in </a:t>
            </a:r>
            <a:r>
              <a:rPr lang="en-US" sz="7200" dirty="0"/>
              <a:t>parental meetings for all the class levels</a:t>
            </a:r>
            <a:r>
              <a:rPr lang="en-US" sz="7200" dirty="0" smtClean="0"/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7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/>
              <a:t>How </a:t>
            </a:r>
            <a:r>
              <a:rPr lang="en-US" sz="7200" dirty="0"/>
              <a:t>to highlight the main </a:t>
            </a:r>
            <a:r>
              <a:rPr lang="en-US" sz="7200" dirty="0" smtClean="0"/>
              <a:t>ICT things </a:t>
            </a:r>
            <a:r>
              <a:rPr lang="en-US" sz="7200" dirty="0"/>
              <a:t>in classes 1-2, 3-4, </a:t>
            </a:r>
            <a:r>
              <a:rPr lang="en-US" sz="7200" dirty="0" smtClean="0"/>
              <a:t>5-6?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72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7200" dirty="0" smtClean="0"/>
              <a:t>Could the </a:t>
            </a:r>
            <a:r>
              <a:rPr lang="en-US" sz="7200" dirty="0"/>
              <a:t>parents </a:t>
            </a:r>
            <a:r>
              <a:rPr lang="en-US" sz="7200" dirty="0" smtClean="0"/>
              <a:t>support or follow the progression of </a:t>
            </a:r>
            <a:r>
              <a:rPr lang="en-US" sz="7200" dirty="0"/>
              <a:t>the studies of their child in that specific age by using the computers</a:t>
            </a:r>
            <a:r>
              <a:rPr lang="en-US" sz="7200" dirty="0" smtClean="0"/>
              <a:t>?</a:t>
            </a:r>
            <a:endParaRPr lang="en-US" sz="7200" dirty="0"/>
          </a:p>
          <a:p>
            <a:pPr marL="457200" lvl="1" indent="0">
              <a:buNone/>
            </a:pPr>
            <a:endParaRPr lang="en-US" sz="7200" dirty="0" smtClean="0"/>
          </a:p>
          <a:p>
            <a:pPr marL="457200" lvl="1" indent="0">
              <a:buNone/>
            </a:pPr>
            <a:endParaRPr lang="en-US" sz="7200" dirty="0" smtClean="0"/>
          </a:p>
          <a:p>
            <a:pPr marL="457200" lvl="1" indent="0">
              <a:buNone/>
            </a:pPr>
            <a:r>
              <a:rPr lang="en-US" sz="7200" dirty="0"/>
              <a:t> </a:t>
            </a:r>
            <a:r>
              <a:rPr lang="en-US" sz="7200" dirty="0" smtClean="0"/>
              <a:t>  </a:t>
            </a:r>
          </a:p>
          <a:p>
            <a:pPr marL="457200" lvl="1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2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76047"/>
            <a:ext cx="8568952" cy="537321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600" dirty="0" smtClean="0"/>
              <a:t>Which school needs does their engagement in this scenario intend to serve?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to make parents to understand that the role of computers are increasing in all studies in different school levels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to share the responsibility </a:t>
            </a:r>
            <a:r>
              <a:rPr lang="en-US" sz="2000" dirty="0"/>
              <a:t>with the </a:t>
            </a:r>
            <a:r>
              <a:rPr lang="en-US" sz="2000" dirty="0" smtClean="0"/>
              <a:t>teachers to teach the right ways of using internet and computers or smartphones safely and correctly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t</a:t>
            </a:r>
            <a:r>
              <a:rPr lang="en-US" sz="2000" dirty="0" smtClean="0"/>
              <a:t>o inform parents about eLearning</a:t>
            </a:r>
            <a:endParaRPr lang="en-US" sz="2000" dirty="0"/>
          </a:p>
          <a:p>
            <a:pPr marL="457200" lvl="1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  </a:t>
            </a:r>
          </a:p>
          <a:p>
            <a:pPr marL="457200" lvl="1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2600" dirty="0" smtClean="0"/>
              <a:t>What are the expected benefits from parents’ engagement in this scenario</a:t>
            </a:r>
            <a:r>
              <a:rPr lang="en-US" sz="2600" dirty="0" smtClean="0"/>
              <a:t>?</a:t>
            </a:r>
          </a:p>
          <a:p>
            <a:pPr marL="457200" lvl="1" indent="0">
              <a:buNone/>
            </a:pPr>
            <a:endParaRPr lang="en-US" sz="2600" dirty="0" smtClean="0"/>
          </a:p>
          <a:p>
            <a:pPr lvl="1"/>
            <a:r>
              <a:rPr lang="en-US" sz="2000" dirty="0"/>
              <a:t>t</a:t>
            </a:r>
            <a:r>
              <a:rPr lang="en-US" sz="2000" dirty="0" smtClean="0"/>
              <a:t>he better understanding of their child, when they find </a:t>
            </a:r>
            <a:r>
              <a:rPr lang="en-US" sz="2000" dirty="0"/>
              <a:t>out how the school has changed compared to their own school </a:t>
            </a:r>
            <a:r>
              <a:rPr lang="en-US" sz="2000" dirty="0" smtClean="0"/>
              <a:t>times and the new demanding skills needed in using technology today and in the future</a:t>
            </a:r>
            <a:endParaRPr lang="en-US" sz="2000" dirty="0"/>
          </a:p>
          <a:p>
            <a:pPr lvl="1"/>
            <a:r>
              <a:rPr lang="en-US" sz="2000" dirty="0" smtClean="0"/>
              <a:t>they will perhaps think </a:t>
            </a:r>
            <a:r>
              <a:rPr lang="en-US" sz="2000" dirty="0"/>
              <a:t>and </a:t>
            </a:r>
            <a:r>
              <a:rPr lang="en-US" sz="2000" dirty="0" smtClean="0"/>
              <a:t>learn skills beforehand in how </a:t>
            </a:r>
            <a:r>
              <a:rPr lang="en-US" sz="2000" dirty="0"/>
              <a:t>they can help their child at home </a:t>
            </a:r>
            <a:r>
              <a:rPr lang="en-US" sz="2000" dirty="0" smtClean="0"/>
              <a:t>with the studies and </a:t>
            </a:r>
            <a:r>
              <a:rPr lang="en-US" sz="2000" dirty="0"/>
              <a:t>the role of ICT at </a:t>
            </a:r>
            <a:r>
              <a:rPr lang="en-US" sz="2000" dirty="0" smtClean="0"/>
              <a:t>school</a:t>
            </a:r>
          </a:p>
          <a:p>
            <a:pPr lvl="1"/>
            <a:endParaRPr lang="en-US" sz="1800" dirty="0"/>
          </a:p>
          <a:p>
            <a:pPr marL="457200" lvl="1" indent="0">
              <a:buNone/>
            </a:pPr>
            <a:r>
              <a:rPr lang="en-US" sz="1800" dirty="0"/>
              <a:t> </a:t>
            </a:r>
            <a:endParaRPr lang="en-US" sz="1800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TC101972873[[fn=Summer]]</Template>
  <TotalTime>670</TotalTime>
  <Words>736</Words>
  <Application>Microsoft Office PowerPoint</Application>
  <PresentationFormat>Näytössä katseltava diaesitys (4:3)</PresentationFormat>
  <Paragraphs>130</Paragraphs>
  <Slides>12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Arial</vt:lpstr>
      <vt:lpstr>Calibri</vt:lpstr>
      <vt:lpstr>Courier New</vt:lpstr>
      <vt:lpstr>Trebuchet MS</vt:lpstr>
      <vt:lpstr>Verdana</vt:lpstr>
      <vt:lpstr>Wingdings 2</vt:lpstr>
      <vt:lpstr>Summer</vt:lpstr>
      <vt:lpstr>Open Discovery Space Summer School 2014 Marathon, Greece, July 13-18 </vt:lpstr>
      <vt:lpstr>Basic info on the scenario:</vt:lpstr>
      <vt:lpstr>Educational objectives and pupils’ competences targeted: </vt:lpstr>
      <vt:lpstr> Pupils’ ages: </vt:lpstr>
      <vt:lpstr>Curriculum areas/ domains involved: </vt:lpstr>
      <vt:lpstr>Which school needs does your scenario address?  </vt:lpstr>
      <vt:lpstr>Parental engagement </vt:lpstr>
      <vt:lpstr>Parental engagement </vt:lpstr>
      <vt:lpstr>Parental engagement </vt:lpstr>
      <vt:lpstr>Phase 1: Preparation &amp;       Implemantation </vt:lpstr>
      <vt:lpstr>Phase 2: Assessment   </vt:lpstr>
      <vt:lpstr>Resources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Microsoft-tili</cp:lastModifiedBy>
  <cp:revision>100</cp:revision>
  <dcterms:created xsi:type="dcterms:W3CDTF">2014-06-12T09:44:21Z</dcterms:created>
  <dcterms:modified xsi:type="dcterms:W3CDTF">2014-07-01T05:13:13Z</dcterms:modified>
</cp:coreProperties>
</file>