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1" r:id="rId2"/>
    <p:sldId id="348" r:id="rId3"/>
    <p:sldId id="349" r:id="rId4"/>
    <p:sldId id="350" r:id="rId5"/>
    <p:sldId id="353" r:id="rId6"/>
    <p:sldId id="354" r:id="rId7"/>
    <p:sldId id="355" r:id="rId8"/>
    <p:sldId id="257" r:id="rId9"/>
    <p:sldId id="357" r:id="rId10"/>
    <p:sldId id="258" r:id="rId11"/>
    <p:sldId id="276" r:id="rId12"/>
    <p:sldId id="277" r:id="rId13"/>
    <p:sldId id="305" r:id="rId14"/>
    <p:sldId id="259" r:id="rId15"/>
    <p:sldId id="301" r:id="rId16"/>
    <p:sldId id="260" r:id="rId17"/>
    <p:sldId id="312" r:id="rId18"/>
    <p:sldId id="297" r:id="rId19"/>
    <p:sldId id="319" r:id="rId20"/>
    <p:sldId id="262" r:id="rId21"/>
    <p:sldId id="311" r:id="rId22"/>
    <p:sldId id="263" r:id="rId23"/>
    <p:sldId id="324" r:id="rId24"/>
    <p:sldId id="313" r:id="rId25"/>
    <p:sldId id="332" r:id="rId26"/>
    <p:sldId id="331" r:id="rId27"/>
    <p:sldId id="333" r:id="rId28"/>
    <p:sldId id="334" r:id="rId29"/>
    <p:sldId id="343" r:id="rId30"/>
    <p:sldId id="338" r:id="rId31"/>
    <p:sldId id="335" r:id="rId32"/>
    <p:sldId id="336" r:id="rId33"/>
    <p:sldId id="337" r:id="rId34"/>
    <p:sldId id="278" r:id="rId35"/>
    <p:sldId id="342" r:id="rId36"/>
    <p:sldId id="347" r:id="rId37"/>
    <p:sldId id="327" r:id="rId38"/>
    <p:sldId id="329" r:id="rId39"/>
    <p:sldId id="328" r:id="rId40"/>
    <p:sldId id="344" r:id="rId41"/>
    <p:sldId id="345" r:id="rId42"/>
    <p:sldId id="346" r:id="rId43"/>
    <p:sldId id="330" r:id="rId44"/>
    <p:sldId id="326" r:id="rId45"/>
    <p:sldId id="285" r:id="rId46"/>
    <p:sldId id="318" r:id="rId47"/>
    <p:sldId id="287" r:id="rId48"/>
    <p:sldId id="356" r:id="rId4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21/7/2020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bnet.gein.noa.gr/Events/2020/07/noa2020nxkbm_info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redass.unife.it/gredassG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nacsapon.blogspot.com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in.noa.gr/el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bnet.gein.noa.gr/HL/seismicity/catalogues/real-time-catalogu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bnet.gein.noa.gr/Events/2020/02/noa2020cgtff_info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lcfun.com/calc-68-metatropi-syntetagmenon-apo-dekadikes-se-moires-lepta-deyterolepta.html" TargetMode="External"/><Relationship Id="rId2" Type="http://schemas.openxmlformats.org/officeDocument/2006/relationships/hyperlink" Target="https://snac.gein.noa.gr/project-networ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bbnet.gein.noa.gr/Events/2020/02/noa2020cgtff_info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bnet.gein.noa.gr/Events/2020/02/noa2020chjks_info.html" TargetMode="External"/><Relationship Id="rId2" Type="http://schemas.openxmlformats.org/officeDocument/2006/relationships/hyperlink" Target="http://bbnet.gein.noa.gr/Events/2020/02/noa2020cgtff_info.html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calcfun.com/calc-68-metatropi-syntetagmenon-apo-dekadikes-se-moires-lepta-deyterolepta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esia.ea.gr/training/to-sxoliko-dyktio-seismografon/?fbclid=IwAR2i6QwTTNnC5rvI_HEr8GwbXCLFrAnHiY1xrzPDNZg0Ue4atUOG-1wgRj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95936" y="188640"/>
            <a:ext cx="5148064" cy="1503040"/>
          </a:xfrm>
        </p:spPr>
        <p:txBody>
          <a:bodyPr>
            <a:noAutofit/>
          </a:bodyPr>
          <a:lstStyle/>
          <a:p>
            <a:r>
              <a:rPr lang="el-GR" sz="2400" dirty="0" smtClean="0"/>
              <a:t>Καλησπέρα σας…. θα ήθελα να μοιρασθώ της χαρά της «επίλυσης» μαζί σας … και φαντάζομαι θα χαρούν και οι εκπαιδευτές μας !</a:t>
            </a:r>
            <a:endParaRPr lang="el-GR" sz="2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523453"/>
            <a:ext cx="5724128" cy="433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4355976" y="1772816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http://bbnet.gein.noa.gr/Events/2020/07/noa2020nxkbm_info.html</a:t>
            </a:r>
            <a:endParaRPr lang="el-G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74051"/>
            <a:ext cx="5436096" cy="438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888432" cy="300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Εγκατάσταση Σεισμογράφου Δικτύου </a:t>
            </a:r>
            <a:r>
              <a:rPr lang="en-US" sz="2000" b="1" dirty="0" smtClean="0"/>
              <a:t>SNAC </a:t>
            </a:r>
            <a:r>
              <a:rPr lang="el-GR" sz="2000" b="1" dirty="0" smtClean="0"/>
              <a:t>στο Γυμνάσιο  Δ.Ε. </a:t>
            </a:r>
            <a:r>
              <a:rPr lang="el-GR" sz="2000" b="1" dirty="0" err="1" smtClean="0"/>
              <a:t>Σαπών</a:t>
            </a:r>
            <a:r>
              <a:rPr lang="el-GR" sz="2000" b="1" dirty="0" smtClean="0"/>
              <a:t>, 31 Ιαν 2020</a:t>
            </a:r>
          </a:p>
          <a:p>
            <a:pPr algn="ctr"/>
            <a:r>
              <a:rPr lang="el-GR" sz="2000" b="1" dirty="0" err="1" smtClean="0"/>
              <a:t>School</a:t>
            </a:r>
            <a:r>
              <a:rPr lang="el-GR" sz="2000" b="1" dirty="0" smtClean="0"/>
              <a:t>  </a:t>
            </a:r>
            <a:r>
              <a:rPr lang="el-GR" sz="2000" b="1" dirty="0" err="1" smtClean="0"/>
              <a:t>Networks</a:t>
            </a:r>
            <a:r>
              <a:rPr lang="el-GR" sz="2000" b="1" dirty="0" smtClean="0"/>
              <a:t>  </a:t>
            </a:r>
            <a:r>
              <a:rPr lang="el-GR" sz="2000" b="1" dirty="0" err="1" smtClean="0"/>
              <a:t>Alert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Citizens</a:t>
            </a:r>
            <a:r>
              <a:rPr lang="el-GR" sz="2000" b="1" dirty="0" smtClean="0"/>
              <a:t>  </a:t>
            </a:r>
            <a:r>
              <a:rPr lang="el-GR" sz="2000" b="1" dirty="0" err="1" smtClean="0"/>
              <a:t>Protection</a:t>
            </a:r>
            <a:endParaRPr lang="el-GR" sz="2000" b="1" dirty="0" smtClean="0"/>
          </a:p>
          <a:p>
            <a:pPr algn="ctr"/>
            <a:r>
              <a:rPr lang="el-GR" sz="2000" b="1" dirty="0" smtClean="0"/>
              <a:t>(Σχολικά Δίκτυα για την προστασία των πολιτών)</a:t>
            </a:r>
            <a:endParaRPr lang="el-GR" sz="20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4355976" y="6237312"/>
            <a:ext cx="430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pic>
        <p:nvPicPr>
          <p:cNvPr id="19458" name="Picture 2" descr="https://1.bp.blogspot.com/-pD6HmdfsYxM/XjV4LpLDVDI/AAAAAAAACsk/IEFgwwITtb8_HeMApGG7k1VKPjEEPAQoQCEwYBhgL/s640/IMG_9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9334"/>
            <a:ext cx="4254218" cy="2831714"/>
          </a:xfrm>
          <a:prstGeom prst="rect">
            <a:avLst/>
          </a:prstGeom>
          <a:noFill/>
        </p:spPr>
      </p:pic>
      <p:pic>
        <p:nvPicPr>
          <p:cNvPr id="19460" name="Picture 4" descr="https://1.bp.blogspot.com/-Y5GzJoCD1lA/XjV2Zu3tWQI/AAAAAAAACrk/GjWKLX8dkTcWriv2D_4EiCaYBidT8u4QwCLcBGAsYHQ/s640/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052736"/>
            <a:ext cx="4788024" cy="5114738"/>
          </a:xfrm>
          <a:prstGeom prst="rect">
            <a:avLst/>
          </a:prstGeom>
          <a:noFill/>
        </p:spPr>
      </p:pic>
      <p:pic>
        <p:nvPicPr>
          <p:cNvPr id="19462" name="Picture 6" descr="https://1.bp.blogspot.com/-uukacEJI-uo/XjV4MEidBWI/AAAAAAAACsc/hoKT-SqeJdIQk5gzc-EuCTEfibqRkVSEACLcBGAsYHQ/s640/IMG_9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74"/>
            <a:ext cx="4259288" cy="283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966913"/>
            <a:ext cx="37433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11" y="692696"/>
            <a:ext cx="9174111" cy="570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043608" y="6402814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6" name="5 - TextBox"/>
          <p:cNvSpPr txBox="1"/>
          <p:nvPr/>
        </p:nvSpPr>
        <p:spPr>
          <a:xfrm>
            <a:off x="251520" y="0"/>
            <a:ext cx="8619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Γυμνάσιο Διαπολιτισμικής Εκπαίδευσης </a:t>
            </a:r>
            <a:r>
              <a:rPr lang="el-GR" sz="2800" dirty="0" err="1" smtClean="0"/>
              <a:t>Σαπών</a:t>
            </a:r>
            <a:r>
              <a:rPr lang="el-GR" sz="2800" dirty="0" smtClean="0"/>
              <a:t> - Ροδόπης</a:t>
            </a:r>
            <a:endParaRPr lang="el-GR" sz="2800" dirty="0"/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 flipH="1">
            <a:off x="3923928" y="476672"/>
            <a:ext cx="2736304" cy="288032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364088" y="6027003"/>
            <a:ext cx="358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</a:p>
          <a:p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endParaRPr lang="en-US" sz="1600" dirty="0" smtClean="0"/>
          </a:p>
          <a:p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6" name="5 - TextBox"/>
          <p:cNvSpPr txBox="1"/>
          <p:nvPr/>
        </p:nvSpPr>
        <p:spPr>
          <a:xfrm>
            <a:off x="5508104" y="1556792"/>
            <a:ext cx="3491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Λήμνος           : 135 </a:t>
            </a:r>
            <a:r>
              <a:rPr lang="en-US" sz="2400" dirty="0" smtClean="0"/>
              <a:t>km</a:t>
            </a:r>
          </a:p>
          <a:p>
            <a:r>
              <a:rPr lang="en-US" sz="2400" dirty="0" err="1" smtClean="0"/>
              <a:t>Stara</a:t>
            </a:r>
            <a:r>
              <a:rPr lang="en-US" sz="2400" dirty="0" smtClean="0"/>
              <a:t> </a:t>
            </a:r>
            <a:r>
              <a:rPr lang="en-US" sz="2400" dirty="0" err="1" smtClean="0"/>
              <a:t>Zag</a:t>
            </a:r>
            <a:r>
              <a:rPr lang="az-Cyrl-AZ" sz="2400" dirty="0" smtClean="0"/>
              <a:t>о</a:t>
            </a:r>
            <a:r>
              <a:rPr lang="en-US" sz="2400" dirty="0" err="1" smtClean="0"/>
              <a:t>ra</a:t>
            </a:r>
            <a:r>
              <a:rPr lang="el-GR" sz="2400" dirty="0" smtClean="0"/>
              <a:t>  : 154 </a:t>
            </a:r>
            <a:r>
              <a:rPr lang="en-US" sz="2400" dirty="0" smtClean="0"/>
              <a:t>km</a:t>
            </a:r>
          </a:p>
          <a:p>
            <a:r>
              <a:rPr lang="el-GR" sz="2400" dirty="0" err="1" smtClean="0"/>
              <a:t>Θεσ</a:t>
            </a:r>
            <a:r>
              <a:rPr lang="el-GR" sz="2400" dirty="0" smtClean="0"/>
              <a:t>/νίκη        : 235 </a:t>
            </a:r>
            <a:r>
              <a:rPr lang="en-US" sz="2400" dirty="0" smtClean="0"/>
              <a:t>km</a:t>
            </a:r>
          </a:p>
          <a:p>
            <a:r>
              <a:rPr lang="en-US" sz="2400" dirty="0" err="1" smtClean="0"/>
              <a:t>Blagoevgrad</a:t>
            </a:r>
            <a:r>
              <a:rPr lang="en-US" sz="2400" dirty="0" smtClean="0"/>
              <a:t> </a:t>
            </a:r>
            <a:r>
              <a:rPr lang="el-GR" sz="2400" dirty="0" smtClean="0"/>
              <a:t>  : 245 </a:t>
            </a:r>
            <a:r>
              <a:rPr lang="en-US" sz="2400" dirty="0" smtClean="0"/>
              <a:t>km</a:t>
            </a:r>
          </a:p>
          <a:p>
            <a:r>
              <a:rPr lang="el-GR" sz="2400" dirty="0" smtClean="0"/>
              <a:t>Κων/</a:t>
            </a:r>
            <a:r>
              <a:rPr lang="el-GR" sz="2400" dirty="0" err="1" smtClean="0"/>
              <a:t>πολη</a:t>
            </a:r>
            <a:r>
              <a:rPr lang="el-GR" sz="2400" dirty="0" smtClean="0"/>
              <a:t>       : 250 </a:t>
            </a:r>
            <a:r>
              <a:rPr lang="en-US" sz="2400" dirty="0" smtClean="0"/>
              <a:t>km</a:t>
            </a:r>
          </a:p>
          <a:p>
            <a:r>
              <a:rPr lang="en-US" sz="2400" dirty="0" err="1" smtClean="0"/>
              <a:t>Botevgrad</a:t>
            </a:r>
            <a:r>
              <a:rPr lang="en-US" sz="2400" dirty="0" smtClean="0"/>
              <a:t>      </a:t>
            </a:r>
            <a:r>
              <a:rPr lang="el-GR" sz="2400" dirty="0" smtClean="0"/>
              <a:t> : 260 </a:t>
            </a:r>
            <a:r>
              <a:rPr lang="en-US" sz="2400" dirty="0" smtClean="0"/>
              <a:t>km</a:t>
            </a:r>
            <a:endParaRPr lang="el-GR" sz="2400" dirty="0" smtClean="0"/>
          </a:p>
          <a:p>
            <a:r>
              <a:rPr lang="el-GR" sz="2400" dirty="0" smtClean="0"/>
              <a:t>Σόφια               : 270 </a:t>
            </a:r>
            <a:r>
              <a:rPr lang="en-US" sz="2400" dirty="0" smtClean="0"/>
              <a:t>km</a:t>
            </a:r>
            <a:endParaRPr lang="el-GR" sz="2400" dirty="0" smtClean="0"/>
          </a:p>
          <a:p>
            <a:r>
              <a:rPr lang="el-GR" sz="2400" dirty="0" smtClean="0"/>
              <a:t>Βόλος               : 300 </a:t>
            </a:r>
            <a:r>
              <a:rPr lang="en-US" sz="2400" dirty="0" smtClean="0"/>
              <a:t>km</a:t>
            </a:r>
          </a:p>
          <a:p>
            <a:r>
              <a:rPr lang="el-GR" sz="2400" dirty="0" err="1" smtClean="0"/>
              <a:t>Αυλωνάρι</a:t>
            </a:r>
            <a:r>
              <a:rPr lang="el-GR" sz="2400" dirty="0" smtClean="0"/>
              <a:t>        : 310 </a:t>
            </a:r>
            <a:r>
              <a:rPr lang="en-US" sz="2400" dirty="0" smtClean="0"/>
              <a:t>km</a:t>
            </a:r>
          </a:p>
          <a:p>
            <a:r>
              <a:rPr lang="el-GR" sz="2400" dirty="0" smtClean="0"/>
              <a:t>Σμύρνη            : 315 </a:t>
            </a:r>
            <a:r>
              <a:rPr lang="en-US" sz="2400" dirty="0" smtClean="0"/>
              <a:t>km</a:t>
            </a:r>
            <a:endParaRPr lang="el-GR" sz="2400" dirty="0" smtClean="0"/>
          </a:p>
          <a:p>
            <a:r>
              <a:rPr lang="en-US" sz="2400" dirty="0" smtClean="0"/>
              <a:t>Ruse                </a:t>
            </a:r>
            <a:r>
              <a:rPr lang="el-GR" sz="2400" dirty="0" smtClean="0"/>
              <a:t> : 315</a:t>
            </a:r>
            <a:r>
              <a:rPr lang="en-US" sz="2400" dirty="0" smtClean="0"/>
              <a:t> km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0873"/>
            <a:ext cx="5076056" cy="604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7" cy="91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4716016" y="0"/>
            <a:ext cx="4427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Χιλιομετρικές αποστάσεις από κοντινούς σταθμούς του Δικτύου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115616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99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2411760" y="0"/>
            <a:ext cx="4573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hlinkClick r:id="rId3"/>
              </a:rPr>
              <a:t>http://gredass.unife.it/gredassGM/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467544" y="1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2"/>
              </a:rPr>
              <a:t>https://snacsapon.blogspot.com/</a:t>
            </a:r>
            <a:endParaRPr lang="el-GR" sz="2400" dirty="0" smtClean="0">
              <a:solidFill>
                <a:schemeClr val="bg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331640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207322" cy="512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0" y="58052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Συμμετέχοντες καθηγητές  2019 -2020 : </a:t>
            </a:r>
          </a:p>
          <a:p>
            <a:r>
              <a:rPr lang="el-GR" dirty="0" err="1" smtClean="0"/>
              <a:t>Πρασόπουλος</a:t>
            </a:r>
            <a:r>
              <a:rPr lang="el-GR" dirty="0" smtClean="0"/>
              <a:t> Δημήτριος, Δεληγιάννη Μαρία, Κούτρας Γρηγόριος, </a:t>
            </a:r>
            <a:r>
              <a:rPr lang="el-GR" dirty="0" err="1" smtClean="0"/>
              <a:t>Ιωαννίδου</a:t>
            </a:r>
            <a:r>
              <a:rPr lang="el-GR" dirty="0" smtClean="0"/>
              <a:t> Ευαγγελία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43608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0" y="0"/>
            <a:ext cx="3044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Λόγω του σεμιναρίου :</a:t>
            </a:r>
            <a:endParaRPr lang="el-GR" sz="2400" dirty="0">
              <a:solidFill>
                <a:srgbClr val="FF0000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0" y="476672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l-GR" sz="2000" dirty="0" smtClean="0"/>
              <a:t>αφού είχαμε ξεκινήσει το : </a:t>
            </a:r>
            <a:r>
              <a:rPr lang="en-US" sz="2000" dirty="0" smtClean="0"/>
              <a:t>Project </a:t>
            </a:r>
            <a:r>
              <a:rPr lang="el-GR" sz="2000" dirty="0" smtClean="0"/>
              <a:t>  </a:t>
            </a:r>
            <a:r>
              <a:rPr lang="en-US" sz="2000" dirty="0" smtClean="0"/>
              <a:t>1</a:t>
            </a:r>
            <a:r>
              <a:rPr lang="el-GR" sz="2000" dirty="0" smtClean="0"/>
              <a:t> με τίτλο : «Έρευνα </a:t>
            </a:r>
            <a:r>
              <a:rPr lang="el-GR" sz="2000" dirty="0" err="1" smtClean="0"/>
              <a:t>κυματομορφών</a:t>
            </a:r>
            <a:r>
              <a:rPr lang="el-GR" sz="2000" dirty="0" smtClean="0"/>
              <a:t> από Σχολικό Σεισμογράφο SNAC» </a:t>
            </a:r>
          </a:p>
          <a:p>
            <a:r>
              <a:rPr lang="en-US" sz="2000" dirty="0" smtClean="0"/>
              <a:t>   </a:t>
            </a:r>
            <a:r>
              <a:rPr lang="el-GR" sz="2000" dirty="0" smtClean="0"/>
              <a:t>το οποίο χωρίζεται σε </a:t>
            </a:r>
            <a:r>
              <a:rPr lang="en-US" sz="2000" dirty="0" smtClean="0"/>
              <a:t>Project 1.a   </a:t>
            </a:r>
            <a:r>
              <a:rPr lang="el-GR" sz="2000" dirty="0" smtClean="0"/>
              <a:t>(απόσταση </a:t>
            </a:r>
            <a:r>
              <a:rPr lang="en-US" sz="2000" dirty="0" smtClean="0"/>
              <a:t> </a:t>
            </a:r>
            <a:r>
              <a:rPr lang="el-GR" sz="2000" dirty="0" smtClean="0"/>
              <a:t>επίκεντρου &lt;1000 </a:t>
            </a:r>
            <a:r>
              <a:rPr lang="en-US" sz="2000" dirty="0" smtClean="0"/>
              <a:t>km)</a:t>
            </a:r>
          </a:p>
          <a:p>
            <a:r>
              <a:rPr lang="en-US" sz="2000" dirty="0" smtClean="0"/>
              <a:t>		          </a:t>
            </a:r>
            <a:r>
              <a:rPr lang="el-GR" sz="2000" dirty="0" smtClean="0"/>
              <a:t> </a:t>
            </a:r>
            <a:r>
              <a:rPr lang="en-US" sz="2000" dirty="0" smtClean="0"/>
              <a:t>Project </a:t>
            </a:r>
            <a:r>
              <a:rPr lang="el-GR" sz="2000" dirty="0" smtClean="0"/>
              <a:t>  </a:t>
            </a:r>
            <a:r>
              <a:rPr lang="en-US" sz="2000" dirty="0" smtClean="0"/>
              <a:t>1.b (</a:t>
            </a:r>
            <a:r>
              <a:rPr lang="el-GR" sz="2000" dirty="0" smtClean="0"/>
              <a:t>απόσταση επίκεντρου &gt; 1000 </a:t>
            </a:r>
            <a:r>
              <a:rPr lang="en-US" sz="2000" dirty="0" smtClean="0"/>
              <a:t>km)</a:t>
            </a:r>
            <a:r>
              <a:rPr lang="el-GR" sz="2000" dirty="0" smtClean="0"/>
              <a:t> </a:t>
            </a:r>
            <a:endParaRPr lang="en-US" sz="2000" dirty="0" smtClean="0"/>
          </a:p>
          <a:p>
            <a:r>
              <a:rPr lang="en-US" sz="2000" dirty="0" smtClean="0"/>
              <a:t>  </a:t>
            </a:r>
            <a:r>
              <a:rPr lang="el-GR" sz="2400" dirty="0" smtClean="0"/>
              <a:t>χ</a:t>
            </a:r>
            <a:r>
              <a:rPr lang="el-GR" sz="2000" dirty="0" smtClean="0"/>
              <a:t>ρησιμοποιήσαμε μέρος από αυτά τα δεδομένα και </a:t>
            </a:r>
            <a:r>
              <a:rPr lang="en-US" sz="2000" dirty="0" smtClean="0"/>
              <a:t> </a:t>
            </a:r>
            <a:r>
              <a:rPr lang="el-GR" sz="2000" dirty="0" smtClean="0"/>
              <a:t>συνεχίζουμε …..</a:t>
            </a:r>
          </a:p>
          <a:p>
            <a:r>
              <a:rPr lang="el-GR" sz="2000" dirty="0" smtClean="0"/>
              <a:t>  Στο </a:t>
            </a:r>
            <a:r>
              <a:rPr lang="en-US" sz="2000" dirty="0" smtClean="0"/>
              <a:t>Project 1 </a:t>
            </a:r>
            <a:r>
              <a:rPr lang="el-GR" sz="2000" dirty="0" smtClean="0"/>
              <a:t>στους πρώτους 109 σεισμούς χρησιμοποιήσαμε δεδομένα από   : Σάπες   </a:t>
            </a:r>
          </a:p>
          <a:p>
            <a:r>
              <a:rPr lang="el-GR" sz="2000" dirty="0" smtClean="0"/>
              <a:t> (δίκτυο </a:t>
            </a:r>
            <a:r>
              <a:rPr lang="en-US" sz="2000" dirty="0" smtClean="0"/>
              <a:t> SNAC)  </a:t>
            </a:r>
            <a:r>
              <a:rPr lang="el-GR" sz="2000" dirty="0" smtClean="0"/>
              <a:t>και  </a:t>
            </a:r>
            <a:r>
              <a:rPr lang="en-US" sz="2000" dirty="0" smtClean="0"/>
              <a:t>SMTH,</a:t>
            </a:r>
            <a:r>
              <a:rPr lang="el-GR" sz="2000" dirty="0" smtClean="0"/>
              <a:t> </a:t>
            </a:r>
            <a:r>
              <a:rPr lang="en-US" sz="2000" dirty="0" smtClean="0"/>
              <a:t>RDO </a:t>
            </a:r>
            <a:r>
              <a:rPr lang="el-GR" sz="2000" dirty="0" smtClean="0"/>
              <a:t> (δίκτυο </a:t>
            </a:r>
            <a:r>
              <a:rPr lang="en-US" sz="2000" dirty="0" smtClean="0"/>
              <a:t>NOA-GI</a:t>
            </a:r>
            <a:r>
              <a:rPr lang="el-GR" sz="2000" dirty="0" smtClean="0"/>
              <a:t>)</a:t>
            </a:r>
          </a:p>
          <a:p>
            <a:r>
              <a:rPr lang="el-GR" sz="2000" dirty="0" smtClean="0"/>
              <a:t> Τώρα βρισκόμαστε στους 139 σεισμούς με δεδομένα από : 8 σταθμούς </a:t>
            </a:r>
            <a:r>
              <a:rPr lang="en-US" sz="2000" dirty="0" smtClean="0"/>
              <a:t>SNAC </a:t>
            </a:r>
            <a:r>
              <a:rPr lang="el-GR" sz="2000" dirty="0" smtClean="0"/>
              <a:t>και 3 σταθμούς </a:t>
            </a:r>
            <a:r>
              <a:rPr lang="en-US" sz="2000" dirty="0" smtClean="0"/>
              <a:t>NOA-GI</a:t>
            </a:r>
            <a:r>
              <a:rPr lang="el-GR" sz="2000" dirty="0" smtClean="0"/>
              <a:t>	</a:t>
            </a:r>
            <a:r>
              <a:rPr lang="en-US" sz="2000" dirty="0" smtClean="0"/>
              <a:t> </a:t>
            </a:r>
            <a:endParaRPr lang="el-GR" sz="2000" dirty="0"/>
          </a:p>
        </p:txBody>
      </p:sp>
      <p:sp>
        <p:nvSpPr>
          <p:cNvPr id="7" name="6 - Ορθογώνιο"/>
          <p:cNvSpPr/>
          <p:nvPr/>
        </p:nvSpPr>
        <p:spPr>
          <a:xfrm>
            <a:off x="0" y="530120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 </a:t>
            </a:r>
            <a:r>
              <a:rPr lang="el-GR" sz="2000" dirty="0" smtClean="0"/>
              <a:t> Έναρξη    </a:t>
            </a:r>
            <a:r>
              <a:rPr lang="en-US" sz="2000" dirty="0" smtClean="0"/>
              <a:t>Project </a:t>
            </a:r>
            <a:r>
              <a:rPr lang="el-GR" sz="2000" dirty="0" smtClean="0"/>
              <a:t> 3  : υπολογισμός  ταχυτήτων  κυμάτων  </a:t>
            </a:r>
            <a:r>
              <a:rPr lang="en-US" sz="2000" dirty="0" smtClean="0"/>
              <a:t>P </a:t>
            </a:r>
            <a:r>
              <a:rPr lang="el-GR" sz="2000" dirty="0" smtClean="0"/>
              <a:t>και </a:t>
            </a:r>
            <a:r>
              <a:rPr lang="en-US" sz="2000" dirty="0" smtClean="0"/>
              <a:t>S</a:t>
            </a:r>
            <a:r>
              <a:rPr lang="el-GR" sz="2000" dirty="0" smtClean="0"/>
              <a:t> στην περιοχή  της        Θράκης – Βόρειο Αιγαίο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 Εκμάθηση πρόγραμμα </a:t>
            </a:r>
            <a:r>
              <a:rPr lang="en-US" sz="2000" dirty="0" smtClean="0"/>
              <a:t> SWARM </a:t>
            </a:r>
            <a:r>
              <a:rPr lang="el-GR" sz="2000" dirty="0" smtClean="0"/>
              <a:t> σε ένα μαθητή (Ε.Σ. -  Γ2)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0" y="4797152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Από 10 Ιουνίου 2020 – Ιούνιος 2021</a:t>
            </a:r>
            <a:endParaRPr lang="el-GR" sz="2400" dirty="0">
              <a:solidFill>
                <a:srgbClr val="FF0000"/>
              </a:solidFill>
            </a:endParaRPr>
          </a:p>
        </p:txBody>
      </p:sp>
      <p:graphicFrame>
        <p:nvGraphicFramePr>
          <p:cNvPr id="9" name="8 - Πίνακας"/>
          <p:cNvGraphicFramePr>
            <a:graphicFrameLocks noGrp="1"/>
          </p:cNvGraphicFramePr>
          <p:nvPr/>
        </p:nvGraphicFramePr>
        <p:xfrm>
          <a:off x="0" y="3573015"/>
          <a:ext cx="9036496" cy="1066800"/>
        </p:xfrm>
        <a:graphic>
          <a:graphicData uri="http://schemas.openxmlformats.org/drawingml/2006/table">
            <a:tbl>
              <a:tblPr/>
              <a:tblGrid>
                <a:gridCol w="1143834"/>
                <a:gridCol w="1032743"/>
                <a:gridCol w="935023"/>
                <a:gridCol w="740612"/>
                <a:gridCol w="740612"/>
                <a:gridCol w="740612"/>
                <a:gridCol w="740612"/>
                <a:gridCol w="740612"/>
                <a:gridCol w="740612"/>
                <a:gridCol w="740612"/>
                <a:gridCol w="740612"/>
              </a:tblGrid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SNAC </a:t>
                      </a:r>
                      <a:r>
                        <a:rPr lang="el-GR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Σαπών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AM.RE950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SMTH - 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Σαμοθράκη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RDO - 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Ροδόπη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ALXA - </a:t>
                      </a: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Αλεξανδρούπολη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SNAC </a:t>
                      </a: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Λήμνος -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AM.R9AC0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SNAC </a:t>
                      </a:r>
                      <a:r>
                        <a:rPr lang="el-GR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Θεσνίκη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Lagkada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AM.RC574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SNAC </a:t>
                      </a: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Κων/πολη -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SNAC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Stara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zagora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AM.R4043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SNAC Blagoevgrad,AM.R722D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SNAC Avlonari,SAVL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SNAC 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Αθήνα-ΝΟΑ ΓΙ -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AM.R4EB6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2900" y="1990725"/>
            <a:ext cx="1352550" cy="89535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0"/>
            <a:ext cx="8963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Project </a:t>
            </a:r>
            <a:r>
              <a:rPr lang="el-GR" sz="2400" b="1" dirty="0" smtClean="0"/>
              <a:t> 3 : «:Υπολογισμός  </a:t>
            </a:r>
            <a:r>
              <a:rPr lang="en-US" sz="2400" b="1" dirty="0" smtClean="0"/>
              <a:t>T</a:t>
            </a:r>
            <a:r>
              <a:rPr lang="el-GR" sz="2400" b="1" dirty="0" err="1" smtClean="0"/>
              <a:t>αχυτήτων</a:t>
            </a:r>
            <a:r>
              <a:rPr lang="el-GR" sz="2400" b="1" dirty="0" smtClean="0"/>
              <a:t> Κυμάτων  </a:t>
            </a:r>
            <a:r>
              <a:rPr lang="en-US" sz="2400" b="1" dirty="0" smtClean="0"/>
              <a:t> </a:t>
            </a:r>
            <a:r>
              <a:rPr lang="el-GR" sz="2400" b="1" dirty="0" smtClean="0"/>
              <a:t>P </a:t>
            </a:r>
            <a:r>
              <a:rPr lang="en-US" sz="2400" b="1" dirty="0" smtClean="0"/>
              <a:t> </a:t>
            </a:r>
            <a:r>
              <a:rPr lang="el-GR" sz="2400" b="1" dirty="0" smtClean="0"/>
              <a:t>-</a:t>
            </a:r>
            <a:r>
              <a:rPr lang="en-US" sz="2400" b="1" dirty="0" smtClean="0"/>
              <a:t> </a:t>
            </a:r>
            <a:r>
              <a:rPr lang="el-GR" sz="2400" b="1" dirty="0" smtClean="0"/>
              <a:t> S</a:t>
            </a:r>
            <a:r>
              <a:rPr lang="en-US" sz="2400" b="1" dirty="0" smtClean="0"/>
              <a:t> </a:t>
            </a:r>
            <a:r>
              <a:rPr lang="el-GR" sz="2400" b="1" dirty="0" smtClean="0"/>
              <a:t> από σεισμογράφους </a:t>
            </a:r>
            <a:r>
              <a:rPr lang="en-US" sz="2400" b="1" dirty="0" smtClean="0"/>
              <a:t>/</a:t>
            </a:r>
            <a:r>
              <a:rPr lang="el-GR" sz="2400" b="1" dirty="0" smtClean="0"/>
              <a:t>επιταχυνσιογράφους»</a:t>
            </a:r>
          </a:p>
          <a:p>
            <a:pPr algn="ctr"/>
            <a:r>
              <a:rPr lang="el-GR" sz="2400" b="1" dirty="0" smtClean="0"/>
              <a:t> </a:t>
            </a:r>
            <a:r>
              <a:rPr lang="en-US" sz="2400" b="1" dirty="0" smtClean="0"/>
              <a:t>HL </a:t>
            </a:r>
            <a:r>
              <a:rPr lang="el-GR" sz="2400" b="1" dirty="0" smtClean="0"/>
              <a:t>(</a:t>
            </a:r>
            <a:r>
              <a:rPr lang="en-US" sz="2400" b="1" dirty="0" smtClean="0"/>
              <a:t>SMTH, RDO</a:t>
            </a:r>
            <a:r>
              <a:rPr lang="el-GR" sz="2400" b="1" dirty="0" smtClean="0"/>
              <a:t>, </a:t>
            </a:r>
            <a:r>
              <a:rPr lang="en-US" sz="2400" b="1" dirty="0" smtClean="0"/>
              <a:t>ALXA</a:t>
            </a:r>
            <a:r>
              <a:rPr lang="el-GR" sz="2400" b="1" dirty="0" smtClean="0"/>
              <a:t>)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SNAC – </a:t>
            </a:r>
            <a:r>
              <a:rPr lang="el-GR" sz="2400" b="1" dirty="0" smtClean="0"/>
              <a:t>Σάπες </a:t>
            </a:r>
            <a:r>
              <a:rPr lang="en-US" sz="2400" b="1" dirty="0" smtClean="0"/>
              <a:t>, </a:t>
            </a:r>
            <a:r>
              <a:rPr lang="el-GR" sz="2400" b="1" dirty="0" smtClean="0"/>
              <a:t>Λήμνος (μέσω </a:t>
            </a:r>
            <a:r>
              <a:rPr lang="en-US" sz="2400" b="1" dirty="0" smtClean="0"/>
              <a:t>SWARM)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331640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681064"/>
            <a:ext cx="914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Βασικοί </a:t>
            </a:r>
            <a:r>
              <a:rPr kumimoji="0" lang="el-G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Σκοποί</a:t>
            </a:r>
            <a:r>
              <a:rPr kumimoji="0" lang="el-GR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της προσπάθειάς μας </a:t>
            </a:r>
            <a:r>
              <a:rPr kumimoji="0" lang="el-G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el-GR" sz="2000" dirty="0" smtClean="0">
                <a:latin typeface="Calibri"/>
                <a:ea typeface="Calibri" pitchFamily="34" charset="0"/>
                <a:cs typeface="Times New Roman" pitchFamily="18" charset="0"/>
              </a:rPr>
              <a:t>α</a:t>
            </a:r>
            <a:r>
              <a:rPr kumimoji="0" lang="el-G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 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Έρευνα σεισμών 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μέσω των επίσημων ελληνικών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ιστότοπων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του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(ΝΟΑ),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UOA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και  CSEM - EMSC</a:t>
            </a:r>
            <a:endParaRPr kumimoji="0" lang="el-G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β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Χειρισμός του προγράμματος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Google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l-G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Earth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για την μέτρηση αποστάσεων</a:t>
            </a:r>
            <a:endParaRPr kumimoji="0" lang="el-G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γ)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Χειρισμός προγραμμάτων  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Excel για την επεξεργασία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δεδομένων</a:t>
            </a:r>
            <a:endParaRPr kumimoji="0" lang="el-G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δ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   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Έρευνα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ώρας (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UTC + LT)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άφιξης 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του σεισμού  -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μετατροπή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από δεκαδικές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lang="el-G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Γεωγ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Συντεταγμένες σε  μοίρες, πρώτα λεπτά, δεύτερα λεπτά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ε)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Έρευνα , συζήτηση 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με χρήση Η/Υ (χρήση προγράμματος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SWARM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προσωρινά από τον καθηγητή </a:t>
            </a:r>
            <a:r>
              <a:rPr lang="el-G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Πρασόπουλο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Δημήτρη ,  σε αυτή τη αρχική χρονική περίοδο του καλοκαιριού)</a:t>
            </a:r>
            <a:endParaRPr lang="el-GR" sz="105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στ)  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Εκμάθηση ανίχνευσης κύματος 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και 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με εμπειρικό τρόπο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η)</a:t>
            </a:r>
            <a:r>
              <a:rPr kumimoji="0" lang="el-G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Δημιουργία </a:t>
            </a: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διαγράμματος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ταχυτήτων 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και 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ανάλογα με το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προσανατολισμό Β – Ν , Α – Δ (αν το καταφέρουμε)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η)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Υπολογισμός επίκεντρων μέσω του 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SWARM</a:t>
            </a:r>
            <a:r>
              <a:rPr lang="el-G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&amp; επαλήθευση αποστάσεων</a:t>
            </a:r>
            <a:endParaRPr lang="en-US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kumimoji="0" lang="el-G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153" y="0"/>
            <a:ext cx="8673327" cy="68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/>
          <p:nvPr/>
        </p:nvPicPr>
        <p:blipFill>
          <a:blip r:embed="rId3" cstate="print"/>
          <a:stretch/>
        </p:blipFill>
        <p:spPr>
          <a:xfrm>
            <a:off x="0" y="3284984"/>
            <a:ext cx="2339752" cy="151216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4" cstate="print"/>
          <a:stretch/>
        </p:blipFill>
        <p:spPr>
          <a:xfrm>
            <a:off x="0" y="0"/>
            <a:ext cx="2195736" cy="692696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5" cstate="print"/>
          <a:stretch/>
        </p:blipFill>
        <p:spPr>
          <a:xfrm>
            <a:off x="4860032" y="908720"/>
            <a:ext cx="3384376" cy="1512168"/>
          </a:xfrm>
          <a:prstGeom prst="rect">
            <a:avLst/>
          </a:prstGeom>
          <a:ln>
            <a:noFill/>
          </a:ln>
        </p:spPr>
      </p:pic>
      <p:pic>
        <p:nvPicPr>
          <p:cNvPr id="6246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484784"/>
            <a:ext cx="2339753" cy="168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1759" y="4365104"/>
            <a:ext cx="3112242" cy="16288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cxnSp>
        <p:nvCxnSpPr>
          <p:cNvPr id="11" name="10 - Ευθύγραμμο βέλος σύνδεσης"/>
          <p:cNvCxnSpPr/>
          <p:nvPr/>
        </p:nvCxnSpPr>
        <p:spPr>
          <a:xfrm>
            <a:off x="1331640" y="116632"/>
            <a:ext cx="1944216" cy="57606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flipH="1">
            <a:off x="4572000" y="980728"/>
            <a:ext cx="432048" cy="4320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 flipV="1">
            <a:off x="2051720" y="1196752"/>
            <a:ext cx="1800200" cy="7920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/>
          <p:nvPr/>
        </p:nvCxnSpPr>
        <p:spPr>
          <a:xfrm flipV="1">
            <a:off x="2123728" y="3068960"/>
            <a:ext cx="1224136" cy="28803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 flipH="1">
            <a:off x="3131840" y="4437112"/>
            <a:ext cx="2952328" cy="57606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- TextBox"/>
          <p:cNvSpPr txBox="1"/>
          <p:nvPr/>
        </p:nvSpPr>
        <p:spPr>
          <a:xfrm>
            <a:off x="395536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SNAC</a:t>
            </a:r>
            <a:r>
              <a:rPr lang="el-GR" sz="1600" dirty="0" smtClean="0">
                <a:solidFill>
                  <a:srgbClr val="FFFF00"/>
                </a:solidFill>
              </a:rPr>
              <a:t>- </a:t>
            </a:r>
            <a:r>
              <a:rPr lang="en-US" sz="1600" dirty="0" smtClean="0">
                <a:solidFill>
                  <a:srgbClr val="FFFF00"/>
                </a:solidFill>
              </a:rPr>
              <a:t>Erasmus+,  </a:t>
            </a:r>
            <a:r>
              <a:rPr lang="el-GR" sz="1600" dirty="0" smtClean="0">
                <a:solidFill>
                  <a:srgbClr val="FFFF00"/>
                </a:solidFill>
              </a:rPr>
              <a:t>Γυμνάσιο Δ.Ε. </a:t>
            </a:r>
            <a:r>
              <a:rPr lang="el-GR" sz="1600" dirty="0" err="1" smtClean="0">
                <a:solidFill>
                  <a:srgbClr val="FFFF00"/>
                </a:solidFill>
              </a:rPr>
              <a:t>Σαπών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l-GR" sz="1600" dirty="0" smtClean="0">
                <a:solidFill>
                  <a:srgbClr val="FFFF00"/>
                </a:solidFill>
              </a:rPr>
              <a:t>Ροδόπης, </a:t>
            </a:r>
            <a:r>
              <a:rPr lang="el-GR" sz="1600" dirty="0" err="1" smtClean="0">
                <a:solidFill>
                  <a:srgbClr val="FFFF00"/>
                </a:solidFill>
              </a:rPr>
              <a:t>Πρασόπουλος</a:t>
            </a:r>
            <a:r>
              <a:rPr lang="el-GR" sz="1600" dirty="0" smtClean="0">
                <a:solidFill>
                  <a:srgbClr val="FFFF00"/>
                </a:solidFill>
              </a:rPr>
              <a:t> Δημήτριος,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l-GR" sz="1600" dirty="0" smtClean="0">
                <a:solidFill>
                  <a:srgbClr val="FFFF00"/>
                </a:solidFill>
              </a:rPr>
              <a:t>Φυσικός</a:t>
            </a:r>
            <a:endParaRPr lang="el-GR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04800"/>
            <a:ext cx="6248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TextBox"/>
          <p:cNvSpPr txBox="1"/>
          <p:nvPr/>
        </p:nvSpPr>
        <p:spPr>
          <a:xfrm>
            <a:off x="0" y="332656"/>
            <a:ext cx="2987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FF0000"/>
                </a:solidFill>
              </a:rPr>
              <a:t>Επέλεξα αυτούς τους σεισμογράφους λόγω αποστάσεων από Σάπες</a:t>
            </a:r>
            <a:endParaRPr lang="el-GR" sz="2400" dirty="0">
              <a:solidFill>
                <a:srgbClr val="FF0000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0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SNAC</a:t>
            </a:r>
            <a:r>
              <a:rPr lang="el-GR" sz="1600" dirty="0" smtClean="0">
                <a:solidFill>
                  <a:srgbClr val="FFFF00"/>
                </a:solidFill>
              </a:rPr>
              <a:t>- </a:t>
            </a:r>
            <a:r>
              <a:rPr lang="en-US" sz="1600" dirty="0" smtClean="0">
                <a:solidFill>
                  <a:srgbClr val="FFFF00"/>
                </a:solidFill>
              </a:rPr>
              <a:t>Erasmus+,  </a:t>
            </a:r>
            <a:r>
              <a:rPr lang="el-GR" sz="1600" dirty="0" smtClean="0">
                <a:solidFill>
                  <a:srgbClr val="FFFF00"/>
                </a:solidFill>
              </a:rPr>
              <a:t>Γυμνάσιο Δ.Ε. </a:t>
            </a:r>
            <a:r>
              <a:rPr lang="el-GR" sz="1600" dirty="0" err="1" smtClean="0">
                <a:solidFill>
                  <a:srgbClr val="FFFF00"/>
                </a:solidFill>
              </a:rPr>
              <a:t>Σαπών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l-GR" sz="1600" dirty="0" smtClean="0">
                <a:solidFill>
                  <a:srgbClr val="FFFF00"/>
                </a:solidFill>
              </a:rPr>
              <a:t>Ροδόπης, </a:t>
            </a:r>
            <a:r>
              <a:rPr lang="el-GR" sz="1600" dirty="0" err="1" smtClean="0">
                <a:solidFill>
                  <a:srgbClr val="FFFF00"/>
                </a:solidFill>
              </a:rPr>
              <a:t>Πρασόπουλος</a:t>
            </a:r>
            <a:r>
              <a:rPr lang="el-GR" sz="1600" dirty="0" smtClean="0">
                <a:solidFill>
                  <a:srgbClr val="FFFF00"/>
                </a:solidFill>
              </a:rPr>
              <a:t> Δημήτριος,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l-GR" sz="1600" dirty="0" smtClean="0">
                <a:solidFill>
                  <a:srgbClr val="FFFF00"/>
                </a:solidFill>
              </a:rPr>
              <a:t>Φυσικός</a:t>
            </a:r>
            <a:endParaRPr lang="el-GR" sz="1600" dirty="0">
              <a:solidFill>
                <a:srgbClr val="FFFF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0" y="2132856"/>
            <a:ext cx="5004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u="sng" dirty="0" smtClean="0">
                <a:solidFill>
                  <a:srgbClr val="FFFF00"/>
                </a:solidFill>
              </a:rPr>
              <a:t>Απόσταση Σάπες </a:t>
            </a:r>
          </a:p>
          <a:p>
            <a:r>
              <a:rPr lang="el-GR" sz="2400" dirty="0" smtClean="0">
                <a:solidFill>
                  <a:srgbClr val="FFFF00"/>
                </a:solidFill>
              </a:rPr>
              <a:t>SMTH =   62,8 </a:t>
            </a:r>
            <a:r>
              <a:rPr lang="el-GR" sz="2400" dirty="0" err="1" smtClean="0">
                <a:solidFill>
                  <a:srgbClr val="FFFF00"/>
                </a:solidFill>
              </a:rPr>
              <a:t>km</a:t>
            </a:r>
            <a:r>
              <a:rPr lang="el-GR" sz="2400" dirty="0" smtClean="0">
                <a:solidFill>
                  <a:srgbClr val="FFFF00"/>
                </a:solidFill>
              </a:rPr>
              <a:t> Ν-ΝΔ            </a:t>
            </a:r>
          </a:p>
          <a:p>
            <a:r>
              <a:rPr lang="el-GR" sz="2400" dirty="0" smtClean="0">
                <a:solidFill>
                  <a:srgbClr val="FFFF00"/>
                </a:solidFill>
              </a:rPr>
              <a:t>RDO   =  19,7 </a:t>
            </a:r>
            <a:r>
              <a:rPr lang="el-GR" sz="2400" dirty="0" err="1" smtClean="0">
                <a:solidFill>
                  <a:srgbClr val="FFFF00"/>
                </a:solidFill>
              </a:rPr>
              <a:t>km</a:t>
            </a:r>
            <a:r>
              <a:rPr lang="el-GR" sz="2400" dirty="0" smtClean="0">
                <a:solidFill>
                  <a:srgbClr val="FFFF00"/>
                </a:solidFill>
              </a:rPr>
              <a:t> ΒΔ</a:t>
            </a:r>
          </a:p>
          <a:p>
            <a:r>
              <a:rPr lang="el-GR" sz="2400" dirty="0" smtClean="0">
                <a:solidFill>
                  <a:srgbClr val="FFFF00"/>
                </a:solidFill>
              </a:rPr>
              <a:t>ALΧΑ  =   25,0 </a:t>
            </a:r>
            <a:r>
              <a:rPr lang="el-GR" sz="2400" dirty="0" err="1" smtClean="0">
                <a:solidFill>
                  <a:srgbClr val="FFFF00"/>
                </a:solidFill>
              </a:rPr>
              <a:t>km</a:t>
            </a:r>
            <a:r>
              <a:rPr lang="el-GR" sz="2400" dirty="0" smtClean="0">
                <a:solidFill>
                  <a:srgbClr val="FFFF00"/>
                </a:solidFill>
              </a:rPr>
              <a:t>  Α - ΝΑ                     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SNAC-</a:t>
            </a:r>
            <a:r>
              <a:rPr lang="el-GR" sz="2400" dirty="0" smtClean="0">
                <a:solidFill>
                  <a:srgbClr val="FFFF00"/>
                </a:solidFill>
              </a:rPr>
              <a:t>Λήμνος = 132,5</a:t>
            </a:r>
            <a:r>
              <a:rPr lang="en-US" sz="2400" dirty="0" smtClean="0">
                <a:solidFill>
                  <a:srgbClr val="FFFF00"/>
                </a:solidFill>
              </a:rPr>
              <a:t>km N-</a:t>
            </a:r>
            <a:r>
              <a:rPr lang="el-GR" sz="2400" dirty="0" smtClean="0">
                <a:solidFill>
                  <a:srgbClr val="FFFF00"/>
                </a:solidFill>
              </a:rPr>
              <a:t>ΝΔ</a:t>
            </a:r>
            <a:endParaRPr lang="el-GR" sz="2400" dirty="0">
              <a:solidFill>
                <a:srgbClr val="FFFF00"/>
              </a:solidFill>
            </a:endParaRPr>
          </a:p>
        </p:txBody>
      </p:sp>
      <p:cxnSp>
        <p:nvCxnSpPr>
          <p:cNvPr id="14" name="13 - Ευθύγραμμο βέλος σύνδεσης"/>
          <p:cNvCxnSpPr/>
          <p:nvPr/>
        </p:nvCxnSpPr>
        <p:spPr>
          <a:xfrm flipH="1">
            <a:off x="5148064" y="1700808"/>
            <a:ext cx="936104" cy="38164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 flipH="1" flipV="1">
            <a:off x="5724128" y="1052736"/>
            <a:ext cx="288032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flipH="1">
            <a:off x="5796136" y="1700808"/>
            <a:ext cx="43204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- Ευθύγραμμο βέλος σύνδεσης"/>
          <p:cNvCxnSpPr/>
          <p:nvPr/>
        </p:nvCxnSpPr>
        <p:spPr>
          <a:xfrm>
            <a:off x="6156176" y="1628800"/>
            <a:ext cx="504056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971600" y="6381328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4" name="3 - TextBox"/>
          <p:cNvSpPr txBox="1"/>
          <p:nvPr/>
        </p:nvSpPr>
        <p:spPr>
          <a:xfrm>
            <a:off x="323528" y="2492896"/>
            <a:ext cx="8202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Γιατί χρησιμοποιήσαμε αυτούς τους σταθμούς ;</a:t>
            </a:r>
            <a:endParaRPr lang="el-GR" sz="3200" dirty="0">
              <a:solidFill>
                <a:srgbClr val="FF00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251520" y="3284984"/>
            <a:ext cx="87484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 smtClean="0"/>
              <a:t> Βρίσκονται κοντά σε μας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 Παρέχουν ασφαλή δεδομένα για να κάνουμε τους ελέγχους συγκρίνοντάς </a:t>
            </a:r>
            <a:r>
              <a:rPr lang="en-US" sz="2800" dirty="0" smtClean="0"/>
              <a:t> </a:t>
            </a:r>
            <a:r>
              <a:rPr lang="el-GR" sz="2800" dirty="0" smtClean="0"/>
              <a:t>τα με τις δικές μας μετρήσεις από </a:t>
            </a:r>
            <a:r>
              <a:rPr lang="en-US" sz="2800" dirty="0" smtClean="0"/>
              <a:t>SNAC - </a:t>
            </a:r>
            <a:r>
              <a:rPr lang="el-GR" sz="2800" dirty="0" smtClean="0"/>
              <a:t>Σάπες</a:t>
            </a:r>
            <a:r>
              <a:rPr lang="en-US" sz="2800" dirty="0" smtClean="0"/>
              <a:t> </a:t>
            </a:r>
            <a:endParaRPr lang="el-GR" sz="2800" dirty="0" smtClean="0"/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 Αν </a:t>
            </a:r>
            <a:r>
              <a:rPr lang="el-GR" sz="2800" dirty="0" smtClean="0">
                <a:solidFill>
                  <a:srgbClr val="FFFF00"/>
                </a:solidFill>
              </a:rPr>
              <a:t>στην πορεία διαπιστώσουμε </a:t>
            </a:r>
            <a:r>
              <a:rPr lang="el-GR" sz="2800" dirty="0" smtClean="0"/>
              <a:t>ότι προχωράμε με καλό ρυθμό θα προσθέσουμε ακόμα 2 σταθμούς του δικτύου </a:t>
            </a:r>
            <a:r>
              <a:rPr lang="en-US" sz="2800" dirty="0" smtClean="0"/>
              <a:t>SNAC</a:t>
            </a:r>
            <a:endParaRPr lang="el-GR" sz="2800" dirty="0" smtClean="0"/>
          </a:p>
          <a:p>
            <a:endParaRPr lang="el-GR" sz="2800" dirty="0"/>
          </a:p>
        </p:txBody>
      </p:sp>
      <p:sp>
        <p:nvSpPr>
          <p:cNvPr id="6" name="5 - TextBox"/>
          <p:cNvSpPr txBox="1"/>
          <p:nvPr/>
        </p:nvSpPr>
        <p:spPr>
          <a:xfrm>
            <a:off x="179512" y="47526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>
                <a:solidFill>
                  <a:srgbClr val="FF0000"/>
                </a:solidFill>
              </a:rPr>
              <a:t>Γιατί χρησιμοποιήσαμε τους σεισμούς που 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l-GR" sz="3200" dirty="0" smtClean="0">
                <a:solidFill>
                  <a:srgbClr val="FF0000"/>
                </a:solidFill>
              </a:rPr>
              <a:t>είχαμε ερευνήσει με το </a:t>
            </a:r>
            <a:r>
              <a:rPr lang="en-US" sz="3200" dirty="0" smtClean="0">
                <a:solidFill>
                  <a:srgbClr val="FF0000"/>
                </a:solidFill>
              </a:rPr>
              <a:t>Project 1</a:t>
            </a:r>
            <a:endParaRPr lang="el-GR" sz="3200" dirty="0">
              <a:solidFill>
                <a:srgbClr val="FF0000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0" y="112474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/>
              <a:t> Για να μπορέσουμε αργότερα να ερευνήσουμε τις </a:t>
            </a:r>
            <a:r>
              <a:rPr lang="el-GR" sz="2400" dirty="0" err="1" smtClean="0"/>
              <a:t>κυματομορφές</a:t>
            </a:r>
            <a:r>
              <a:rPr lang="el-GR" sz="2400" dirty="0" smtClean="0"/>
              <a:t>   που βλέπουμε μέσω του δεσμού του σεισμογράφου μας</a:t>
            </a:r>
            <a:r>
              <a:rPr lang="en-US" sz="2400" dirty="0" smtClean="0"/>
              <a:t>  </a:t>
            </a:r>
            <a:r>
              <a:rPr lang="el-GR" sz="2400" dirty="0" smtClean="0"/>
              <a:t>σε συνδυασμό με την καταγραφή του σταθμού μέσω </a:t>
            </a:r>
            <a:r>
              <a:rPr lang="en-US" sz="2400" dirty="0" smtClean="0"/>
              <a:t>SWARM</a:t>
            </a:r>
            <a:endParaRPr lang="el-GR" sz="24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5134"/>
            <a:ext cx="9144000" cy="389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0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l-G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Επισκεπτόμαστε την ιστοσελίδα του Γεωδυναμικού Ινστιτούτου του Εθνικού Αστεροσκοπείου Αθηνών,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ελέγχοντας αν υπάρχει κάποιος σεισμός και σε ποια περιοχή : </a:t>
            </a:r>
            <a:endParaRPr lang="el-GR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2483768" y="548680"/>
            <a:ext cx="4700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hlinkClick r:id="rId3"/>
              </a:rPr>
              <a:t>http://www.gein.noa.gr/el</a:t>
            </a:r>
            <a:r>
              <a:rPr lang="en-US" dirty="0" smtClean="0">
                <a:hlinkClick r:id="rId3"/>
              </a:rPr>
              <a:t>/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89959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187624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251520" y="0"/>
            <a:ext cx="871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 θέλουμε προηγούμενες μέρες ή μικρότερους σεισμούς  τις βλέπουμε από τον κατάλογο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755576" y="404664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https://bbnet.gein.noa.gr/HL/seismicity/catalogues/real-time-catalogue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8925" y="1124744"/>
            <a:ext cx="25050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66588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8" name="7 - TextBox"/>
          <p:cNvSpPr txBox="1"/>
          <p:nvPr/>
        </p:nvSpPr>
        <p:spPr>
          <a:xfrm>
            <a:off x="744902" y="0"/>
            <a:ext cx="7851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Ερευνούμε  ποιος – ποιοι σεισμοί  έγιναν</a:t>
            </a:r>
          </a:p>
          <a:p>
            <a:pPr algn="ctr"/>
            <a:r>
              <a:rPr lang="el-GR" sz="2400" dirty="0" smtClean="0"/>
              <a:t>Επαληθεύουμε ότι έχει γίνει οριστική λύση από σεισμολόγο</a:t>
            </a:r>
            <a:endParaRPr lang="el-GR" sz="2400" dirty="0"/>
          </a:p>
        </p:txBody>
      </p:sp>
      <p:sp>
        <p:nvSpPr>
          <p:cNvPr id="9" name="8 - TextBox"/>
          <p:cNvSpPr txBox="1"/>
          <p:nvPr/>
        </p:nvSpPr>
        <p:spPr>
          <a:xfrm>
            <a:off x="0" y="5229200"/>
            <a:ext cx="903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Αποθηκεύουμε σε αρχείο </a:t>
            </a:r>
            <a:r>
              <a:rPr lang="en-US" sz="2000" b="1" dirty="0" smtClean="0"/>
              <a:t>EXCEL </a:t>
            </a:r>
            <a:r>
              <a:rPr lang="el-GR" sz="2000" b="1" dirty="0" smtClean="0"/>
              <a:t>: </a:t>
            </a:r>
            <a:r>
              <a:rPr lang="el-GR" sz="2000" dirty="0" smtClean="0"/>
              <a:t>Χρόνος σεισμού </a:t>
            </a:r>
            <a:r>
              <a:rPr lang="en-US" sz="2000" dirty="0" smtClean="0"/>
              <a:t>GMT,</a:t>
            </a:r>
            <a:r>
              <a:rPr lang="el-GR" sz="2000" dirty="0" smtClean="0"/>
              <a:t> μέγεθος, συντεταγμένες </a:t>
            </a:r>
          </a:p>
          <a:p>
            <a:pPr algn="ctr"/>
            <a:r>
              <a:rPr lang="el-GR" sz="2000" dirty="0" smtClean="0"/>
              <a:t> εστιακό βάθος και μια πληροφορία που αφορά την περιοχή : </a:t>
            </a:r>
          </a:p>
          <a:p>
            <a:pPr algn="ctr"/>
            <a:r>
              <a:rPr lang="el-GR" sz="2000" dirty="0" smtClean="0"/>
              <a:t>π. χ.  127 </a:t>
            </a:r>
            <a:r>
              <a:rPr lang="en-US" sz="2000" dirty="0" smtClean="0"/>
              <a:t>km </a:t>
            </a:r>
            <a:r>
              <a:rPr lang="el-GR" sz="2000" dirty="0" smtClean="0"/>
              <a:t>Ε </a:t>
            </a:r>
            <a:r>
              <a:rPr lang="en-US" sz="2000" dirty="0" smtClean="0"/>
              <a:t>from </a:t>
            </a:r>
            <a:r>
              <a:rPr lang="en-US" sz="2000" dirty="0" err="1" smtClean="0"/>
              <a:t>Mitilini</a:t>
            </a:r>
            <a:endParaRPr lang="el-GR" sz="2000" dirty="0"/>
          </a:p>
        </p:txBody>
      </p:sp>
      <p:sp>
        <p:nvSpPr>
          <p:cNvPr id="12" name="11 - Αριστερό βέλος"/>
          <p:cNvSpPr/>
          <p:nvPr/>
        </p:nvSpPr>
        <p:spPr>
          <a:xfrm>
            <a:off x="5004048" y="1268760"/>
            <a:ext cx="978408" cy="288032"/>
          </a:xfrm>
          <a:prstGeom prst="left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Αριστερό βέλος"/>
          <p:cNvSpPr/>
          <p:nvPr/>
        </p:nvSpPr>
        <p:spPr>
          <a:xfrm>
            <a:off x="5436096" y="1844824"/>
            <a:ext cx="1152128" cy="432048"/>
          </a:xfrm>
          <a:prstGeom prst="left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Αριστερό βέλος"/>
          <p:cNvSpPr/>
          <p:nvPr/>
        </p:nvSpPr>
        <p:spPr>
          <a:xfrm>
            <a:off x="3635896" y="2348880"/>
            <a:ext cx="978408" cy="576064"/>
          </a:xfrm>
          <a:prstGeom prst="left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Αριστερό βέλος"/>
          <p:cNvSpPr/>
          <p:nvPr/>
        </p:nvSpPr>
        <p:spPr>
          <a:xfrm>
            <a:off x="3203848" y="3068960"/>
            <a:ext cx="978408" cy="288032"/>
          </a:xfrm>
          <a:prstGeom prst="left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Αριστερό βέλος"/>
          <p:cNvSpPr/>
          <p:nvPr/>
        </p:nvSpPr>
        <p:spPr>
          <a:xfrm>
            <a:off x="8460432" y="2060848"/>
            <a:ext cx="683568" cy="720080"/>
          </a:xfrm>
          <a:prstGeom prst="left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Αριστερό βέλος"/>
          <p:cNvSpPr/>
          <p:nvPr/>
        </p:nvSpPr>
        <p:spPr>
          <a:xfrm>
            <a:off x="3275856" y="1556792"/>
            <a:ext cx="978408" cy="288032"/>
          </a:xfrm>
          <a:prstGeom prst="left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Ορθογώνιο"/>
          <p:cNvSpPr/>
          <p:nvPr/>
        </p:nvSpPr>
        <p:spPr>
          <a:xfrm>
            <a:off x="1187624" y="4365104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http://bbnet.gein.noa.gr/Events/2020/02/noa2020cgtff_info.html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187624" y="548680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http://www.gein.noa.gr/el/diktua/ethniko-seismologiko-diktuo</a:t>
            </a:r>
            <a:endParaRPr lang="el-GR" dirty="0"/>
          </a:p>
        </p:txBody>
      </p:sp>
      <p:sp>
        <p:nvSpPr>
          <p:cNvPr id="3" name="2 - Ορθογώνιο"/>
          <p:cNvSpPr/>
          <p:nvPr/>
        </p:nvSpPr>
        <p:spPr>
          <a:xfrm>
            <a:off x="1331640" y="980728"/>
            <a:ext cx="6084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http://www.gein.noa.gr/el/diktua/diktuo-epitaxunsiografwn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2051720" y="1340768"/>
            <a:ext cx="4138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https://snac.gein.noa.gr/project-network/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11560" y="0"/>
            <a:ext cx="751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Πηγές από σεισμογράφους - επιταχυνσιογράφους</a:t>
            </a:r>
            <a:endParaRPr lang="el-GR" sz="2800" dirty="0"/>
          </a:p>
        </p:txBody>
      </p:sp>
      <p:sp>
        <p:nvSpPr>
          <p:cNvPr id="7" name="6 - TextBox"/>
          <p:cNvSpPr txBox="1"/>
          <p:nvPr/>
        </p:nvSpPr>
        <p:spPr>
          <a:xfrm>
            <a:off x="0" y="177281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u="sng" dirty="0" smtClean="0"/>
              <a:t>Αποστάσεις μετράμε μέσω </a:t>
            </a:r>
            <a:r>
              <a:rPr lang="en-US" u="sng" dirty="0" smtClean="0"/>
              <a:t>Google Earth </a:t>
            </a:r>
            <a:endParaRPr lang="el-GR" u="sng" dirty="0" smtClean="0"/>
          </a:p>
          <a:p>
            <a:pPr algn="ctr"/>
            <a:r>
              <a:rPr lang="el-GR" dirty="0" smtClean="0"/>
              <a:t>Για να γίνουν οι μετατροπές από δεκαδικό σύστημα σε μοίρες χρησιμοποιούμε :</a:t>
            </a:r>
          </a:p>
          <a:p>
            <a:pPr algn="ctr"/>
            <a:r>
              <a:rPr lang="en-US" dirty="0" smtClean="0">
                <a:hlinkClick r:id="rId3"/>
              </a:rPr>
              <a:t>http://www.calcfun.com/calc-68-metatropi-syntetagmenon-apo-dekadikes-se-moires-lepta-deyterolepta.html</a:t>
            </a:r>
            <a:endParaRPr lang="el-GR" dirty="0" smtClean="0"/>
          </a:p>
          <a:p>
            <a:pPr algn="ctr"/>
            <a:endParaRPr lang="el-GR" dirty="0" smtClean="0"/>
          </a:p>
          <a:p>
            <a:pPr algn="ctr"/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95943"/>
            <a:ext cx="8784976" cy="416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37079"/>
            <a:ext cx="8580140" cy="632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1547664" y="107340"/>
            <a:ext cx="585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Χρειαζόμαστε τις χιλιομετρικές αποστάσεις για κάθε σεισμό</a:t>
            </a:r>
            <a:endParaRPr lang="el-GR" dirty="0"/>
          </a:p>
        </p:txBody>
      </p:sp>
      <p:cxnSp>
        <p:nvCxnSpPr>
          <p:cNvPr id="4" name="3 - Ευθύγραμμο βέλος σύνδεσης"/>
          <p:cNvCxnSpPr/>
          <p:nvPr/>
        </p:nvCxnSpPr>
        <p:spPr>
          <a:xfrm flipH="1" flipV="1">
            <a:off x="1547664" y="4149080"/>
            <a:ext cx="4248472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 flipH="1" flipV="1">
            <a:off x="1907704" y="2708920"/>
            <a:ext cx="4176464" cy="2952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flipH="1" flipV="1">
            <a:off x="2555776" y="1844824"/>
            <a:ext cx="3816424" cy="37444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/>
          <p:nvPr/>
        </p:nvCxnSpPr>
        <p:spPr>
          <a:xfrm flipH="1" flipV="1">
            <a:off x="2411760" y="1340768"/>
            <a:ext cx="4176464" cy="43204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ύγραμμο βέλος σύνδεσης"/>
          <p:cNvCxnSpPr/>
          <p:nvPr/>
        </p:nvCxnSpPr>
        <p:spPr>
          <a:xfrm flipH="1" flipV="1">
            <a:off x="1907704" y="1268760"/>
            <a:ext cx="4392488" cy="44644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- TextBox"/>
          <p:cNvSpPr txBox="1"/>
          <p:nvPr/>
        </p:nvSpPr>
        <p:spPr>
          <a:xfrm>
            <a:off x="1043608" y="6381328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SNAC</a:t>
            </a:r>
            <a:r>
              <a:rPr lang="el-GR" sz="1600" dirty="0" smtClean="0">
                <a:solidFill>
                  <a:srgbClr val="FFFF00"/>
                </a:solidFill>
              </a:rPr>
              <a:t>- </a:t>
            </a:r>
            <a:r>
              <a:rPr lang="en-US" sz="1600" dirty="0" smtClean="0">
                <a:solidFill>
                  <a:srgbClr val="FFFF00"/>
                </a:solidFill>
              </a:rPr>
              <a:t>Erasmus+,  </a:t>
            </a:r>
            <a:r>
              <a:rPr lang="el-GR" sz="1600" dirty="0" smtClean="0">
                <a:solidFill>
                  <a:srgbClr val="FFFF00"/>
                </a:solidFill>
              </a:rPr>
              <a:t>Γυμνάσιο Δ.Ε. </a:t>
            </a:r>
            <a:r>
              <a:rPr lang="el-GR" sz="1600" dirty="0" err="1" smtClean="0">
                <a:solidFill>
                  <a:srgbClr val="FFFF00"/>
                </a:solidFill>
              </a:rPr>
              <a:t>Σαπών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l-GR" sz="1600" dirty="0" smtClean="0">
                <a:solidFill>
                  <a:srgbClr val="FFFF00"/>
                </a:solidFill>
              </a:rPr>
              <a:t>Ροδόπης, </a:t>
            </a:r>
            <a:r>
              <a:rPr lang="el-GR" sz="1600" dirty="0" err="1" smtClean="0">
                <a:solidFill>
                  <a:srgbClr val="FFFF00"/>
                </a:solidFill>
              </a:rPr>
              <a:t>Πρασόπουλος</a:t>
            </a:r>
            <a:r>
              <a:rPr lang="el-GR" sz="1600" dirty="0" smtClean="0">
                <a:solidFill>
                  <a:srgbClr val="FFFF00"/>
                </a:solidFill>
              </a:rPr>
              <a:t> Δημήτριος,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l-GR" sz="1600" dirty="0" smtClean="0">
                <a:solidFill>
                  <a:srgbClr val="FFFF00"/>
                </a:solidFill>
              </a:rPr>
              <a:t>Φυσικός</a:t>
            </a:r>
            <a:endParaRPr lang="el-GR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92696"/>
            <a:ext cx="9036496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 flipH="1">
            <a:off x="179510" y="188640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Ανοίγουμε το </a:t>
            </a:r>
            <a:r>
              <a:rPr lang="en-US" dirty="0" smtClean="0"/>
              <a:t>VPN, </a:t>
            </a:r>
            <a:r>
              <a:rPr lang="el-GR" dirty="0" smtClean="0"/>
              <a:t>ζητάμε τις </a:t>
            </a:r>
            <a:r>
              <a:rPr lang="el-GR" dirty="0" err="1" smtClean="0"/>
              <a:t>κυματομορφές</a:t>
            </a:r>
            <a:r>
              <a:rPr lang="el-GR" dirty="0" smtClean="0"/>
              <a:t> για Σάπες (</a:t>
            </a:r>
            <a:r>
              <a:rPr lang="en-US" dirty="0" smtClean="0"/>
              <a:t>RE950) </a:t>
            </a:r>
            <a:r>
              <a:rPr lang="el-GR" dirty="0" smtClean="0"/>
              <a:t>και Λήμνο </a:t>
            </a:r>
            <a:r>
              <a:rPr lang="en-US" dirty="0" smtClean="0"/>
              <a:t>( R9AC0)</a:t>
            </a:r>
            <a:endParaRPr lang="el-GR" dirty="0"/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6300192" y="620688"/>
            <a:ext cx="1296144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 flipH="1">
            <a:off x="1619672" y="620688"/>
            <a:ext cx="4536504" cy="31683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 flipH="1">
            <a:off x="2339752" y="692696"/>
            <a:ext cx="3816424" cy="59046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/>
          <p:nvPr/>
        </p:nvCxnSpPr>
        <p:spPr>
          <a:xfrm flipH="1">
            <a:off x="1403648" y="4437112"/>
            <a:ext cx="3960440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- TextBox"/>
          <p:cNvSpPr txBox="1"/>
          <p:nvPr/>
        </p:nvSpPr>
        <p:spPr>
          <a:xfrm>
            <a:off x="3671392" y="5157192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Αποθηκεύουμε με ονόματα  </a:t>
            </a:r>
          </a:p>
          <a:p>
            <a:r>
              <a:rPr lang="el-GR" dirty="0" smtClean="0"/>
              <a:t>πχ  </a:t>
            </a:r>
            <a:r>
              <a:rPr lang="el-GR" dirty="0" err="1" smtClean="0"/>
              <a:t>Ημερομηνία_ώρα</a:t>
            </a:r>
            <a:r>
              <a:rPr lang="el-GR" dirty="0" smtClean="0"/>
              <a:t>  όνομα σεισμογράφου/περιοχή </a:t>
            </a:r>
          </a:p>
          <a:p>
            <a:r>
              <a:rPr lang="el-GR" dirty="0" smtClean="0"/>
              <a:t>πχ</a:t>
            </a:r>
            <a:r>
              <a:rPr lang="en-US" dirty="0" smtClean="0"/>
              <a:t> </a:t>
            </a:r>
            <a:r>
              <a:rPr lang="el-GR" dirty="0" smtClean="0"/>
              <a:t>20200202_1325</a:t>
            </a:r>
            <a:r>
              <a:rPr lang="en-US" dirty="0" smtClean="0"/>
              <a:t> </a:t>
            </a:r>
            <a:r>
              <a:rPr lang="el-GR" dirty="0" smtClean="0"/>
              <a:t>_</a:t>
            </a:r>
            <a:r>
              <a:rPr lang="en-US" dirty="0" err="1" smtClean="0"/>
              <a:t>Sapes</a:t>
            </a:r>
            <a:r>
              <a:rPr lang="en-US" dirty="0" smtClean="0"/>
              <a:t>  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19" name="18 - TextBox"/>
          <p:cNvSpPr txBox="1"/>
          <p:nvPr/>
        </p:nvSpPr>
        <p:spPr>
          <a:xfrm>
            <a:off x="2699792" y="6309320"/>
            <a:ext cx="644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20" name="19 - TextBox"/>
          <p:cNvSpPr txBox="1"/>
          <p:nvPr/>
        </p:nvSpPr>
        <p:spPr>
          <a:xfrm>
            <a:off x="5796136" y="3429000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20200202 Τ ……….</a:t>
            </a:r>
            <a:endParaRPr lang="el-GR" dirty="0"/>
          </a:p>
        </p:txBody>
      </p:sp>
      <p:cxnSp>
        <p:nvCxnSpPr>
          <p:cNvPr id="21" name="20 - Ευθύγραμμο βέλος σύνδεσης"/>
          <p:cNvCxnSpPr/>
          <p:nvPr/>
        </p:nvCxnSpPr>
        <p:spPr>
          <a:xfrm flipH="1">
            <a:off x="1763688" y="3645024"/>
            <a:ext cx="3960440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- Ορθογώνιο"/>
          <p:cNvSpPr/>
          <p:nvPr/>
        </p:nvSpPr>
        <p:spPr>
          <a:xfrm>
            <a:off x="5436096" y="4293096"/>
            <a:ext cx="339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Σάπες (</a:t>
            </a:r>
            <a:r>
              <a:rPr lang="en-US" dirty="0" smtClean="0"/>
              <a:t>RE950) </a:t>
            </a:r>
            <a:r>
              <a:rPr lang="el-GR" dirty="0" smtClean="0"/>
              <a:t>και Λήμνο </a:t>
            </a:r>
            <a:r>
              <a:rPr lang="en-US" dirty="0" smtClean="0"/>
              <a:t>( R9AC0)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971600" y="6381328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Ανοίγουμε το πρόγραμμα </a:t>
            </a:r>
            <a:r>
              <a:rPr lang="en-US" dirty="0" smtClean="0"/>
              <a:t>SWARM </a:t>
            </a:r>
            <a:r>
              <a:rPr lang="el-GR" dirty="0" smtClean="0"/>
              <a:t>– περνάμε τα σεισμογραφήματα –</a:t>
            </a:r>
            <a:endParaRPr lang="en-US" dirty="0" smtClean="0"/>
          </a:p>
          <a:p>
            <a:pPr algn="ctr"/>
            <a:r>
              <a:rPr lang="el-GR" dirty="0" smtClean="0"/>
              <a:t>βρίσκουμε την αρχή των κυμάτων </a:t>
            </a:r>
            <a:r>
              <a:rPr lang="en-US" dirty="0" smtClean="0"/>
              <a:t>P </a:t>
            </a:r>
            <a:r>
              <a:rPr lang="el-GR" dirty="0" smtClean="0"/>
              <a:t>και </a:t>
            </a:r>
            <a:r>
              <a:rPr lang="en-US" dirty="0" smtClean="0"/>
              <a:t>S</a:t>
            </a:r>
            <a:endParaRPr lang="el-GR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6712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Επιλέγοντας την κάθε </a:t>
            </a:r>
            <a:r>
              <a:rPr lang="el-GR" dirty="0" err="1" smtClean="0"/>
              <a:t>κυματομορφή</a:t>
            </a:r>
            <a:r>
              <a:rPr lang="el-GR" dirty="0" smtClean="0"/>
              <a:t> στο κάτω μέρος της οθόνης το πρόγραμμα </a:t>
            </a:r>
            <a:r>
              <a:rPr lang="en-US" dirty="0" smtClean="0"/>
              <a:t>SWARM </a:t>
            </a:r>
            <a:r>
              <a:rPr lang="el-GR" dirty="0" smtClean="0"/>
              <a:t>μας βοηθάει με μερικές</a:t>
            </a:r>
            <a:r>
              <a:rPr lang="en-US" dirty="0" smtClean="0"/>
              <a:t> </a:t>
            </a:r>
            <a:r>
              <a:rPr lang="el-GR" dirty="0" smtClean="0"/>
              <a:t>αυτόματες πράξεις από την διαφορά </a:t>
            </a:r>
            <a:r>
              <a:rPr lang="en-US" dirty="0" smtClean="0"/>
              <a:t>P </a:t>
            </a:r>
            <a:r>
              <a:rPr lang="el-GR" dirty="0" smtClean="0"/>
              <a:t>και </a:t>
            </a:r>
            <a:r>
              <a:rPr lang="en-US" dirty="0" smtClean="0"/>
              <a:t>S </a:t>
            </a:r>
            <a:r>
              <a:rPr lang="el-GR" dirty="0" smtClean="0"/>
              <a:t>κυμάτων</a:t>
            </a:r>
            <a:endParaRPr lang="el-GR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1378" y="3717032"/>
            <a:ext cx="6832622" cy="206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- Ευθύγραμμο βέλος σύνδεσης"/>
          <p:cNvCxnSpPr/>
          <p:nvPr/>
        </p:nvCxnSpPr>
        <p:spPr>
          <a:xfrm flipH="1">
            <a:off x="467544" y="692696"/>
            <a:ext cx="576064" cy="38884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>
            <a:off x="827584" y="4797152"/>
            <a:ext cx="158417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83568" y="836712"/>
            <a:ext cx="8231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Τύπος υπολογισμού ταχύτητας  κυμάτων </a:t>
            </a:r>
            <a:r>
              <a:rPr lang="en-US" sz="3200" dirty="0" smtClean="0"/>
              <a:t>P </a:t>
            </a:r>
            <a:r>
              <a:rPr lang="el-GR" sz="3200" dirty="0" smtClean="0"/>
              <a:t>και </a:t>
            </a:r>
            <a:r>
              <a:rPr lang="en-US" sz="3200" dirty="0" smtClean="0"/>
              <a:t>S</a:t>
            </a:r>
            <a:endParaRPr lang="el-GR" sz="3200" dirty="0"/>
          </a:p>
        </p:txBody>
      </p:sp>
      <p:sp>
        <p:nvSpPr>
          <p:cNvPr id="3" name="2 - TextBox"/>
          <p:cNvSpPr txBox="1"/>
          <p:nvPr/>
        </p:nvSpPr>
        <p:spPr>
          <a:xfrm>
            <a:off x="2843808" y="1772816"/>
            <a:ext cx="2871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smtClean="0"/>
              <a:t>υ  =  </a:t>
            </a:r>
            <a:r>
              <a:rPr lang="en-US" sz="5400" dirty="0" smtClean="0"/>
              <a:t>S /</a:t>
            </a:r>
            <a:r>
              <a:rPr lang="el-GR" sz="5400" dirty="0" smtClean="0"/>
              <a:t>Δ</a:t>
            </a:r>
            <a:r>
              <a:rPr lang="en-US" sz="5400" dirty="0" smtClean="0"/>
              <a:t>t</a:t>
            </a:r>
            <a:endParaRPr lang="el-GR" sz="5400" dirty="0"/>
          </a:p>
        </p:txBody>
      </p:sp>
      <p:sp>
        <p:nvSpPr>
          <p:cNvPr id="4" name="3 - TextBox"/>
          <p:cNvSpPr txBox="1"/>
          <p:nvPr/>
        </p:nvSpPr>
        <p:spPr>
          <a:xfrm>
            <a:off x="98645" y="3212976"/>
            <a:ext cx="89378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υ : ταχύτητα σε </a:t>
            </a:r>
            <a:r>
              <a:rPr lang="en-US" sz="2400" dirty="0" smtClean="0"/>
              <a:t>km/sec</a:t>
            </a:r>
          </a:p>
          <a:p>
            <a:r>
              <a:rPr lang="en-US" sz="2400" dirty="0" smtClean="0"/>
              <a:t>S </a:t>
            </a:r>
            <a:r>
              <a:rPr lang="el-GR" sz="2400" dirty="0" smtClean="0"/>
              <a:t>: απόσταση σεισμού – σεισμογράφου σε </a:t>
            </a:r>
            <a:r>
              <a:rPr lang="en-US" sz="2400" dirty="0" smtClean="0"/>
              <a:t>km</a:t>
            </a:r>
          </a:p>
          <a:p>
            <a:r>
              <a:rPr lang="el-GR" sz="2400" dirty="0" smtClean="0"/>
              <a:t>Δ</a:t>
            </a:r>
            <a:r>
              <a:rPr lang="en-US" sz="2400" dirty="0" smtClean="0"/>
              <a:t>t </a:t>
            </a:r>
            <a:r>
              <a:rPr lang="el-GR" sz="2400" dirty="0" smtClean="0"/>
              <a:t>:   </a:t>
            </a:r>
            <a:r>
              <a:rPr lang="en-US" sz="2400" dirty="0" smtClean="0"/>
              <a:t>time </a:t>
            </a:r>
            <a:r>
              <a:rPr lang="el-GR" sz="2400" dirty="0" smtClean="0"/>
              <a:t>τελικό   - </a:t>
            </a:r>
            <a:r>
              <a:rPr lang="en-US" sz="2400" dirty="0" smtClean="0"/>
              <a:t>time </a:t>
            </a:r>
            <a:r>
              <a:rPr lang="el-GR" sz="2400" dirty="0" smtClean="0"/>
              <a:t>αρχικό : </a:t>
            </a:r>
          </a:p>
          <a:p>
            <a:r>
              <a:rPr lang="el-GR" sz="2400" dirty="0" smtClean="0"/>
              <a:t>διαφορά χρόνου σεισμού – εμφάνισης στο σεισμογράφο σε </a:t>
            </a:r>
            <a:r>
              <a:rPr lang="en-US" sz="2400" dirty="0" smtClean="0"/>
              <a:t>sec</a:t>
            </a:r>
          </a:p>
          <a:p>
            <a:endParaRPr lang="en-US" sz="2400" dirty="0" smtClean="0"/>
          </a:p>
          <a:p>
            <a:r>
              <a:rPr lang="el-GR" sz="2400" dirty="0" smtClean="0"/>
              <a:t>Μπορεί να χρησιμοποιηθεί και σε ασκήσεις σε </a:t>
            </a:r>
            <a:r>
              <a:rPr lang="en-US" sz="2400" dirty="0" smtClean="0"/>
              <a:t>B</a:t>
            </a:r>
            <a:r>
              <a:rPr lang="el-GR" sz="2400" dirty="0" smtClean="0"/>
              <a:t>’</a:t>
            </a:r>
            <a:r>
              <a:rPr lang="en-US" sz="2400" dirty="0" smtClean="0"/>
              <a:t> </a:t>
            </a:r>
            <a:r>
              <a:rPr lang="el-GR" sz="2400" dirty="0" smtClean="0"/>
              <a:t>και Γ’ Γυμνασίου και όχι μόνο …….</a:t>
            </a:r>
            <a:endParaRPr lang="el-GR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6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323528" y="260648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Βρίσκουμε τις διαφορές χρόνου από την εμφάνιση του σεισμού μέχρι την ανίχνευση από τους σεισμογράφους </a:t>
            </a:r>
            <a:r>
              <a:rPr lang="en-US" dirty="0" smtClean="0"/>
              <a:t>SNAC – </a:t>
            </a:r>
            <a:r>
              <a:rPr lang="el-GR" dirty="0" smtClean="0"/>
              <a:t>Σάπες &amp; Λήμνος. Συμπληρώνουμε στο αρχείο </a:t>
            </a:r>
            <a:r>
              <a:rPr lang="en-US" dirty="0" smtClean="0"/>
              <a:t>EXCEL</a:t>
            </a:r>
            <a:endParaRPr lang="el-GR" dirty="0"/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-2" y="1196751"/>
          <a:ext cx="9144001" cy="5278326"/>
        </p:xfrm>
        <a:graphic>
          <a:graphicData uri="http://schemas.openxmlformats.org/drawingml/2006/table">
            <a:tbl>
              <a:tblPr/>
              <a:tblGrid>
                <a:gridCol w="566057"/>
                <a:gridCol w="566057"/>
                <a:gridCol w="1018903"/>
                <a:gridCol w="566057"/>
                <a:gridCol w="1497875"/>
                <a:gridCol w="870857"/>
                <a:gridCol w="775063"/>
                <a:gridCol w="1132115"/>
                <a:gridCol w="757645"/>
                <a:gridCol w="1393372"/>
              </a:tblGrid>
              <a:tr h="49678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SNAC </a:t>
                      </a:r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Σάπες -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AM.RE950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SNAC - </a:t>
                      </a:r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Λήμνος -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AM.R9AC0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359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για τα κύματα P (sec)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Ταχύτητα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 (km/s)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 για τα κύματα S (sec)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Ταχύτητα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 (km/s)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Απόσταση Σεισμού-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SNAC- </a:t>
                      </a:r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Λήμνος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για τα κύματα P (sec)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Ταχύτητα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 (km/s)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 για τα κύματα S (</a:t>
                      </a:r>
                      <a:r>
                        <a:rPr lang="el-GR" sz="105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  <a:r>
                        <a:rPr lang="el-G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Ταχύτητα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 (km/s)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Ημερομηνία/ώρα σεισμού 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GMT)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72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6,591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3,671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6,784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3,691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20200202 03:25:41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72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6,817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3,671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4,050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20200202 11:36:41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4" name="3 - TextBox"/>
          <p:cNvSpPr txBox="1"/>
          <p:nvPr/>
        </p:nvSpPr>
        <p:spPr>
          <a:xfrm>
            <a:off x="1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Επέκταση του </a:t>
            </a:r>
            <a:r>
              <a:rPr lang="en-US" dirty="0" smtClean="0">
                <a:solidFill>
                  <a:srgbClr val="FFFF00"/>
                </a:solidFill>
              </a:rPr>
              <a:t>project </a:t>
            </a:r>
            <a:r>
              <a:rPr lang="el-GR" dirty="0" smtClean="0">
                <a:solidFill>
                  <a:srgbClr val="FFFF00"/>
                </a:solidFill>
              </a:rPr>
              <a:t> : </a:t>
            </a:r>
            <a:r>
              <a:rPr lang="el-GR" dirty="0" smtClean="0"/>
              <a:t>να χρησιμοποιήσουμε το </a:t>
            </a:r>
            <a:r>
              <a:rPr lang="el-GR" dirty="0" smtClean="0">
                <a:solidFill>
                  <a:srgbClr val="FFFF00"/>
                </a:solidFill>
              </a:rPr>
              <a:t>πλάτος της </a:t>
            </a:r>
            <a:r>
              <a:rPr lang="el-GR" dirty="0" err="1" smtClean="0">
                <a:solidFill>
                  <a:srgbClr val="FFFF00"/>
                </a:solidFill>
              </a:rPr>
              <a:t>κυματομορφής</a:t>
            </a:r>
            <a:r>
              <a:rPr lang="el-GR" dirty="0" smtClean="0">
                <a:solidFill>
                  <a:srgbClr val="FFFF00"/>
                </a:solidFill>
              </a:rPr>
              <a:t>  </a:t>
            </a:r>
            <a:r>
              <a:rPr lang="el-GR" dirty="0" smtClean="0"/>
              <a:t>που παίρνουμε από το </a:t>
            </a:r>
            <a:r>
              <a:rPr lang="en-US" dirty="0" smtClean="0"/>
              <a:t>SWARM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l-GR" dirty="0" smtClean="0"/>
              <a:t>συγκρίνοντάς το με </a:t>
            </a:r>
            <a:r>
              <a:rPr lang="el-GR" dirty="0" smtClean="0">
                <a:solidFill>
                  <a:srgbClr val="FFFF00"/>
                </a:solidFill>
              </a:rPr>
              <a:t>το </a:t>
            </a:r>
            <a:r>
              <a:rPr lang="el-GR" dirty="0" err="1" smtClean="0">
                <a:solidFill>
                  <a:srgbClr val="FFFF00"/>
                </a:solidFill>
              </a:rPr>
              <a:t>σεισμόγραμμα</a:t>
            </a:r>
            <a:r>
              <a:rPr lang="el-GR" dirty="0" smtClean="0">
                <a:solidFill>
                  <a:srgbClr val="FFFF00"/>
                </a:solidFill>
              </a:rPr>
              <a:t> που έχουμε μέσω του δεσμού </a:t>
            </a:r>
            <a:r>
              <a:rPr lang="el-GR" dirty="0" smtClean="0"/>
              <a:t>του </a:t>
            </a:r>
            <a:r>
              <a:rPr lang="en-US" dirty="0" smtClean="0"/>
              <a:t>SNAC </a:t>
            </a:r>
            <a:r>
              <a:rPr lang="el-GR" dirty="0" smtClean="0"/>
              <a:t>δικτύου :</a:t>
            </a:r>
            <a:endParaRPr lang="el-GR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2 - Ευθύγραμμο βέλος σύνδεσης"/>
          <p:cNvCxnSpPr/>
          <p:nvPr/>
        </p:nvCxnSpPr>
        <p:spPr>
          <a:xfrm>
            <a:off x="1115616" y="764704"/>
            <a:ext cx="360040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>
            <a:off x="1187624" y="908720"/>
            <a:ext cx="6192688" cy="41764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9144000" cy="293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8" y="1196752"/>
            <a:ext cx="12097344" cy="10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0" y="908720"/>
            <a:ext cx="565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https://snac.gein.noa.gr/plotfiles_all/RE950.20200202.gif</a:t>
            </a:r>
            <a:endParaRPr lang="el-GR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48680"/>
            <a:ext cx="10382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467544" y="5877272"/>
            <a:ext cx="822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Μια γρήγορη αναλογία είναι πχ :  τα 3000 </a:t>
            </a:r>
            <a:r>
              <a:rPr lang="en-US" dirty="0" smtClean="0"/>
              <a:t>nm/s </a:t>
            </a:r>
            <a:r>
              <a:rPr lang="el-GR" dirty="0" smtClean="0"/>
              <a:t>αντιστοιχεί …. σε  «0,5 ώρα πλάτους»</a:t>
            </a:r>
            <a:endParaRPr lang="el-GR" dirty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9200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Μπορούμε να έχουμε μια μέτρηση της σεισμικής δόνησης που εμφανίζεται στην περιοχή του σεισμόμετρου –  </a:t>
            </a:r>
            <a:r>
              <a:rPr lang="el-GR" dirty="0" smtClean="0">
                <a:solidFill>
                  <a:srgbClr val="FFFF00"/>
                </a:solidFill>
              </a:rPr>
              <a:t>τοπικό μέγεθος σεισμού    ???   (υπό διερεύνηση)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827584" y="6381328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Έτσι θα αποκτήσουμε ένα γρήγορο εμπειρικό τρόπο με μια ματιά να βρίσκουμε  σε 2-4 λεπτά (ανάλογα με την χρονική καθυστέρηση του σεισμογράφου), το τοπικό μέγεθος του σεισμού που εύκολα και γρήγορα μπορούμε να έχουμε στο κινητό μας. </a:t>
            </a:r>
          </a:p>
          <a:p>
            <a:r>
              <a:rPr lang="el-GR" dirty="0" smtClean="0"/>
              <a:t>Είναι κάτι που κάνω κάθε πρωί καθώς πίνω καφέ μέσω των δεσμών του </a:t>
            </a:r>
            <a:r>
              <a:rPr lang="en-US" dirty="0" smtClean="0"/>
              <a:t>SNAC</a:t>
            </a:r>
            <a:r>
              <a:rPr lang="el-GR" dirty="0" smtClean="0"/>
              <a:t>. </a:t>
            </a:r>
            <a:endParaRPr lang="el-GR" sz="1600" dirty="0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827584" y="6474822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115616" y="6381328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Συνεχίζοντας βρίσκουμε τις διαφορές των χρόνων άφιξης των κυμάτων </a:t>
            </a:r>
            <a:r>
              <a:rPr lang="en-US" dirty="0" smtClean="0"/>
              <a:t>P </a:t>
            </a:r>
            <a:r>
              <a:rPr lang="el-GR" dirty="0" smtClean="0"/>
              <a:t>και </a:t>
            </a:r>
            <a:r>
              <a:rPr lang="en-US" dirty="0" smtClean="0"/>
              <a:t>S </a:t>
            </a:r>
            <a:r>
              <a:rPr lang="el-GR" dirty="0" smtClean="0"/>
              <a:t> ανάλογα από  ΠΟΙΟΥΣ ΣΤΑΘΜΟΥΣ  υπάρχουν ΕΠΙΣΗΜΑ διαθέσιμα στοιχεία  από </a:t>
            </a:r>
            <a:r>
              <a:rPr lang="en-US" dirty="0" smtClean="0"/>
              <a:t>NOA-GI</a:t>
            </a:r>
            <a:r>
              <a:rPr lang="el-GR" dirty="0" smtClean="0"/>
              <a:t> : 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0" y="692697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smtClean="0"/>
              <a:t>Δίκτυο </a:t>
            </a:r>
            <a:r>
              <a:rPr lang="en-US" sz="2000" dirty="0" smtClean="0"/>
              <a:t>HL – NOA-GI </a:t>
            </a:r>
            <a:r>
              <a:rPr lang="el-GR" sz="2000" dirty="0" smtClean="0"/>
              <a:t>: Σαμοθράκη  </a:t>
            </a:r>
            <a:r>
              <a:rPr lang="en-US" sz="2000" dirty="0" smtClean="0"/>
              <a:t>SMTH, </a:t>
            </a:r>
            <a:r>
              <a:rPr lang="el-GR" sz="2000" dirty="0" smtClean="0"/>
              <a:t>  Ροδόπη </a:t>
            </a:r>
            <a:r>
              <a:rPr lang="en-US" sz="2000" dirty="0" smtClean="0"/>
              <a:t> RDO,</a:t>
            </a:r>
            <a:r>
              <a:rPr lang="el-GR" sz="2000" dirty="0" smtClean="0"/>
              <a:t> Αλεξανδρούπολη  </a:t>
            </a:r>
            <a:r>
              <a:rPr lang="en-US" sz="2000" dirty="0" smtClean="0"/>
              <a:t>ALXA</a:t>
            </a:r>
          </a:p>
          <a:p>
            <a:pPr algn="ctr"/>
            <a:r>
              <a:rPr lang="en-US" sz="2400" dirty="0" smtClean="0"/>
              <a:t> </a:t>
            </a:r>
          </a:p>
        </p:txBody>
      </p:sp>
      <p:sp>
        <p:nvSpPr>
          <p:cNvPr id="13" name="12 - Ορθογώνιο"/>
          <p:cNvSpPr/>
          <p:nvPr/>
        </p:nvSpPr>
        <p:spPr>
          <a:xfrm>
            <a:off x="971600" y="1124744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http://bbnet.gein.noa.gr/Events/2020/02/noa2020cgtff_info.html</a:t>
            </a:r>
            <a:endParaRPr lang="el-GR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55054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Αριστερό βέλος"/>
          <p:cNvSpPr/>
          <p:nvPr/>
        </p:nvSpPr>
        <p:spPr>
          <a:xfrm>
            <a:off x="5652120" y="1628800"/>
            <a:ext cx="2664296" cy="1152128"/>
          </a:xfrm>
          <a:prstGeom prst="leftArrow">
            <a:avLst>
              <a:gd name="adj1" fmla="val 42350"/>
              <a:gd name="adj2" fmla="val 50000"/>
            </a:avLst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9144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9144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Αριστερό βέλος"/>
          <p:cNvSpPr/>
          <p:nvPr/>
        </p:nvSpPr>
        <p:spPr>
          <a:xfrm>
            <a:off x="3851920" y="3789040"/>
            <a:ext cx="978408" cy="288032"/>
          </a:xfrm>
          <a:prstGeom prst="leftArrow">
            <a:avLst>
              <a:gd name="adj1" fmla="val 42350"/>
              <a:gd name="adj2" fmla="val 50000"/>
            </a:avLst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Αριστερό βέλος"/>
          <p:cNvSpPr/>
          <p:nvPr/>
        </p:nvSpPr>
        <p:spPr>
          <a:xfrm>
            <a:off x="3779912" y="4509120"/>
            <a:ext cx="978408" cy="288032"/>
          </a:xfrm>
          <a:prstGeom prst="leftArrow">
            <a:avLst>
              <a:gd name="adj1" fmla="val 42350"/>
              <a:gd name="adj2" fmla="val 50000"/>
            </a:avLst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TextBox"/>
          <p:cNvSpPr txBox="1"/>
          <p:nvPr/>
        </p:nvSpPr>
        <p:spPr>
          <a:xfrm>
            <a:off x="971600" y="5229200"/>
            <a:ext cx="779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 θέλουμε μπορούμε να έχουμε και μια ακόμα αναλογία για την περιοχή μας</a:t>
            </a:r>
          </a:p>
          <a:p>
            <a:r>
              <a:rPr lang="el-GR" dirty="0" smtClean="0"/>
              <a:t>  ΑΠΟΣΤΑΣΗ  (σε μοίρες) και ΧΙΛΙΟΜΕΤΡΑ από τις τιμές που έχουμε κρατήσει  ……</a:t>
            </a:r>
            <a:endParaRPr lang="el-GR" dirty="0"/>
          </a:p>
        </p:txBody>
      </p:sp>
      <p:cxnSp>
        <p:nvCxnSpPr>
          <p:cNvPr id="18" name="17 - Ευθύγραμμο βέλος σύνδεσης"/>
          <p:cNvCxnSpPr/>
          <p:nvPr/>
        </p:nvCxnSpPr>
        <p:spPr>
          <a:xfrm flipH="1" flipV="1">
            <a:off x="755576" y="4797152"/>
            <a:ext cx="216024" cy="57606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- Ευθύγραμμο βέλος σύνδεσης"/>
          <p:cNvCxnSpPr/>
          <p:nvPr/>
        </p:nvCxnSpPr>
        <p:spPr>
          <a:xfrm flipH="1" flipV="1">
            <a:off x="971600" y="3284984"/>
            <a:ext cx="144016" cy="194421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0" y="0"/>
          <a:ext cx="9144001" cy="3069564"/>
        </p:xfrm>
        <a:graphic>
          <a:graphicData uri="http://schemas.openxmlformats.org/drawingml/2006/table">
            <a:tbl>
              <a:tblPr/>
              <a:tblGrid>
                <a:gridCol w="282474"/>
                <a:gridCol w="941578"/>
                <a:gridCol w="291032"/>
                <a:gridCol w="556387"/>
                <a:gridCol w="333832"/>
                <a:gridCol w="385191"/>
                <a:gridCol w="539267"/>
                <a:gridCol w="547827"/>
                <a:gridCol w="3511655"/>
                <a:gridCol w="855980"/>
                <a:gridCol w="898778"/>
              </a:tblGrid>
              <a:tr h="613187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α/α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Ημερομηνία/ώρα σεισμού 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GMT)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Μέγεθος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Απόσταση επίκεντρου 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Βάθος 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Απόσταση επίκεντρου (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Προσανατολοσμός (Β,Ν, ΝΑ, κ.α.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Περιοχή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Επίσημος διαθέσιμος δεσμός :   Ν.Ο.Α.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- GI</a:t>
                      </a:r>
                      <a:endParaRPr lang="el-G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Επεξεργασία από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Ημερομηνία/ώρα σεισμού 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GMT)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637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20200202 03:25:41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ΝΑ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 Km E from Mitilini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2"/>
                        </a:rPr>
                        <a:t>http://bbnet.gein.noa.gr/Events/2020/02/noa2020cgtff_info.html</a:t>
                      </a:r>
                      <a:endParaRPr lang="en-US" sz="105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Μαθητής Γ2 -Ε.Σ.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20200202 03:25:41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573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20200202 11:36:41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ΝΑ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 Km E from Mitilini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http://bbnet.gein.noa.gr/Events/2020/02/noa2020chjks_info.html</a:t>
                      </a:r>
                      <a:endParaRPr lang="en-US" sz="105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Μαθητής Γ2 -Ε.Σ.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20200202 11:36:41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-2" y="3003622"/>
          <a:ext cx="9144002" cy="3595529"/>
        </p:xfrm>
        <a:graphic>
          <a:graphicData uri="http://schemas.openxmlformats.org/drawingml/2006/table">
            <a:tbl>
              <a:tblPr/>
              <a:tblGrid>
                <a:gridCol w="1236797"/>
                <a:gridCol w="935139"/>
                <a:gridCol w="1206630"/>
                <a:gridCol w="1074656"/>
                <a:gridCol w="814476"/>
                <a:gridCol w="950222"/>
                <a:gridCol w="965306"/>
                <a:gridCol w="980388"/>
                <a:gridCol w="980388"/>
              </a:tblGrid>
              <a:tr h="93162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SMTH(HL), </a:t>
                      </a:r>
                      <a:r>
                        <a:rPr lang="el-GR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ΝΟΑ 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RDO(HL), NOA GI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ALXA (HL), NOA-GI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6404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Απόσταση 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για τα κύματα P (sec)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 για τα κύματα S (sec)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Απόσταση 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για τα κύματα P (sec)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 για τα κύματα S (</a:t>
                      </a:r>
                      <a:r>
                        <a:rPr lang="el-GR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Απόσταση (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για τα κύματα P (sec)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 για τα κύματα S (sec)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0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261,77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309,96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5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255,64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305,93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-7" y="-1"/>
          <a:ext cx="9144006" cy="6900759"/>
        </p:xfrm>
        <a:graphic>
          <a:graphicData uri="http://schemas.openxmlformats.org/drawingml/2006/table">
            <a:tbl>
              <a:tblPr/>
              <a:tblGrid>
                <a:gridCol w="1524001"/>
                <a:gridCol w="1524001"/>
                <a:gridCol w="1524001"/>
                <a:gridCol w="1524001"/>
                <a:gridCol w="1524001"/>
                <a:gridCol w="1524001"/>
              </a:tblGrid>
              <a:tr h="32300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Ταχύτητα κυμάτων P (σε </a:t>
                      </a:r>
                      <a:r>
                        <a:rPr lang="el-GR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km</a:t>
                      </a:r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  <a:r>
                        <a:rPr lang="el-GR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l-GR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Ταχύτητα κυμάτων S (σε km/sec)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58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SMTH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ALXA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SMTH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ALXA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82657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6,888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3,794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30606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3,705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9919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1832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3,859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3,976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4641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3,880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9322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1025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7,243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5537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7,064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7,098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8386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6,619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087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4,756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6,322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3,435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#ΔΙΑΙΡ/0!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cxnSp>
        <p:nvCxnSpPr>
          <p:cNvPr id="4" name="3 - Ευθύγραμμο βέλος σύνδεσης"/>
          <p:cNvCxnSpPr/>
          <p:nvPr/>
        </p:nvCxnSpPr>
        <p:spPr>
          <a:xfrm flipH="1">
            <a:off x="1187624" y="2564904"/>
            <a:ext cx="1656184" cy="38164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- TextBox"/>
          <p:cNvSpPr txBox="1"/>
          <p:nvPr/>
        </p:nvSpPr>
        <p:spPr>
          <a:xfrm>
            <a:off x="2771800" y="2204864"/>
            <a:ext cx="380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Εδώ προφανώς υπάρχει κάποιο λάθος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43608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2195736" y="0"/>
            <a:ext cx="430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Τελειώνοντας φτάνουμε στην εξής μορφή : </a:t>
            </a:r>
            <a:endParaRPr lang="el-GR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9036496" cy="284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547664" y="0"/>
            <a:ext cx="604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Τι σχεδιάζουμε για το μέλλον  με την ταχύτητα των κυμάτων :  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0" y="40466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Εύκολα μπορούμε να κατασκευάσουμε ένα πίνακα ο οποίος να έχει αποστάσεις από το Γυμνάσιο </a:t>
            </a:r>
            <a:r>
              <a:rPr lang="el-GR" sz="1600" dirty="0" err="1" smtClean="0"/>
              <a:t>Σαπών</a:t>
            </a:r>
            <a:r>
              <a:rPr lang="el-GR" sz="1600" dirty="0" smtClean="0"/>
              <a:t> ή τις κοντινές παραλίες ο οποίος να βρίσκει την χρονική διαφορά </a:t>
            </a:r>
            <a:r>
              <a:rPr lang="en-US" sz="1600" dirty="0" smtClean="0"/>
              <a:t> </a:t>
            </a:r>
            <a:endParaRPr lang="el-GR" sz="1600" dirty="0" smtClean="0"/>
          </a:p>
          <a:p>
            <a:pPr algn="ctr"/>
            <a:r>
              <a:rPr lang="en-US" sz="1600" dirty="0" smtClean="0"/>
              <a:t>(</a:t>
            </a:r>
            <a:r>
              <a:rPr lang="el-GR" sz="1600" dirty="0" smtClean="0"/>
              <a:t>έγκαιρη προειδοποίηση  σεισμού, </a:t>
            </a:r>
            <a:r>
              <a:rPr lang="el-GR" sz="1600" dirty="0" err="1" smtClean="0"/>
              <a:t>τσουνάμι</a:t>
            </a:r>
            <a:r>
              <a:rPr lang="el-GR" sz="1600" dirty="0" smtClean="0"/>
              <a:t> )</a:t>
            </a:r>
          </a:p>
          <a:p>
            <a:pPr algn="ctr"/>
            <a:endParaRPr lang="el-GR" sz="1600" dirty="0"/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0" y="1178144"/>
          <a:ext cx="9144001" cy="5679857"/>
        </p:xfrm>
        <a:graphic>
          <a:graphicData uri="http://schemas.openxmlformats.org/drawingml/2006/table">
            <a:tbl>
              <a:tblPr/>
              <a:tblGrid>
                <a:gridCol w="1455396"/>
                <a:gridCol w="2690277"/>
                <a:gridCol w="2675576"/>
                <a:gridCol w="2322752"/>
              </a:tblGrid>
              <a:tr h="37163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Απόσταση σε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km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Μέση ταχύτητα κυμάτων P σε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km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Μέση ταχύτητα κυμάτων S σε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km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Διαφορά χρόνου P - S σε sec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7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7246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Χρόνος άφιξης κυμάτων P σε sec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Χρόνος άφιξης κυμάτων S σε sec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7,1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5,4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18,8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14,3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17,9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31,3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13,4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21,4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37,5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16,1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43,8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18,8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28,6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21,4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35,7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62,5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26,8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42,9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32,1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87,5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37,5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57,1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42,9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64,3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112,5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48,2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71,4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53,6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78,6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137,5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58,9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85,7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64,3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114,3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85,7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128,6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96,4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1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142,9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250,0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107,1</a:t>
                      </a:r>
                    </a:p>
                  </a:txBody>
                  <a:tcPr marL="5233" marR="5233" marT="52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971600" y="6237312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1547664" y="260648"/>
            <a:ext cx="5639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ΣΚΟΠΟΣ της εργασίας-έρευνας : </a:t>
            </a:r>
            <a:endParaRPr lang="el-GR" sz="3200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90872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l-GR" sz="2400" dirty="0" smtClean="0"/>
              <a:t>Να μάθουμε ένα αρχικό χειρισμό του προγράμματος </a:t>
            </a:r>
            <a:r>
              <a:rPr lang="en-US" sz="2400" dirty="0" smtClean="0"/>
              <a:t>SWARM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l-GR" sz="2400" dirty="0" smtClean="0"/>
              <a:t>Να υπολογίσουμε την μέση ταχύτητα των κυμάτων </a:t>
            </a:r>
            <a:r>
              <a:rPr lang="en-US" sz="2400" dirty="0" smtClean="0"/>
              <a:t>P </a:t>
            </a:r>
            <a:r>
              <a:rPr lang="el-GR" sz="2400" dirty="0" smtClean="0"/>
              <a:t>και </a:t>
            </a:r>
            <a:r>
              <a:rPr lang="en-US" sz="2400" dirty="0" smtClean="0"/>
              <a:t>S</a:t>
            </a:r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 Να συγκρίνουμε τις μετρήσεις μας (επαλήθευση) με επίσημες </a:t>
            </a:r>
          </a:p>
          <a:p>
            <a:r>
              <a:rPr lang="el-GR" sz="2400" dirty="0" smtClean="0"/>
              <a:t>     μετρήσεις από το δίκτυο  του Γεωφυσικού Ινστιτούτου, Εθνικό </a:t>
            </a:r>
          </a:p>
          <a:p>
            <a:r>
              <a:rPr lang="el-GR" sz="2400" dirty="0" smtClean="0"/>
              <a:t>     Αστεροσκοπείο Αθηνών ΝΟΑ -</a:t>
            </a:r>
            <a:r>
              <a:rPr lang="en-US" sz="2400" dirty="0" smtClean="0"/>
              <a:t>GI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 </a:t>
            </a:r>
            <a:r>
              <a:rPr lang="en-US" sz="2400" dirty="0" smtClean="0"/>
              <a:t> </a:t>
            </a:r>
            <a:r>
              <a:rPr lang="el-GR" sz="2400" dirty="0" smtClean="0"/>
              <a:t>Να φτιάξουμε γραφικές παραστάσεις  ή/και  ανάλογα με τον </a:t>
            </a:r>
          </a:p>
          <a:p>
            <a:r>
              <a:rPr lang="el-GR" sz="2400" dirty="0" smtClean="0"/>
              <a:t>      προσανατολισμό (</a:t>
            </a:r>
            <a:r>
              <a:rPr lang="en-US" sz="2400" dirty="0" smtClean="0"/>
              <a:t>B,N,A,</a:t>
            </a:r>
            <a:r>
              <a:rPr lang="el-GR" sz="2400" dirty="0" smtClean="0"/>
              <a:t>Δ) της προέλευσης των κυμάτων </a:t>
            </a:r>
            <a:r>
              <a:rPr lang="en-US" sz="2400" dirty="0" smtClean="0"/>
              <a:t>P </a:t>
            </a:r>
            <a:r>
              <a:rPr lang="el-GR" sz="2400" dirty="0" smtClean="0"/>
              <a:t>και </a:t>
            </a:r>
            <a:r>
              <a:rPr lang="en-US" sz="2400" dirty="0" smtClean="0"/>
              <a:t>S</a:t>
            </a:r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  Να μάθουμε με «εμπειρικό τρόπο» να συγκρίνουμε γρήγορα το </a:t>
            </a:r>
          </a:p>
          <a:p>
            <a:r>
              <a:rPr lang="el-GR" sz="2400" dirty="0" smtClean="0"/>
              <a:t>      τοπικό μέγεθος ενός σεισμικού γεγονότος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  Να  ενεργοποιήσουμε τους μαθητές μας να ερευνούν, να </a:t>
            </a:r>
          </a:p>
          <a:p>
            <a:r>
              <a:rPr lang="el-GR" sz="2400" dirty="0" smtClean="0"/>
              <a:t>      αμφισβητούν,  να επαληθεύουν, να αγαπάνε την προσπάθειά τους </a:t>
            </a:r>
          </a:p>
          <a:p>
            <a:r>
              <a:rPr lang="el-GR" sz="2400" dirty="0" smtClean="0"/>
              <a:t>      και ΝΑ ΕΚΤΙΜΑΝΕ τους επιστήμονες που με πολύ κόπο και πολύ </a:t>
            </a:r>
          </a:p>
          <a:p>
            <a:r>
              <a:rPr lang="el-GR" sz="2400" dirty="0" smtClean="0"/>
              <a:t>      χρόνο…… ΠΡΟΧΩΡΑΝΕ …..</a:t>
            </a:r>
            <a:endParaRPr lang="el-GR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43608" y="6309320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251520" y="0"/>
            <a:ext cx="8559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0000"/>
                </a:solidFill>
              </a:rPr>
              <a:t>Φτάνοντας  προς στο τέλος της παρουσίασής μας αυτής</a:t>
            </a:r>
          </a:p>
          <a:p>
            <a:pPr algn="ctr"/>
            <a:r>
              <a:rPr lang="el-GR" sz="2800" b="1" dirty="0" smtClean="0">
                <a:solidFill>
                  <a:srgbClr val="FF0000"/>
                </a:solidFill>
              </a:rPr>
              <a:t>επιθυμούμε να δηλώσουμε 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827584" y="1052736"/>
            <a:ext cx="7488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3600" dirty="0" smtClean="0"/>
              <a:t> Μαθαίνουμε …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 smtClean="0"/>
              <a:t> Ερευνούμε ….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 smtClean="0"/>
              <a:t> Συζητάμε/συνεργαζόμαστε ….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 smtClean="0"/>
              <a:t> Δοκιμάζουμε ….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 smtClean="0"/>
              <a:t> Σκεφτόμαστε ….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 smtClean="0"/>
              <a:t> Αμφισβητούμε τις σκέψεις μας  …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 smtClean="0"/>
              <a:t> Επανελέγχουμε  …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 smtClean="0"/>
              <a:t> Αγαπάμε την προσπάθειά μας …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 smtClean="0"/>
              <a:t> Δεν είμαστε σεισμολόγοι …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899592" y="6381328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899592" y="1844824"/>
            <a:ext cx="71642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Αντιλαμβανόμαστε ότι χρειαζόμαστε περισσότερο διάβασμα 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Περισσότερο χρόνο και σίγουρα περισσότερους μαθητές για να φέρουμε σε πέρας την έρευνά μας 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Ελπίζουμε να είστε και να είμαστε όλοι καλά για να συνεχίσουμε εμπνέοντας και άλλους μαθητές</a:t>
            </a:r>
          </a:p>
          <a:p>
            <a:pPr>
              <a:buFont typeface="Wingdings" pitchFamily="2" charset="2"/>
              <a:buChar char="Ø"/>
            </a:pPr>
            <a:endParaRPr lang="el-GR" sz="2800" b="1" dirty="0" smtClean="0"/>
          </a:p>
          <a:p>
            <a:pPr>
              <a:buFont typeface="Wingdings" pitchFamily="2" charset="2"/>
              <a:buChar char="Ø"/>
            </a:pPr>
            <a:r>
              <a:rPr lang="el-GR" sz="2800" b="1" dirty="0" smtClean="0">
                <a:solidFill>
                  <a:srgbClr val="FF0000"/>
                </a:solidFill>
              </a:rPr>
              <a:t>Ευχόμαστε να σας άρεσε το ταξίδι μας !!! </a:t>
            </a:r>
            <a:endParaRPr lang="el-GR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2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0"/>
            <a:ext cx="435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/>
              <a:t>Θερμές Ευχαριστίες</a:t>
            </a:r>
            <a:endParaRPr lang="el-GR" sz="4000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908720"/>
            <a:ext cx="9144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l-GR" dirty="0" smtClean="0"/>
              <a:t> </a:t>
            </a:r>
            <a:r>
              <a:rPr lang="el-GR" b="1" dirty="0" smtClean="0"/>
              <a:t>κ. καθηγητή Γεράσιμο Χουλιάρα</a:t>
            </a:r>
            <a:r>
              <a:rPr lang="en-US" dirty="0" smtClean="0"/>
              <a:t>, </a:t>
            </a:r>
            <a:r>
              <a:rPr lang="el-GR" dirty="0" smtClean="0"/>
              <a:t>Διευθυντή Ερευνών Γεωδυναμικού Ινστιτούτου του </a:t>
            </a:r>
          </a:p>
          <a:p>
            <a:r>
              <a:rPr lang="el-GR" dirty="0" smtClean="0"/>
              <a:t>     Εθνικού  Αστεροσκοπείου Αθηνών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b="1" dirty="0" smtClean="0"/>
              <a:t>κ. Σοφοκλή Σωτηρίου, </a:t>
            </a:r>
            <a:r>
              <a:rPr lang="en-US" b="1" dirty="0" smtClean="0"/>
              <a:t> </a:t>
            </a:r>
            <a:r>
              <a:rPr lang="el-GR" dirty="0" smtClean="0"/>
              <a:t>Υπεύθυνο Έρευνας και Ανάπτυξης, </a:t>
            </a:r>
            <a:r>
              <a:rPr lang="el-GR" dirty="0" err="1" smtClean="0"/>
              <a:t>Ελληνογερμανική</a:t>
            </a:r>
            <a:r>
              <a:rPr lang="el-GR" dirty="0" smtClean="0"/>
              <a:t>  Αγωγή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b="1" dirty="0" smtClean="0"/>
              <a:t>κ. Κωνσταντίνου </a:t>
            </a:r>
            <a:r>
              <a:rPr lang="el-GR" b="1" dirty="0" err="1" smtClean="0"/>
              <a:t>Μπούκουρα</a:t>
            </a:r>
            <a:r>
              <a:rPr lang="el-GR" dirty="0" smtClean="0"/>
              <a:t>, Τεχνικό και Επιστημονικό Προσωπικό, Γεωδυναμικού     </a:t>
            </a:r>
          </a:p>
          <a:p>
            <a:r>
              <a:rPr lang="el-GR" dirty="0" smtClean="0"/>
              <a:t>      Ινστιτούτου του Εθνικού Αστεροσκοπείου Αθηνών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 </a:t>
            </a:r>
            <a:r>
              <a:rPr lang="el-GR" b="1" dirty="0" smtClean="0"/>
              <a:t>κ. Γρηγόρη </a:t>
            </a:r>
            <a:r>
              <a:rPr lang="el-GR" b="1" dirty="0" err="1" smtClean="0"/>
              <a:t>Μηλόπουλο</a:t>
            </a:r>
            <a:r>
              <a:rPr lang="el-GR" dirty="0" smtClean="0"/>
              <a:t>, ερευνητή Εκπαιδευτικής Τεχνολογίας του Τμήματος  Έρευνας και  </a:t>
            </a:r>
          </a:p>
          <a:p>
            <a:r>
              <a:rPr lang="el-GR" dirty="0" smtClean="0"/>
              <a:t>      Ανάπτυξης, </a:t>
            </a:r>
            <a:r>
              <a:rPr lang="el-GR" dirty="0" err="1" smtClean="0"/>
              <a:t>Ελληνογερμανική</a:t>
            </a:r>
            <a:r>
              <a:rPr lang="el-GR" dirty="0" smtClean="0"/>
              <a:t> Αγωγή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 </a:t>
            </a:r>
            <a:r>
              <a:rPr lang="el-GR" b="1" dirty="0" smtClean="0"/>
              <a:t>κ. Νίκο </a:t>
            </a:r>
            <a:r>
              <a:rPr lang="el-GR" b="1" dirty="0" err="1" smtClean="0"/>
              <a:t>Ζυγουρίτσα</a:t>
            </a:r>
            <a:r>
              <a:rPr lang="el-GR" b="1" dirty="0" smtClean="0"/>
              <a:t>, </a:t>
            </a:r>
            <a:r>
              <a:rPr lang="el-GR" dirty="0" smtClean="0"/>
              <a:t>επιστημονικό συνεργάτη, </a:t>
            </a:r>
            <a:r>
              <a:rPr lang="el-GR" dirty="0" err="1" smtClean="0"/>
              <a:t>Ελληνογερμανική</a:t>
            </a:r>
            <a:r>
              <a:rPr lang="el-GR" dirty="0" smtClean="0"/>
              <a:t> Αγωγή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 </a:t>
            </a:r>
            <a:r>
              <a:rPr lang="el-GR" b="1" dirty="0" smtClean="0"/>
              <a:t>κα. Ευγενία Κυπριώτη</a:t>
            </a:r>
            <a:r>
              <a:rPr lang="el-GR" dirty="0" smtClean="0"/>
              <a:t>,  Τμήμα  Έρευνας και Ανάπτυξης, </a:t>
            </a:r>
            <a:r>
              <a:rPr lang="el-GR" dirty="0" err="1" smtClean="0"/>
              <a:t>Ελληνογερμανική</a:t>
            </a:r>
            <a:r>
              <a:rPr lang="el-GR" dirty="0" smtClean="0"/>
              <a:t> Αγωγή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l-GR" dirty="0" smtClean="0"/>
              <a:t>κ. Διευθυντή Γυμνασίου </a:t>
            </a:r>
            <a:r>
              <a:rPr lang="el-GR" dirty="0" err="1" smtClean="0"/>
              <a:t>Σαπών</a:t>
            </a:r>
            <a:r>
              <a:rPr lang="el-GR" dirty="0" smtClean="0"/>
              <a:t>  </a:t>
            </a:r>
            <a:r>
              <a:rPr lang="el-GR" b="1" dirty="0" smtClean="0"/>
              <a:t>Δημήτριο </a:t>
            </a:r>
            <a:r>
              <a:rPr lang="el-GR" b="1" dirty="0" err="1" smtClean="0"/>
              <a:t>Καρακύριο</a:t>
            </a:r>
            <a:r>
              <a:rPr lang="el-GR" dirty="0" smtClean="0"/>
              <a:t>,  την κα. </a:t>
            </a:r>
            <a:r>
              <a:rPr lang="el-GR" b="1" dirty="0" err="1" smtClean="0"/>
              <a:t>Υποδευθύντρια</a:t>
            </a:r>
            <a:r>
              <a:rPr lang="el-GR" b="1" dirty="0" smtClean="0"/>
              <a:t>  </a:t>
            </a:r>
            <a:r>
              <a:rPr lang="el-GR" b="1" dirty="0" err="1" smtClean="0"/>
              <a:t>Ουρεϊλίδου</a:t>
            </a:r>
            <a:r>
              <a:rPr lang="el-GR" b="1" dirty="0" smtClean="0"/>
              <a:t> </a:t>
            </a:r>
          </a:p>
          <a:p>
            <a:r>
              <a:rPr lang="el-GR" dirty="0" smtClean="0"/>
              <a:t>      </a:t>
            </a:r>
            <a:r>
              <a:rPr lang="el-GR" b="1" dirty="0" err="1" smtClean="0"/>
              <a:t>Σιμέλα</a:t>
            </a:r>
            <a:r>
              <a:rPr lang="el-GR" dirty="0" smtClean="0"/>
              <a:t>  καθώς και το </a:t>
            </a:r>
            <a:r>
              <a:rPr lang="el-GR" b="1" dirty="0" smtClean="0"/>
              <a:t>εκπαιδευτικό προσωπικό </a:t>
            </a:r>
            <a:r>
              <a:rPr lang="el-GR" dirty="0" smtClean="0"/>
              <a:t>για την υποστήριξη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   </a:t>
            </a:r>
            <a:r>
              <a:rPr lang="el-GR" b="1" dirty="0" smtClean="0"/>
              <a:t>τους μαθητές</a:t>
            </a:r>
            <a:r>
              <a:rPr lang="en-US" b="1" dirty="0" smtClean="0"/>
              <a:t> </a:t>
            </a:r>
            <a:r>
              <a:rPr lang="el-GR" b="1" dirty="0" smtClean="0"/>
              <a:t>και ειδικά τον </a:t>
            </a:r>
            <a:r>
              <a:rPr lang="en-US" b="1" dirty="0" smtClean="0"/>
              <a:t>E.</a:t>
            </a:r>
            <a:r>
              <a:rPr lang="el-GR" b="1" dirty="0" smtClean="0"/>
              <a:t>Σ.-Γ2 </a:t>
            </a:r>
            <a:r>
              <a:rPr lang="en-US" b="1" dirty="0" smtClean="0"/>
              <a:t>(project-3)</a:t>
            </a:r>
            <a:r>
              <a:rPr lang="el-GR" b="1" dirty="0" smtClean="0"/>
              <a:t>  </a:t>
            </a:r>
            <a:r>
              <a:rPr lang="el-GR" dirty="0" smtClean="0"/>
              <a:t>που μετέχουν στο πρόγραμμα και </a:t>
            </a:r>
            <a:r>
              <a:rPr lang="el-GR" b="1" dirty="0" smtClean="0"/>
              <a:t>την </a:t>
            </a:r>
            <a:endParaRPr lang="en-US" b="1" dirty="0" smtClean="0"/>
          </a:p>
          <a:p>
            <a:r>
              <a:rPr lang="en-US" b="1" dirty="0" smtClean="0"/>
              <a:t>       </a:t>
            </a:r>
            <a:r>
              <a:rPr lang="el-GR" b="1" dirty="0" smtClean="0"/>
              <a:t>οικογένειά </a:t>
            </a:r>
            <a:r>
              <a:rPr lang="el-GR" dirty="0" smtClean="0"/>
              <a:t>μου που με υποστηρίζει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644008" cy="87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9120"/>
            <a:ext cx="5508104" cy="308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TextBox"/>
          <p:cNvSpPr txBox="1"/>
          <p:nvPr/>
        </p:nvSpPr>
        <p:spPr>
          <a:xfrm>
            <a:off x="5508104" y="6027003"/>
            <a:ext cx="3635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SNAC</a:t>
            </a:r>
            <a:r>
              <a:rPr lang="el-GR" sz="1600" dirty="0" smtClean="0"/>
              <a:t> </a:t>
            </a:r>
            <a:r>
              <a:rPr lang="en-US" sz="1600" dirty="0" smtClean="0"/>
              <a:t>Erasmus +, </a:t>
            </a:r>
          </a:p>
          <a:p>
            <a:pPr algn="ctr"/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endParaRPr lang="en-US" sz="1600" dirty="0" smtClean="0"/>
          </a:p>
          <a:p>
            <a:pPr algn="ctr"/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6018" y="4581128"/>
            <a:ext cx="536798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0" y="980728"/>
            <a:ext cx="948041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6600" dirty="0" smtClean="0"/>
              <a:t>ΠΑΡΑΡΤΗΜΑ</a:t>
            </a:r>
          </a:p>
          <a:p>
            <a:pPr algn="ctr"/>
            <a:r>
              <a:rPr lang="el-GR" sz="6600" dirty="0" smtClean="0"/>
              <a:t>Υπολογισμός αποστάσεων </a:t>
            </a:r>
            <a:endParaRPr lang="en-US" sz="6600" dirty="0" smtClean="0"/>
          </a:p>
          <a:p>
            <a:pPr algn="ctr"/>
            <a:r>
              <a:rPr lang="el-GR" sz="6600" dirty="0" smtClean="0"/>
              <a:t>μέσω </a:t>
            </a:r>
            <a:r>
              <a:rPr lang="en-US" sz="6600" dirty="0" smtClean="0"/>
              <a:t>Google Earth</a:t>
            </a:r>
            <a:r>
              <a:rPr lang="el-GR" sz="6600" dirty="0" smtClean="0"/>
              <a:t> </a:t>
            </a:r>
            <a:endParaRPr lang="el-GR" sz="6600" dirty="0"/>
          </a:p>
        </p:txBody>
      </p:sp>
      <p:sp>
        <p:nvSpPr>
          <p:cNvPr id="3" name="2 - TextBox"/>
          <p:cNvSpPr txBox="1"/>
          <p:nvPr/>
        </p:nvSpPr>
        <p:spPr>
          <a:xfrm>
            <a:off x="899592" y="6381328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Υπολογισμός  χιλιομετρικής απόστασης  σεισμού  από  </a:t>
            </a:r>
            <a:r>
              <a:rPr lang="en-US" sz="2800" dirty="0" smtClean="0"/>
              <a:t>SNAC</a:t>
            </a:r>
            <a:r>
              <a:rPr lang="el-GR" sz="2800" dirty="0" smtClean="0"/>
              <a:t>– Γυμνάσιο </a:t>
            </a:r>
            <a:r>
              <a:rPr lang="el-GR" sz="2800" dirty="0" err="1" smtClean="0"/>
              <a:t>Σαπών</a:t>
            </a:r>
            <a:r>
              <a:rPr lang="el-GR" sz="2800" dirty="0" smtClean="0"/>
              <a:t>  μέσω </a:t>
            </a:r>
            <a:r>
              <a:rPr lang="en-US" sz="2800" dirty="0" smtClean="0"/>
              <a:t>Google Earth</a:t>
            </a:r>
            <a:endParaRPr lang="el-GR" sz="2800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155679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Μετατροπή συντεταγμένων για εισαγωγή στο </a:t>
            </a:r>
            <a:r>
              <a:rPr lang="en-US" sz="1600" dirty="0" smtClean="0"/>
              <a:t>Google Earth</a:t>
            </a:r>
            <a:r>
              <a:rPr lang="el-GR" sz="1600" dirty="0" smtClean="0"/>
              <a:t> χρησιμοποιείστε τον παρακάτω δεσμό !! </a:t>
            </a:r>
            <a:endParaRPr lang="el-GR" sz="2000" dirty="0"/>
          </a:p>
        </p:txBody>
      </p:sp>
      <p:sp>
        <p:nvSpPr>
          <p:cNvPr id="11" name="10 - TextBox"/>
          <p:cNvSpPr txBox="1"/>
          <p:nvPr/>
        </p:nvSpPr>
        <p:spPr>
          <a:xfrm>
            <a:off x="0" y="5805264"/>
            <a:ext cx="9324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2"/>
              </a:rPr>
              <a:t>http://www.calcfun.com/calc-68-metatropi-syntetagmenon-apo-dekadikes-se-moires-lepta-deyterolepta.html</a:t>
            </a:r>
            <a:endParaRPr lang="el-GR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32758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420888"/>
            <a:ext cx="5781675" cy="333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- Ευθύγραμμο βέλος σύνδεσης"/>
          <p:cNvCxnSpPr/>
          <p:nvPr/>
        </p:nvCxnSpPr>
        <p:spPr>
          <a:xfrm>
            <a:off x="2987824" y="3356992"/>
            <a:ext cx="2232248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flipV="1">
            <a:off x="2987824" y="3717032"/>
            <a:ext cx="2160240" cy="64807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Υπολογισμός  χιλιομετρικής απόστασης  σεισμού  από  </a:t>
            </a:r>
            <a:r>
              <a:rPr lang="en-US" sz="2800" dirty="0" smtClean="0"/>
              <a:t>SNAC</a:t>
            </a:r>
            <a:r>
              <a:rPr lang="el-GR" sz="2800" dirty="0" smtClean="0"/>
              <a:t>– Γυμνάσιο </a:t>
            </a:r>
            <a:r>
              <a:rPr lang="el-GR" sz="2800" dirty="0" err="1" smtClean="0"/>
              <a:t>Σαπών</a:t>
            </a:r>
            <a:r>
              <a:rPr lang="el-GR" sz="2800" dirty="0" smtClean="0"/>
              <a:t>  μέσω </a:t>
            </a:r>
            <a:r>
              <a:rPr lang="en-US" sz="2800" dirty="0" smtClean="0"/>
              <a:t>Google Earth</a:t>
            </a:r>
            <a:endParaRPr lang="el-GR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36" y="2420888"/>
            <a:ext cx="890146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1835696" y="1772816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ή  παράδειγμα μετατροπής  με άλλο τρόπο: 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2779"/>
            <a:ext cx="9144000" cy="633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59632" y="6519446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0" y="0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Παρατήρηση : Για την μέτρηση χιλιομετρικής απόστασης (με το χάρακα)</a:t>
            </a:r>
            <a:endParaRPr lang="el-GR" sz="28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155679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/>
              <a:t>Περνάμε τις συντεταγμένες του σεισμού στην «πινέζα»/ «προσθήκη σήμανσης μέρους»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124744"/>
            <a:ext cx="1405111" cy="166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581475"/>
            <a:ext cx="4499992" cy="379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0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/>
              <a:t>Για να μετρήσουμε σωστά με το χάρακα  «</a:t>
            </a:r>
            <a:r>
              <a:rPr lang="el-GR" sz="2400" b="1" dirty="0" smtClean="0"/>
              <a:t>κατεβαίνουμε»</a:t>
            </a:r>
            <a:r>
              <a:rPr lang="en-US" sz="2400" dirty="0" smtClean="0"/>
              <a:t>/eye alt</a:t>
            </a:r>
            <a:r>
              <a:rPr lang="el-GR" sz="2400" dirty="0" smtClean="0"/>
              <a:t> αρκετά χαμηλά (1-2 </a:t>
            </a:r>
            <a:r>
              <a:rPr lang="en-US" sz="2400" dirty="0" smtClean="0"/>
              <a:t>km) </a:t>
            </a:r>
            <a:r>
              <a:rPr lang="el-GR" sz="2400" dirty="0" smtClean="0"/>
              <a:t>στο </a:t>
            </a:r>
            <a:r>
              <a:rPr lang="en-US" sz="2400" dirty="0" smtClean="0"/>
              <a:t>Google Earth </a:t>
            </a:r>
            <a:r>
              <a:rPr lang="el-GR" sz="2400" dirty="0" smtClean="0"/>
              <a:t>για να σημαδέψουμε με μεγαλύτερη ακρίβεια </a:t>
            </a:r>
            <a:r>
              <a:rPr lang="el-GR" sz="2400" b="1" dirty="0" smtClean="0"/>
              <a:t>το σεισμό και το σχολείο μας </a:t>
            </a:r>
            <a:endParaRPr lang="el-GR" sz="2400" b="1" dirty="0"/>
          </a:p>
        </p:txBody>
      </p:sp>
      <p:sp>
        <p:nvSpPr>
          <p:cNvPr id="8" name="7 - Δεξιό βέλος"/>
          <p:cNvSpPr/>
          <p:nvPr/>
        </p:nvSpPr>
        <p:spPr>
          <a:xfrm>
            <a:off x="6228184" y="1556792"/>
            <a:ext cx="1008112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>
            <a:off x="1691680" y="6021288"/>
            <a:ext cx="5760640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0"/>
            <a:ext cx="1117079" cy="129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43608" y="6309320"/>
            <a:ext cx="7398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n-US" sz="1600" dirty="0" smtClean="0"/>
              <a:t>, </a:t>
            </a:r>
            <a:r>
              <a:rPr lang="el-GR" sz="1600" dirty="0" smtClean="0"/>
              <a:t>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Δημήτριος,</a:t>
            </a:r>
            <a:r>
              <a:rPr lang="en-US" sz="1600" dirty="0" smtClean="0"/>
              <a:t> </a:t>
            </a:r>
            <a:r>
              <a:rPr lang="el-GR" sz="1600" dirty="0" smtClean="0"/>
              <a:t>Φυσικός</a:t>
            </a:r>
            <a:endParaRPr lang="el-GR" sz="1600" dirty="0"/>
          </a:p>
        </p:txBody>
      </p:sp>
      <p:sp>
        <p:nvSpPr>
          <p:cNvPr id="3" name="2 - TextBox"/>
          <p:cNvSpPr txBox="1"/>
          <p:nvPr/>
        </p:nvSpPr>
        <p:spPr>
          <a:xfrm>
            <a:off x="1259632" y="980728"/>
            <a:ext cx="636950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400" dirty="0" err="1" smtClean="0"/>
              <a:t>Πρασόπουλος</a:t>
            </a:r>
            <a:r>
              <a:rPr lang="el-GR" sz="4400" dirty="0" smtClean="0"/>
              <a:t> Δημήτριος</a:t>
            </a:r>
            <a:endParaRPr lang="en-US" sz="4400" dirty="0" smtClean="0"/>
          </a:p>
          <a:p>
            <a:pPr algn="ctr"/>
            <a:r>
              <a:rPr lang="el-GR" sz="4400" dirty="0" smtClean="0"/>
              <a:t>Φυσικός</a:t>
            </a:r>
          </a:p>
          <a:p>
            <a:pPr algn="ctr"/>
            <a:endParaRPr lang="el-GR" sz="4400" dirty="0" smtClean="0"/>
          </a:p>
          <a:p>
            <a:pPr algn="ctr"/>
            <a:r>
              <a:rPr lang="en-US" sz="4400" dirty="0" err="1" smtClean="0"/>
              <a:t>Fb</a:t>
            </a:r>
            <a:r>
              <a:rPr lang="en-US" sz="4400" dirty="0" smtClean="0"/>
              <a:t> </a:t>
            </a:r>
            <a:r>
              <a:rPr lang="el-GR" sz="4400" dirty="0" smtClean="0"/>
              <a:t>: </a:t>
            </a:r>
            <a:r>
              <a:rPr lang="en-US" sz="4400" dirty="0" err="1" smtClean="0"/>
              <a:t>Prasopoulos</a:t>
            </a:r>
            <a:r>
              <a:rPr lang="en-US" sz="4400" dirty="0" smtClean="0"/>
              <a:t> </a:t>
            </a:r>
            <a:r>
              <a:rPr lang="en-US" sz="4400" dirty="0" err="1" smtClean="0"/>
              <a:t>Dimitrios</a:t>
            </a:r>
            <a:endParaRPr lang="el-GR" sz="4400" dirty="0" smtClean="0"/>
          </a:p>
          <a:p>
            <a:pPr algn="ctr"/>
            <a:endParaRPr lang="el-GR" sz="4400" dirty="0" smtClean="0"/>
          </a:p>
          <a:p>
            <a:pPr algn="ctr"/>
            <a:r>
              <a:rPr lang="en-US" sz="4400" dirty="0" smtClean="0"/>
              <a:t>Email </a:t>
            </a:r>
            <a:r>
              <a:rPr lang="el-GR" sz="4400" dirty="0" smtClean="0"/>
              <a:t>:  </a:t>
            </a:r>
            <a:r>
              <a:rPr lang="en-US" sz="4400" dirty="0" smtClean="0"/>
              <a:t>prasopd@yahoo.gr</a:t>
            </a:r>
            <a:endParaRPr lang="el-GR" sz="4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32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553017"/>
            <a:ext cx="5973068" cy="330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00833" cy="603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206821" cy="60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4751512" y="242088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Παρασκευή 17 Ιουλίου 2020</a:t>
            </a:r>
            <a:endParaRPr lang="el-GR" sz="2800" dirty="0"/>
          </a:p>
        </p:txBody>
      </p:sp>
      <p:sp>
        <p:nvSpPr>
          <p:cNvPr id="4" name="3 - TextBox"/>
          <p:cNvSpPr txBox="1"/>
          <p:nvPr/>
        </p:nvSpPr>
        <p:spPr>
          <a:xfrm>
            <a:off x="1115616" y="6519446"/>
            <a:ext cx="7364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SNAC</a:t>
            </a:r>
            <a:r>
              <a:rPr lang="el-GR" sz="1600" dirty="0" smtClean="0"/>
              <a:t>- </a:t>
            </a:r>
            <a:r>
              <a:rPr lang="en-US" sz="1600" dirty="0" smtClean="0"/>
              <a:t>ERASMUS+, </a:t>
            </a:r>
            <a:r>
              <a:rPr lang="el-GR" sz="1600" dirty="0" smtClean="0"/>
              <a:t>Γυμνάσιο Δ.Ε. </a:t>
            </a:r>
            <a:r>
              <a:rPr lang="el-GR" sz="1600" dirty="0" err="1" smtClean="0"/>
              <a:t>Σαπών</a:t>
            </a:r>
            <a:r>
              <a:rPr lang="el-GR" sz="1600" dirty="0" smtClean="0"/>
              <a:t> – Ροδόπης, </a:t>
            </a:r>
            <a:r>
              <a:rPr lang="el-GR" sz="1600" dirty="0" err="1" smtClean="0"/>
              <a:t>Πρασόπουλος</a:t>
            </a:r>
            <a:r>
              <a:rPr lang="el-GR" sz="1600" dirty="0" smtClean="0"/>
              <a:t> </a:t>
            </a:r>
            <a:r>
              <a:rPr lang="el-GR" sz="1600" dirty="0" err="1" smtClean="0"/>
              <a:t>Δημήτριος,Φυσικός</a:t>
            </a:r>
            <a:endParaRPr lang="el-GR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590" y="0"/>
            <a:ext cx="484641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356991"/>
            <a:ext cx="3563888" cy="318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11959" cy="9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9144000" cy="108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994" y="2204864"/>
            <a:ext cx="37909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Ορθογώνιο"/>
          <p:cNvSpPr/>
          <p:nvPr/>
        </p:nvSpPr>
        <p:spPr>
          <a:xfrm>
            <a:off x="0" y="5229200"/>
            <a:ext cx="5652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7"/>
              </a:rPr>
              <a:t>http://esia.ea.gr/training/to-sxoliko-dyktio-seismografon/?fbclid=IwAR2i6QwTTNnC5rvI_HEr8GwbXCLFrAnHiY1xrzPDNZg0Ue4atUOG-1wgRjk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115616" y="4941168"/>
            <a:ext cx="6736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SNAC</a:t>
            </a:r>
            <a:r>
              <a:rPr lang="el-GR" sz="2400" dirty="0" smtClean="0"/>
              <a:t>- </a:t>
            </a:r>
            <a:r>
              <a:rPr lang="en-US" sz="2400" dirty="0" smtClean="0"/>
              <a:t>ERASMUS+, </a:t>
            </a:r>
            <a:r>
              <a:rPr lang="el-GR" sz="2400" dirty="0" smtClean="0"/>
              <a:t>Γυμνάσιο Δ.Ε. </a:t>
            </a:r>
            <a:r>
              <a:rPr lang="el-GR" sz="2400" dirty="0" err="1" smtClean="0"/>
              <a:t>Σαπών</a:t>
            </a:r>
            <a:r>
              <a:rPr lang="el-GR" sz="2400" dirty="0" smtClean="0"/>
              <a:t> – Ροδόπης, </a:t>
            </a:r>
            <a:endParaRPr lang="en-US" sz="2400" dirty="0" smtClean="0"/>
          </a:p>
          <a:p>
            <a:pPr algn="ctr"/>
            <a:r>
              <a:rPr lang="el-GR" sz="2400" dirty="0" err="1" smtClean="0"/>
              <a:t>Πρασόπουλος</a:t>
            </a:r>
            <a:r>
              <a:rPr lang="el-GR" sz="2400" dirty="0" smtClean="0"/>
              <a:t> </a:t>
            </a:r>
            <a:r>
              <a:rPr lang="el-GR" sz="2400" dirty="0" err="1" smtClean="0"/>
              <a:t>Δημήτριος,Φυσικός</a:t>
            </a:r>
            <a:endParaRPr lang="el-GR" sz="2400" dirty="0"/>
          </a:p>
        </p:txBody>
      </p:sp>
      <p:sp>
        <p:nvSpPr>
          <p:cNvPr id="3" name="2 - TextBox"/>
          <p:cNvSpPr txBox="1"/>
          <p:nvPr/>
        </p:nvSpPr>
        <p:spPr>
          <a:xfrm>
            <a:off x="-36512" y="2780928"/>
            <a:ext cx="92759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dirty="0" smtClean="0"/>
              <a:t>Μελέτη ταχυτήτων σεισμικών κυμάτων </a:t>
            </a:r>
            <a:r>
              <a:rPr lang="en-US" sz="3200" dirty="0" smtClean="0"/>
              <a:t>P </a:t>
            </a:r>
            <a:r>
              <a:rPr lang="el-GR" sz="3200" dirty="0" smtClean="0"/>
              <a:t>και </a:t>
            </a:r>
            <a:r>
              <a:rPr lang="en-US" sz="3200" dirty="0" smtClean="0"/>
              <a:t>S </a:t>
            </a:r>
          </a:p>
          <a:p>
            <a:pPr algn="ctr"/>
            <a:r>
              <a:rPr lang="el-GR" sz="3200" dirty="0" smtClean="0"/>
              <a:t>με χρήστη του δικτύου σχολικών σεισμογράφων </a:t>
            </a:r>
            <a:r>
              <a:rPr lang="en-US" sz="3200" dirty="0" smtClean="0"/>
              <a:t>SNAC</a:t>
            </a:r>
            <a:endParaRPr lang="el-GR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894721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2438</Words>
  <Application>Microsoft Office PowerPoint</Application>
  <PresentationFormat>Προβολή στην οθόνη (4:3)</PresentationFormat>
  <Paragraphs>479</Paragraphs>
  <Slides>48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49" baseType="lpstr">
      <vt:lpstr>Θέμα του Office</vt:lpstr>
      <vt:lpstr>Καλησπέρα σας…. θα ήθελα να μοιρασθώ της χαρά της «επίλυσης» μαζί σας … και φαντάζομαι θα χαρούν και οι εκπαιδευτές μας !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Χρήστης των Windows</cp:lastModifiedBy>
  <cp:revision>189</cp:revision>
  <dcterms:created xsi:type="dcterms:W3CDTF">2020-04-30T16:18:41Z</dcterms:created>
  <dcterms:modified xsi:type="dcterms:W3CDTF">2020-07-21T16:59:52Z</dcterms:modified>
</cp:coreProperties>
</file>