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notesSlides/notesSlide6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3" r:id="rId1"/>
    <p:sldMasterId id="2147483654" r:id="rId2"/>
    <p:sldMasterId id="2147483655" r:id="rId3"/>
    <p:sldMasterId id="2147483656" r:id="rId4"/>
    <p:sldMasterId id="2147483657" r:id="rId5"/>
  </p:sldMasterIdLst>
  <p:notesMasterIdLst>
    <p:notesMasterId r:id="rId35"/>
  </p:notesMasterIdLst>
  <p:sldIdLst>
    <p:sldId id="256" r:id="rId6"/>
    <p:sldId id="257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306" r:id="rId27"/>
    <p:sldId id="307" r:id="rId28"/>
    <p:sldId id="278" r:id="rId29"/>
    <p:sldId id="283" r:id="rId30"/>
    <p:sldId id="284" r:id="rId31"/>
    <p:sldId id="282" r:id="rId32"/>
    <p:sldId id="281" r:id="rId33"/>
    <p:sldId id="308" r:id="rId34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E28DB2B5-307F-4471-9A0F-5030CFF89149}">
  <a:tblStyle styleId="{E28DB2B5-307F-4471-9A0F-5030CFF8914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565" y="-16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65450" cy="450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4" name="Shape 4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64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Shape 5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64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Shape 6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64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Shape 7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64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Shape 8"/>
          <p:cNvSpPr/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64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Shape 9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65450" cy="450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1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5650" cy="34226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6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0050" cy="410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2" name="Shape 12"/>
          <p:cNvSpPr/>
          <p:nvPr/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64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Shape 13"/>
          <p:cNvSpPr txBox="1">
            <a:spLocks noGrp="1"/>
          </p:cNvSpPr>
          <p:nvPr>
            <p:ph type="sldNum" idx="3"/>
          </p:nvPr>
        </p:nvSpPr>
        <p:spPr>
          <a:xfrm>
            <a:off x="3884612" y="8685212"/>
            <a:ext cx="2965450" cy="450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61397362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124" name="Shape 124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200"/>
                <a:buFont typeface="Calibri"/>
                <a:buNone/>
              </a:pPr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None/>
            </a:pPr>
            <a:r>
              <a:rPr lang="en-US" sz="1800" b="0" i="0" u="none" strike="noStrike" cap="none">
                <a:latin typeface="Calibri"/>
                <a:ea typeface="Calibri"/>
                <a:cs typeface="Calibri"/>
                <a:sym typeface="Calibri"/>
              </a:rPr>
              <a:t>Communicator-Preis</a:t>
            </a:r>
            <a:endParaRPr/>
          </a:p>
        </p:txBody>
      </p:sp>
      <p:sp>
        <p:nvSpPr>
          <p:cNvPr id="133" name="Shape 133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200"/>
                <a:buFont typeface="Calibri"/>
                <a:buNone/>
              </a:pPr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hape 354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65500" cy="450900"/>
          </a:xfrm>
          <a:prstGeom prst="rect">
            <a:avLst/>
          </a:prstGeom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t>24</a:t>
            </a:fld>
            <a:endParaRPr sz="1400">
              <a:solidFill>
                <a:srgbClr val="000000"/>
              </a:solidFill>
            </a:endParaRPr>
          </a:p>
        </p:txBody>
      </p:sp>
      <p:sp>
        <p:nvSpPr>
          <p:cNvPr id="355" name="Shape 355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685800"/>
            <a:ext cx="4562475" cy="34226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Shape 3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0100" cy="410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Shape 357"/>
          <p:cNvSpPr txBox="1">
            <a:spLocks noGrp="1"/>
          </p:cNvSpPr>
          <p:nvPr>
            <p:ph type="sldNum" idx="3"/>
          </p:nvPr>
        </p:nvSpPr>
        <p:spPr>
          <a:xfrm>
            <a:off x="3884612" y="8685212"/>
            <a:ext cx="2965500" cy="450900"/>
          </a:xfrm>
          <a:prstGeom prst="rect">
            <a:avLst/>
          </a:prstGeom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t>24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62475" cy="34226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Communicator-Preis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24D4E-4244-473B-9BDA-064A6344A705}" type="slidenum">
              <a:rPr lang="de-DE" smtClean="0"/>
              <a:pPr/>
              <a:t>25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62475" cy="34226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Communicator-Preis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24D4E-4244-473B-9BDA-064A6344A705}" type="slidenum">
              <a:rPr lang="de-DE" smtClean="0"/>
              <a:pPr/>
              <a:t>27</a:t>
            </a:fld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62475" cy="34226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Communicator-Preis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24D4E-4244-473B-9BDA-064A6344A705}" type="slidenum">
              <a:rPr lang="de-DE" smtClean="0"/>
              <a:pPr/>
              <a:t>28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two objects on left, text on right" type="twoObjAndTx">
  <p:cSld name="TWO_OBJECTS_AND_TEX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2090" y="1229590"/>
            <a:ext cx="7308276" cy="799957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12089" y="2234045"/>
            <a:ext cx="7308276" cy="3892118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9739144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theme" Target="../theme/theme3.xml"/><Relationship Id="rId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Shape 15"/>
          <p:cNvPicPr preferRelativeResize="0"/>
          <p:nvPr/>
        </p:nvPicPr>
        <p:blipFill rotWithShape="1">
          <a:blip r:embed="rId3">
            <a:alphaModFix/>
          </a:blip>
          <a:srcRect t="12050"/>
          <a:stretch/>
        </p:blipFill>
        <p:spPr>
          <a:xfrm>
            <a:off x="0" y="827087"/>
            <a:ext cx="9144000" cy="603091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Shape 16"/>
          <p:cNvSpPr txBox="1"/>
          <p:nvPr/>
        </p:nvSpPr>
        <p:spPr>
          <a:xfrm flipH="1">
            <a:off x="8653462" y="6523037"/>
            <a:ext cx="496887" cy="2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000"/>
              <a:buFont typeface="Calibri"/>
              <a:buNone/>
            </a:pPr>
            <a:fld id="{00000000-1234-1234-1234-123412341234}" type="slidenum">
              <a:rPr lang="en-US" sz="10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000"/>
                <a:buFont typeface="Calibri"/>
                <a:buNone/>
              </a:pPr>
              <a:t>‹#›</a:t>
            </a:fld>
            <a:endParaRPr/>
          </a:p>
        </p:txBody>
      </p:sp>
      <p:pic>
        <p:nvPicPr>
          <p:cNvPr id="17" name="Shape 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73737" y="0"/>
            <a:ext cx="3028950" cy="85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Shape 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1162" y="14287"/>
            <a:ext cx="1392237" cy="842962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912812" y="1230312"/>
            <a:ext cx="7312025" cy="792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912812" y="2233612"/>
            <a:ext cx="7312025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400"/>
              <a:buNone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Shape 26"/>
          <p:cNvPicPr preferRelativeResize="0"/>
          <p:nvPr/>
        </p:nvPicPr>
        <p:blipFill rotWithShape="1">
          <a:blip r:embed="rId5">
            <a:alphaModFix/>
          </a:blip>
          <a:srcRect t="12050"/>
          <a:stretch/>
        </p:blipFill>
        <p:spPr>
          <a:xfrm>
            <a:off x="0" y="827087"/>
            <a:ext cx="9144000" cy="603091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912812" y="1230312"/>
            <a:ext cx="7312025" cy="792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912812" y="2233612"/>
            <a:ext cx="7312025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400"/>
              <a:buNone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/>
          <p:nvPr/>
        </p:nvSpPr>
        <p:spPr>
          <a:xfrm flipH="1">
            <a:off x="8653462" y="6523037"/>
            <a:ext cx="496887" cy="2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000"/>
              <a:buFont typeface="Calibri"/>
              <a:buNone/>
            </a:pPr>
            <a:fld id="{00000000-1234-1234-1234-123412341234}" type="slidenum">
              <a:rPr lang="en-US" sz="10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000"/>
                <a:buFont typeface="Calibri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8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Shape 47"/>
          <p:cNvPicPr preferRelativeResize="0"/>
          <p:nvPr/>
        </p:nvPicPr>
        <p:blipFill rotWithShape="1">
          <a:blip r:embed="rId2">
            <a:alphaModFix/>
          </a:blip>
          <a:srcRect t="12050"/>
          <a:stretch/>
        </p:blipFill>
        <p:spPr>
          <a:xfrm>
            <a:off x="0" y="827087"/>
            <a:ext cx="9144000" cy="6030912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Shape 48"/>
          <p:cNvSpPr txBox="1"/>
          <p:nvPr/>
        </p:nvSpPr>
        <p:spPr>
          <a:xfrm flipH="1">
            <a:off x="8653462" y="6523037"/>
            <a:ext cx="496887" cy="2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000"/>
              <a:buFont typeface="Calibri"/>
              <a:buNone/>
            </a:pPr>
            <a:fld id="{00000000-1234-1234-1234-123412341234}" type="slidenum">
              <a:rPr lang="en-US" sz="10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000"/>
                <a:buFont typeface="Calibri"/>
                <a:buNone/>
              </a:pPr>
              <a:t>‹#›</a:t>
            </a:fld>
            <a:endParaRPr/>
          </a:p>
        </p:txBody>
      </p:sp>
      <p:grpSp>
        <p:nvGrpSpPr>
          <p:cNvPr id="49" name="Shape 49"/>
          <p:cNvGrpSpPr/>
          <p:nvPr/>
        </p:nvGrpSpPr>
        <p:grpSpPr>
          <a:xfrm>
            <a:off x="912812" y="1714500"/>
            <a:ext cx="7304088" cy="4567237"/>
            <a:chOff x="912812" y="1714500"/>
            <a:chExt cx="7304088" cy="4567237"/>
          </a:xfrm>
        </p:grpSpPr>
        <p:sp>
          <p:nvSpPr>
            <p:cNvPr id="50" name="Shape 50"/>
            <p:cNvSpPr txBox="1"/>
            <p:nvPr/>
          </p:nvSpPr>
          <p:spPr>
            <a:xfrm>
              <a:off x="912812" y="1714500"/>
              <a:ext cx="7297737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108000" rIns="108000" bIns="1080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800"/>
                <a:buFont typeface="Calibri"/>
                <a:buNone/>
              </a:pPr>
              <a:r>
                <a:rPr lang="en-US" sz="1800" b="0" i="0" u="none">
                  <a:solidFill>
                    <a:srgbClr val="00646C"/>
                  </a:solidFill>
                  <a:latin typeface="Calibri"/>
                  <a:ea typeface="Calibri"/>
                  <a:cs typeface="Calibri"/>
                  <a:sym typeface="Calibri"/>
                </a:rPr>
                <a:t>Partner</a:t>
              </a:r>
              <a:endParaRPr/>
            </a:p>
          </p:txBody>
        </p:sp>
        <p:sp>
          <p:nvSpPr>
            <p:cNvPr id="51" name="Shape 51"/>
            <p:cNvSpPr/>
            <p:nvPr/>
          </p:nvSpPr>
          <p:spPr>
            <a:xfrm>
              <a:off x="912812" y="2628900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Shape 52"/>
            <p:cNvSpPr/>
            <p:nvPr/>
          </p:nvSpPr>
          <p:spPr>
            <a:xfrm>
              <a:off x="2374900" y="2628900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Shape 53"/>
            <p:cNvSpPr/>
            <p:nvPr/>
          </p:nvSpPr>
          <p:spPr>
            <a:xfrm>
              <a:off x="3835400" y="2628900"/>
              <a:ext cx="1454150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Shape 54"/>
            <p:cNvSpPr/>
            <p:nvPr/>
          </p:nvSpPr>
          <p:spPr>
            <a:xfrm>
              <a:off x="5292725" y="2628900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Shape 55"/>
            <p:cNvSpPr/>
            <p:nvPr/>
          </p:nvSpPr>
          <p:spPr>
            <a:xfrm>
              <a:off x="6754812" y="2628900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Shape 56"/>
            <p:cNvSpPr/>
            <p:nvPr/>
          </p:nvSpPr>
          <p:spPr>
            <a:xfrm>
              <a:off x="912812" y="3541712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" name="Shape 57"/>
            <p:cNvSpPr/>
            <p:nvPr/>
          </p:nvSpPr>
          <p:spPr>
            <a:xfrm>
              <a:off x="2374900" y="3541712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Shape 58"/>
            <p:cNvSpPr/>
            <p:nvPr/>
          </p:nvSpPr>
          <p:spPr>
            <a:xfrm>
              <a:off x="3835400" y="3541712"/>
              <a:ext cx="1454150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Shape 59"/>
            <p:cNvSpPr/>
            <p:nvPr/>
          </p:nvSpPr>
          <p:spPr>
            <a:xfrm>
              <a:off x="5292725" y="3541712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Shape 60"/>
            <p:cNvSpPr/>
            <p:nvPr/>
          </p:nvSpPr>
          <p:spPr>
            <a:xfrm>
              <a:off x="6754812" y="3541712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Shape 61"/>
            <p:cNvSpPr/>
            <p:nvPr/>
          </p:nvSpPr>
          <p:spPr>
            <a:xfrm>
              <a:off x="912812" y="4452937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Shape 62"/>
            <p:cNvSpPr/>
            <p:nvPr/>
          </p:nvSpPr>
          <p:spPr>
            <a:xfrm>
              <a:off x="2374900" y="4452937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Shape 63"/>
            <p:cNvSpPr/>
            <p:nvPr/>
          </p:nvSpPr>
          <p:spPr>
            <a:xfrm>
              <a:off x="3835400" y="4452937"/>
              <a:ext cx="1454150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Shape 64"/>
            <p:cNvSpPr/>
            <p:nvPr/>
          </p:nvSpPr>
          <p:spPr>
            <a:xfrm>
              <a:off x="5292725" y="4452937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Shape 65"/>
            <p:cNvSpPr/>
            <p:nvPr/>
          </p:nvSpPr>
          <p:spPr>
            <a:xfrm>
              <a:off x="6754812" y="4452937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Shape 66"/>
            <p:cNvSpPr/>
            <p:nvPr/>
          </p:nvSpPr>
          <p:spPr>
            <a:xfrm>
              <a:off x="912812" y="5367337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Shape 67"/>
            <p:cNvSpPr/>
            <p:nvPr/>
          </p:nvSpPr>
          <p:spPr>
            <a:xfrm>
              <a:off x="2374900" y="5367337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Shape 68"/>
            <p:cNvSpPr/>
            <p:nvPr/>
          </p:nvSpPr>
          <p:spPr>
            <a:xfrm>
              <a:off x="3835400" y="5367337"/>
              <a:ext cx="1454150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Shape 69"/>
            <p:cNvSpPr/>
            <p:nvPr/>
          </p:nvSpPr>
          <p:spPr>
            <a:xfrm>
              <a:off x="5292725" y="5367337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Shape 70"/>
            <p:cNvSpPr/>
            <p:nvPr/>
          </p:nvSpPr>
          <p:spPr>
            <a:xfrm>
              <a:off x="6754812" y="5367337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1" name="Shape 71"/>
            <p:cNvCxnSpPr/>
            <p:nvPr/>
          </p:nvCxnSpPr>
          <p:spPr>
            <a:xfrm>
              <a:off x="2374900" y="2628900"/>
              <a:ext cx="0" cy="3646487"/>
            </a:xfrm>
            <a:prstGeom prst="straightConnector1">
              <a:avLst/>
            </a:prstGeom>
            <a:noFill/>
            <a:ln w="9525" cap="sq" cmpd="sng">
              <a:solidFill>
                <a:srgbClr val="C4E4E3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72" name="Shape 72"/>
            <p:cNvCxnSpPr/>
            <p:nvPr/>
          </p:nvCxnSpPr>
          <p:spPr>
            <a:xfrm>
              <a:off x="3835400" y="2628900"/>
              <a:ext cx="0" cy="3646487"/>
            </a:xfrm>
            <a:prstGeom prst="straightConnector1">
              <a:avLst/>
            </a:prstGeom>
            <a:noFill/>
            <a:ln w="9525" cap="sq" cmpd="sng">
              <a:solidFill>
                <a:srgbClr val="C4E4E3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73" name="Shape 73"/>
            <p:cNvCxnSpPr/>
            <p:nvPr/>
          </p:nvCxnSpPr>
          <p:spPr>
            <a:xfrm>
              <a:off x="5292725" y="2628900"/>
              <a:ext cx="0" cy="3646487"/>
            </a:xfrm>
            <a:prstGeom prst="straightConnector1">
              <a:avLst/>
            </a:prstGeom>
            <a:noFill/>
            <a:ln w="9525" cap="sq" cmpd="sng">
              <a:solidFill>
                <a:srgbClr val="C4E4E3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74" name="Shape 74"/>
            <p:cNvCxnSpPr/>
            <p:nvPr/>
          </p:nvCxnSpPr>
          <p:spPr>
            <a:xfrm>
              <a:off x="6754812" y="2628900"/>
              <a:ext cx="0" cy="3646487"/>
            </a:xfrm>
            <a:prstGeom prst="straightConnector1">
              <a:avLst/>
            </a:prstGeom>
            <a:noFill/>
            <a:ln w="9525" cap="sq" cmpd="sng">
              <a:solidFill>
                <a:srgbClr val="C4E4E3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75" name="Shape 75"/>
            <p:cNvCxnSpPr/>
            <p:nvPr/>
          </p:nvCxnSpPr>
          <p:spPr>
            <a:xfrm>
              <a:off x="912812" y="2628900"/>
              <a:ext cx="7297737" cy="0"/>
            </a:xfrm>
            <a:prstGeom prst="straightConnector1">
              <a:avLst/>
            </a:prstGeom>
            <a:noFill/>
            <a:ln w="9525" cap="sq" cmpd="sng">
              <a:solidFill>
                <a:srgbClr val="C4E4E3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76" name="Shape 76"/>
            <p:cNvCxnSpPr/>
            <p:nvPr/>
          </p:nvCxnSpPr>
          <p:spPr>
            <a:xfrm>
              <a:off x="912812" y="3541712"/>
              <a:ext cx="7297737" cy="0"/>
            </a:xfrm>
            <a:prstGeom prst="straightConnector1">
              <a:avLst/>
            </a:prstGeom>
            <a:noFill/>
            <a:ln w="9525" cap="sq" cmpd="sng">
              <a:solidFill>
                <a:srgbClr val="C4E4E3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77" name="Shape 77"/>
            <p:cNvCxnSpPr/>
            <p:nvPr/>
          </p:nvCxnSpPr>
          <p:spPr>
            <a:xfrm>
              <a:off x="912812" y="4452937"/>
              <a:ext cx="7297737" cy="0"/>
            </a:xfrm>
            <a:prstGeom prst="straightConnector1">
              <a:avLst/>
            </a:prstGeom>
            <a:noFill/>
            <a:ln w="9525" cap="sq" cmpd="sng">
              <a:solidFill>
                <a:srgbClr val="C4E4E3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78" name="Shape 78"/>
            <p:cNvCxnSpPr/>
            <p:nvPr/>
          </p:nvCxnSpPr>
          <p:spPr>
            <a:xfrm>
              <a:off x="912812" y="5367337"/>
              <a:ext cx="7297737" cy="0"/>
            </a:xfrm>
            <a:prstGeom prst="straightConnector1">
              <a:avLst/>
            </a:prstGeom>
            <a:noFill/>
            <a:ln w="9525" cap="sq" cmpd="sng">
              <a:solidFill>
                <a:srgbClr val="C4E4E3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79" name="Shape 79"/>
            <p:cNvCxnSpPr/>
            <p:nvPr/>
          </p:nvCxnSpPr>
          <p:spPr>
            <a:xfrm>
              <a:off x="912812" y="2628900"/>
              <a:ext cx="0" cy="3646487"/>
            </a:xfrm>
            <a:prstGeom prst="straightConnector1">
              <a:avLst/>
            </a:prstGeom>
            <a:noFill/>
            <a:ln w="9525" cap="sq" cmpd="sng">
              <a:solidFill>
                <a:srgbClr val="C4E4E3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80" name="Shape 80"/>
            <p:cNvCxnSpPr/>
            <p:nvPr/>
          </p:nvCxnSpPr>
          <p:spPr>
            <a:xfrm>
              <a:off x="8216900" y="2628900"/>
              <a:ext cx="0" cy="3646487"/>
            </a:xfrm>
            <a:prstGeom prst="straightConnector1">
              <a:avLst/>
            </a:prstGeom>
            <a:noFill/>
            <a:ln w="9525" cap="sq" cmpd="sng">
              <a:solidFill>
                <a:srgbClr val="C4E4E3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81" name="Shape 81"/>
            <p:cNvCxnSpPr/>
            <p:nvPr/>
          </p:nvCxnSpPr>
          <p:spPr>
            <a:xfrm>
              <a:off x="912812" y="6281737"/>
              <a:ext cx="7297737" cy="0"/>
            </a:xfrm>
            <a:prstGeom prst="straightConnector1">
              <a:avLst/>
            </a:prstGeom>
            <a:noFill/>
            <a:ln w="9525" cap="sq" cmpd="sng">
              <a:solidFill>
                <a:srgbClr val="C4E4E3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</p:grpSp>
      <p:pic>
        <p:nvPicPr>
          <p:cNvPr id="82" name="Shape 8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79525" y="2968625"/>
            <a:ext cx="534987" cy="269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Shape 8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49550" y="3082925"/>
            <a:ext cx="747712" cy="10795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912812" y="1230312"/>
            <a:ext cx="7312025" cy="792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912812" y="2233612"/>
            <a:ext cx="7312025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400"/>
              <a:buNone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Shape 87"/>
          <p:cNvPicPr preferRelativeResize="0"/>
          <p:nvPr/>
        </p:nvPicPr>
        <p:blipFill rotWithShape="1">
          <a:blip r:embed="rId2">
            <a:alphaModFix/>
          </a:blip>
          <a:srcRect t="12050"/>
          <a:stretch/>
        </p:blipFill>
        <p:spPr>
          <a:xfrm>
            <a:off x="0" y="827087"/>
            <a:ext cx="9144000" cy="6030912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Shape 88"/>
          <p:cNvSpPr txBox="1"/>
          <p:nvPr/>
        </p:nvSpPr>
        <p:spPr>
          <a:xfrm flipH="1">
            <a:off x="8653462" y="6523037"/>
            <a:ext cx="496887" cy="2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000"/>
              <a:buFont typeface="Calibri"/>
              <a:buNone/>
            </a:pPr>
            <a:fld id="{00000000-1234-1234-1234-123412341234}" type="slidenum">
              <a:rPr lang="en-US" sz="10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000"/>
                <a:buFont typeface="Calibri"/>
                <a:buNone/>
              </a:pPr>
              <a:t>‹#›</a:t>
            </a:fld>
            <a:endParaRPr/>
          </a:p>
        </p:txBody>
      </p:sp>
      <p:grpSp>
        <p:nvGrpSpPr>
          <p:cNvPr id="89" name="Shape 89"/>
          <p:cNvGrpSpPr/>
          <p:nvPr/>
        </p:nvGrpSpPr>
        <p:grpSpPr>
          <a:xfrm>
            <a:off x="912812" y="1714500"/>
            <a:ext cx="7302500" cy="4565650"/>
            <a:chOff x="912812" y="1714500"/>
            <a:chExt cx="7302500" cy="4565650"/>
          </a:xfrm>
        </p:grpSpPr>
        <p:sp>
          <p:nvSpPr>
            <p:cNvPr id="90" name="Shape 90"/>
            <p:cNvSpPr txBox="1"/>
            <p:nvPr/>
          </p:nvSpPr>
          <p:spPr>
            <a:xfrm>
              <a:off x="912812" y="1714500"/>
              <a:ext cx="7302500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108000" rIns="108000" bIns="1080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800"/>
                <a:buFont typeface="Calibri"/>
                <a:buNone/>
              </a:pPr>
              <a:r>
                <a:rPr lang="en-US" sz="1800" b="0" i="0" u="none">
                  <a:solidFill>
                    <a:srgbClr val="00646C"/>
                  </a:solidFill>
                  <a:latin typeface="Calibri"/>
                  <a:ea typeface="Calibri"/>
                  <a:cs typeface="Calibri"/>
                  <a:sym typeface="Calibri"/>
                </a:rPr>
                <a:t>Farben (zu finden unter »Designfarben« im Farbmenü)</a:t>
              </a:r>
              <a:endParaRPr/>
            </a:p>
          </p:txBody>
        </p:sp>
        <p:sp>
          <p:nvSpPr>
            <p:cNvPr id="91" name="Shape 91"/>
            <p:cNvSpPr/>
            <p:nvPr/>
          </p:nvSpPr>
          <p:spPr>
            <a:xfrm>
              <a:off x="912812" y="2628900"/>
              <a:ext cx="1455737" cy="908050"/>
            </a:xfrm>
            <a:prstGeom prst="rect">
              <a:avLst/>
            </a:prstGeom>
            <a:solidFill>
              <a:srgbClr val="00646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Shape 92"/>
            <p:cNvSpPr/>
            <p:nvPr/>
          </p:nvSpPr>
          <p:spPr>
            <a:xfrm>
              <a:off x="2374900" y="2628900"/>
              <a:ext cx="1454150" cy="908050"/>
            </a:xfrm>
            <a:prstGeom prst="rect">
              <a:avLst/>
            </a:prstGeom>
            <a:solidFill>
              <a:srgbClr val="E5313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Shape 93"/>
            <p:cNvSpPr/>
            <p:nvPr/>
          </p:nvSpPr>
          <p:spPr>
            <a:xfrm>
              <a:off x="3835400" y="2628900"/>
              <a:ext cx="1455737" cy="908050"/>
            </a:xfrm>
            <a:prstGeom prst="rect">
              <a:avLst/>
            </a:prstGeom>
            <a:solidFill>
              <a:srgbClr val="7F73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Shape 94"/>
            <p:cNvSpPr/>
            <p:nvPr/>
          </p:nvSpPr>
          <p:spPr>
            <a:xfrm>
              <a:off x="5297487" y="2628900"/>
              <a:ext cx="1455737" cy="908050"/>
            </a:xfrm>
            <a:prstGeom prst="rect">
              <a:avLst/>
            </a:prstGeom>
            <a:solidFill>
              <a:srgbClr val="A3ACB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Shape 95"/>
            <p:cNvSpPr/>
            <p:nvPr/>
          </p:nvSpPr>
          <p:spPr>
            <a:xfrm>
              <a:off x="6759575" y="2628900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Shape 96"/>
            <p:cNvSpPr/>
            <p:nvPr/>
          </p:nvSpPr>
          <p:spPr>
            <a:xfrm>
              <a:off x="912812" y="3543300"/>
              <a:ext cx="1455737" cy="908050"/>
            </a:xfrm>
            <a:prstGeom prst="rect">
              <a:avLst/>
            </a:prstGeom>
            <a:solidFill>
              <a:srgbClr val="C4E4E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Shape 97"/>
            <p:cNvSpPr/>
            <p:nvPr/>
          </p:nvSpPr>
          <p:spPr>
            <a:xfrm>
              <a:off x="2374900" y="3543300"/>
              <a:ext cx="1454150" cy="908050"/>
            </a:xfrm>
            <a:prstGeom prst="rect">
              <a:avLst/>
            </a:prstGeom>
            <a:solidFill>
              <a:srgbClr val="E95E2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Shape 98"/>
            <p:cNvSpPr/>
            <p:nvPr/>
          </p:nvSpPr>
          <p:spPr>
            <a:xfrm>
              <a:off x="3835400" y="3543300"/>
              <a:ext cx="1455737" cy="908050"/>
            </a:xfrm>
            <a:prstGeom prst="rect">
              <a:avLst/>
            </a:prstGeom>
            <a:solidFill>
              <a:srgbClr val="B0AA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Shape 99"/>
            <p:cNvSpPr/>
            <p:nvPr/>
          </p:nvSpPr>
          <p:spPr>
            <a:xfrm>
              <a:off x="5297487" y="3543300"/>
              <a:ext cx="1455737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" name="Shape 100"/>
            <p:cNvSpPr/>
            <p:nvPr/>
          </p:nvSpPr>
          <p:spPr>
            <a:xfrm>
              <a:off x="6759575" y="3543300"/>
              <a:ext cx="1455737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Shape 101"/>
            <p:cNvSpPr/>
            <p:nvPr/>
          </p:nvSpPr>
          <p:spPr>
            <a:xfrm>
              <a:off x="912812" y="4457700"/>
              <a:ext cx="1455737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Shape 102"/>
            <p:cNvSpPr/>
            <p:nvPr/>
          </p:nvSpPr>
          <p:spPr>
            <a:xfrm>
              <a:off x="2374900" y="4457700"/>
              <a:ext cx="1454150" cy="908050"/>
            </a:xfrm>
            <a:prstGeom prst="rect">
              <a:avLst/>
            </a:prstGeom>
            <a:solidFill>
              <a:srgbClr val="F49F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Shape 103"/>
            <p:cNvSpPr/>
            <p:nvPr/>
          </p:nvSpPr>
          <p:spPr>
            <a:xfrm>
              <a:off x="3835400" y="4457700"/>
              <a:ext cx="1455737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Shape 104"/>
            <p:cNvSpPr/>
            <p:nvPr/>
          </p:nvSpPr>
          <p:spPr>
            <a:xfrm>
              <a:off x="5297487" y="4457700"/>
              <a:ext cx="1455737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Shape 105"/>
            <p:cNvSpPr/>
            <p:nvPr/>
          </p:nvSpPr>
          <p:spPr>
            <a:xfrm>
              <a:off x="6759575" y="4457700"/>
              <a:ext cx="1455737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Shape 106"/>
            <p:cNvSpPr/>
            <p:nvPr/>
          </p:nvSpPr>
          <p:spPr>
            <a:xfrm>
              <a:off x="912812" y="5372100"/>
              <a:ext cx="1455737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Shape 107"/>
            <p:cNvSpPr/>
            <p:nvPr/>
          </p:nvSpPr>
          <p:spPr>
            <a:xfrm>
              <a:off x="2374900" y="5372100"/>
              <a:ext cx="1454150" cy="908050"/>
            </a:xfrm>
            <a:prstGeom prst="rect">
              <a:avLst/>
            </a:prstGeom>
            <a:solidFill>
              <a:srgbClr val="FFEB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Shape 108"/>
            <p:cNvSpPr/>
            <p:nvPr/>
          </p:nvSpPr>
          <p:spPr>
            <a:xfrm>
              <a:off x="3835400" y="5372100"/>
              <a:ext cx="1455737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Shape 109"/>
            <p:cNvSpPr/>
            <p:nvPr/>
          </p:nvSpPr>
          <p:spPr>
            <a:xfrm>
              <a:off x="5297487" y="5372100"/>
              <a:ext cx="1455737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Shape 110"/>
            <p:cNvSpPr/>
            <p:nvPr/>
          </p:nvSpPr>
          <p:spPr>
            <a:xfrm>
              <a:off x="6759575" y="5372100"/>
              <a:ext cx="1455737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912812" y="1230312"/>
            <a:ext cx="7312025" cy="792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912812" y="2233612"/>
            <a:ext cx="7312025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400"/>
              <a:buNone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Shape 114"/>
          <p:cNvPicPr preferRelativeResize="0"/>
          <p:nvPr/>
        </p:nvPicPr>
        <p:blipFill rotWithShape="1">
          <a:blip r:embed="rId2">
            <a:alphaModFix/>
          </a:blip>
          <a:srcRect t="12050"/>
          <a:stretch/>
        </p:blipFill>
        <p:spPr>
          <a:xfrm>
            <a:off x="0" y="827087"/>
            <a:ext cx="9144000" cy="6030912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Shape 115"/>
          <p:cNvSpPr txBox="1"/>
          <p:nvPr/>
        </p:nvSpPr>
        <p:spPr>
          <a:xfrm flipH="1">
            <a:off x="8653462" y="6523037"/>
            <a:ext cx="496887" cy="2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000"/>
              <a:buFont typeface="Calibri"/>
              <a:buNone/>
            </a:pPr>
            <a:fld id="{00000000-1234-1234-1234-123412341234}" type="slidenum">
              <a:rPr lang="en-US" sz="10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000"/>
                <a:buFont typeface="Calibri"/>
                <a:buNone/>
              </a:pPr>
              <a:t>‹#›</a:t>
            </a:fld>
            <a:endParaRPr/>
          </a:p>
        </p:txBody>
      </p:sp>
      <p:grpSp>
        <p:nvGrpSpPr>
          <p:cNvPr id="116" name="Shape 116"/>
          <p:cNvGrpSpPr/>
          <p:nvPr/>
        </p:nvGrpSpPr>
        <p:grpSpPr>
          <a:xfrm>
            <a:off x="912812" y="1714500"/>
            <a:ext cx="7302500" cy="1822450"/>
            <a:chOff x="912812" y="1714500"/>
            <a:chExt cx="7302500" cy="1822450"/>
          </a:xfrm>
        </p:grpSpPr>
        <p:sp>
          <p:nvSpPr>
            <p:cNvPr id="117" name="Shape 117"/>
            <p:cNvSpPr txBox="1"/>
            <p:nvPr/>
          </p:nvSpPr>
          <p:spPr>
            <a:xfrm>
              <a:off x="912812" y="1714500"/>
              <a:ext cx="7302500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108000" rIns="108000" bIns="1080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800"/>
                <a:buFont typeface="Calibri"/>
                <a:buNone/>
              </a:pPr>
              <a:r>
                <a:rPr lang="en-US" sz="1800" b="0" i="0" u="none">
                  <a:solidFill>
                    <a:srgbClr val="00646C"/>
                  </a:solidFill>
                  <a:latin typeface="Calibri"/>
                  <a:ea typeface="Calibri"/>
                  <a:cs typeface="Calibri"/>
                  <a:sym typeface="Calibri"/>
                </a:rPr>
                <a:t>Schrift</a:t>
              </a:r>
              <a:endParaRPr/>
            </a:p>
          </p:txBody>
        </p:sp>
        <p:sp>
          <p:nvSpPr>
            <p:cNvPr id="118" name="Shape 118"/>
            <p:cNvSpPr txBox="1"/>
            <p:nvPr/>
          </p:nvSpPr>
          <p:spPr>
            <a:xfrm>
              <a:off x="912812" y="2628900"/>
              <a:ext cx="7302500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108000" rIns="108000" bIns="1080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800"/>
                <a:buFont typeface="Calibri"/>
                <a:buNone/>
              </a:pPr>
              <a:r>
                <a:rPr lang="en-US" sz="1800" b="0" i="0" u="none">
                  <a:solidFill>
                    <a:srgbClr val="00646C"/>
                  </a:solidFill>
                  <a:latin typeface="Calibri"/>
                  <a:ea typeface="Calibri"/>
                  <a:cs typeface="Calibri"/>
                  <a:sym typeface="Calibri"/>
                </a:rPr>
                <a:t>Titel: Calibri Bold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800"/>
                <a:buFont typeface="Calibri"/>
                <a:buNone/>
              </a:pPr>
              <a:r>
                <a:rPr lang="en-US" sz="1800" b="0" i="0" u="none">
                  <a:solidFill>
                    <a:srgbClr val="00646C"/>
                  </a:solidFill>
                  <a:latin typeface="Calibri"/>
                  <a:ea typeface="Calibri"/>
                  <a:cs typeface="Calibri"/>
                  <a:sym typeface="Calibri"/>
                </a:rPr>
                <a:t>Text: Calibri</a:t>
              </a:r>
              <a:endParaRPr/>
            </a:p>
          </p:txBody>
        </p:sp>
      </p:grpSp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912812" y="1230312"/>
            <a:ext cx="7312025" cy="792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912812" y="2233612"/>
            <a:ext cx="7312025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400"/>
              <a:buNone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7.jpeg"/><Relationship Id="rId7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7.jpeg"/><Relationship Id="rId7" Type="http://schemas.openxmlformats.org/officeDocument/2006/relationships/image" Target="../media/image3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7.jpeg"/><Relationship Id="rId7" Type="http://schemas.openxmlformats.org/officeDocument/2006/relationships/image" Target="../media/image3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hyperlink" Target="http://www.gein.noa.gr/el/" TargetMode="External"/><Relationship Id="rId4" Type="http://schemas.openxmlformats.org/officeDocument/2006/relationships/hyperlink" Target="http://www.oasp.gr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goo.gl/7o72ta" TargetMode="External"/><Relationship Id="rId7" Type="http://schemas.openxmlformats.org/officeDocument/2006/relationships/image" Target="../media/image7.jpeg"/><Relationship Id="rId2" Type="http://schemas.openxmlformats.org/officeDocument/2006/relationships/hyperlink" Target="http://www.oasp.gr/node/7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wmf"/><Relationship Id="rId5" Type="http://schemas.openxmlformats.org/officeDocument/2006/relationships/hyperlink" Target="https://el.wikipedia.org/wiki/&#924;&#941;&#952;&#959;&#948;&#959;&#962;_&#914;&#913;&#925;" TargetMode="External"/><Relationship Id="rId4" Type="http://schemas.openxmlformats.org/officeDocument/2006/relationships/hyperlink" Target="https://el.wikipedia.org/wiki/&#928;&#961;&#972;&#947;&#957;&#969;&#963;&#951;_&#963;&#949;&#953;&#963;&#956;&#974;&#957;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mailto:mail@lyk-peir-zanneio.att.sch.gr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47.wmf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7.w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8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/>
          <p:nvPr/>
        </p:nvSpPr>
        <p:spPr>
          <a:xfrm>
            <a:off x="-32481" y="2416175"/>
            <a:ext cx="8928992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2900"/>
              <a:buFont typeface="Calibri"/>
              <a:buNone/>
            </a:pPr>
            <a:r>
              <a:rPr lang="en-US" sz="3200" b="1" i="0" u="none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Ελληνικό</a:t>
            </a:r>
            <a:r>
              <a:rPr lang="en-US" sz="3200" b="1" i="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Μα</a:t>
            </a:r>
            <a:r>
              <a:rPr lang="en-US" sz="3200" b="1" i="0" u="none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θητικό</a:t>
            </a:r>
            <a:r>
              <a:rPr lang="en-US" sz="3200" b="1" i="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1" i="0" u="none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Κοινο</a:t>
            </a:r>
            <a:r>
              <a:rPr lang="en-US" sz="3200" b="1" i="0" u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βούλιο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2900"/>
              <a:buFont typeface="Calibri"/>
              <a:buNone/>
            </a:pPr>
            <a:r>
              <a:rPr lang="el-GR" sz="3200" b="1" i="0" u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της Επιστήμης</a:t>
            </a:r>
            <a:r>
              <a:rPr lang="en-US" sz="2900" b="1" i="0" u="none" dirty="0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2900" b="1" i="0" u="none" dirty="0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l-GR" sz="2900" b="1" i="0" u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30/3-1/4 2018</a:t>
            </a:r>
            <a:r>
              <a:rPr lang="en-US" sz="2900" b="1" i="0" u="none" dirty="0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2900" b="1" i="0" u="none" dirty="0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dirty="0"/>
          </a:p>
        </p:txBody>
      </p:sp>
      <p:sp>
        <p:nvSpPr>
          <p:cNvPr id="127" name="Shape 127"/>
          <p:cNvSpPr txBox="1"/>
          <p:nvPr/>
        </p:nvSpPr>
        <p:spPr>
          <a:xfrm>
            <a:off x="912812" y="3886200"/>
            <a:ext cx="7307262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</a:pPr>
            <a:r>
              <a:rPr lang="en-US" sz="2000" b="1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Υλικό</a:t>
            </a:r>
            <a:r>
              <a:rPr lang="en-US" sz="2000" b="1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προετοιμασίας</a:t>
            </a:r>
            <a:r>
              <a:rPr lang="en-US" sz="2000" b="1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για</a:t>
            </a:r>
            <a:r>
              <a:rPr lang="en-US" sz="2000" b="1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την</a:t>
            </a:r>
            <a:r>
              <a:rPr lang="en-US" sz="2000" b="1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ομάδα</a:t>
            </a:r>
            <a:r>
              <a:rPr lang="en-US" sz="2000" b="1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εργασίας</a:t>
            </a:r>
            <a:r>
              <a:rPr lang="en-US" sz="2000" b="1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dirty="0"/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</a:pPr>
            <a:r>
              <a:rPr lang="el-GR" sz="32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Εκπαίδευση για τους Σεισμούς</a:t>
            </a: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</a:pPr>
            <a:r>
              <a:rPr lang="el-GR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  <a:sym typeface="Calibri"/>
              </a:rPr>
              <a:t>ΖΑΝΝΕΙΟ ΠΕΙΡΑΜΑΤΙΚΟ ΛΥΚΕΙΟ ΠΕΙΡΑΙΑ – ΟΜΙΛΟΣ ΦΥΣΙΚΗΣ</a:t>
            </a:r>
            <a:endParaRPr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9" name="Shape 1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638800"/>
            <a:ext cx="8231187" cy="110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5 - Εικόνα" descr="zanneio_log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1920" y="1052736"/>
            <a:ext cx="1310152" cy="1138977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- Εικόνα" descr="zanneio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0"/>
            <a:ext cx="1310152" cy="1138977"/>
          </a:xfrm>
          <a:prstGeom prst="rect">
            <a:avLst/>
          </a:prstGeom>
        </p:spPr>
      </p:pic>
      <p:sp>
        <p:nvSpPr>
          <p:cNvPr id="4" name="3 - Ορθογώνιο"/>
          <p:cNvSpPr/>
          <p:nvPr/>
        </p:nvSpPr>
        <p:spPr>
          <a:xfrm>
            <a:off x="899592" y="1556792"/>
            <a:ext cx="76328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SzPct val="100000"/>
            </a:pPr>
            <a:r>
              <a:rPr lang="el-GR" sz="2000" dirty="0" smtClean="0">
                <a:latin typeface="Calibri" pitchFamily="34" charset="0"/>
                <a:cs typeface="Calibri" pitchFamily="34" charset="0"/>
              </a:rPr>
              <a:t>Σύμφωνα με τη ενότητα </a:t>
            </a:r>
            <a:r>
              <a:rPr lang="el-GR" sz="2000" smtClean="0">
                <a:latin typeface="Calibri" pitchFamily="34" charset="0"/>
                <a:cs typeface="Calibri" pitchFamily="34" charset="0"/>
              </a:rPr>
              <a:t>του </a:t>
            </a:r>
            <a:r>
              <a:rPr lang="el-GR" sz="2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Ευρωπαϊκού </a:t>
            </a:r>
            <a:r>
              <a:rPr lang="el-GR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Δικαίου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με θέμα «EUROPEAN CIVIL PROTECTION AND HUMANITARIAN AID OPERATIONS» η Ελλάδα λαμβάνει χρηματική βοήθεια σε περιπτώσεις καταστροφών από φυσικούς παράγοντες.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7C07DB06-54F3-43E4-B0C3-4B69CD3ACA10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512376" y="3298475"/>
            <a:ext cx="4173110" cy="286797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034BBA43-8A90-4ED2-9FC3-0EFE783ADA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44" y="3356992"/>
            <a:ext cx="3683824" cy="28094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- Εικόνα" descr="zanneio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0"/>
            <a:ext cx="1310152" cy="113897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xmlns="" id="{AFDBDF46-F5F9-4EDA-9E86-856A3B142A29}"/>
              </a:ext>
            </a:extLst>
          </p:cNvPr>
          <p:cNvSpPr txBox="1">
            <a:spLocks/>
          </p:cNvSpPr>
          <p:nvPr/>
        </p:nvSpPr>
        <p:spPr>
          <a:xfrm>
            <a:off x="755576" y="1124744"/>
            <a:ext cx="8067239" cy="880201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l-GR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Ισχύουσα νομοθεσία (2)</a:t>
            </a:r>
            <a:endParaRPr kumimoji="0" lang="el-GR" sz="4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cs typeface="Calibri" pitchFamily="34" charset="0"/>
              <a:sym typeface="Arial"/>
            </a:endParaRPr>
          </a:p>
        </p:txBody>
      </p:sp>
      <p:cxnSp>
        <p:nvCxnSpPr>
          <p:cNvPr id="5" name="4 - Ευθεία γραμμή σύνδεσης"/>
          <p:cNvCxnSpPr/>
          <p:nvPr/>
        </p:nvCxnSpPr>
        <p:spPr>
          <a:xfrm>
            <a:off x="611560" y="1844824"/>
            <a:ext cx="78488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5 - Ορθογώνιο"/>
          <p:cNvSpPr/>
          <p:nvPr/>
        </p:nvSpPr>
        <p:spPr>
          <a:xfrm>
            <a:off x="1139180" y="2636912"/>
            <a:ext cx="6793632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Σχετικά με την εκπαίδευση:</a:t>
            </a:r>
          </a:p>
          <a:p>
            <a:endParaRPr lang="el-GR" sz="1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r>
              <a:rPr lang="el-GR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Ο Ο.Α.Σ.Π. με το Υπουργείο Παιδείας </a:t>
            </a:r>
            <a:r>
              <a:rPr lang="el-GR" sz="20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επικαιροποίησε</a:t>
            </a:r>
            <a:r>
              <a:rPr lang="el-GR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το 2015 το </a:t>
            </a:r>
            <a:r>
              <a:rPr lang="el-GR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"Σχέδιο Μνημονίου Ενεργειών για τη Διαχείριση του Σεισμικού Κινδύνου στις Σχολικές Μονάδες - 2017" </a:t>
            </a:r>
            <a:r>
              <a:rPr lang="el-GR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﻿, που είναι πρότυπο σχέδιο για να μπορούν οι σχολικές μονάδες για να συντάξουν το σχέδιο του σχολείου τους.</a:t>
            </a:r>
          </a:p>
          <a:p>
            <a:endParaRPr lang="el-GR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endParaRPr lang="el-GR" sz="2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dir="r"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- Εικόνα" descr="zanneio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0"/>
            <a:ext cx="1310152" cy="1138977"/>
          </a:xfrm>
          <a:prstGeom prst="rect">
            <a:avLst/>
          </a:prstGeom>
        </p:spPr>
      </p:pic>
      <p:pic>
        <p:nvPicPr>
          <p:cNvPr id="5" name="Picture 14">
            <a:extLst>
              <a:ext uri="{FF2B5EF4-FFF2-40B4-BE49-F238E27FC236}">
                <a16:creationId xmlns:a16="http://schemas.microsoft.com/office/drawing/2014/main" xmlns="" id="{78B3A770-EB89-4B93-B8B1-8FDFCE6C73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200" y="1412776"/>
            <a:ext cx="2543175" cy="1800225"/>
          </a:xfrm>
          <a:prstGeom prst="rect">
            <a:avLst/>
          </a:prstGeom>
        </p:spPr>
      </p:pic>
      <p:pic>
        <p:nvPicPr>
          <p:cNvPr id="6" name="Picture 15">
            <a:extLst>
              <a:ext uri="{FF2B5EF4-FFF2-40B4-BE49-F238E27FC236}">
                <a16:creationId xmlns:a16="http://schemas.microsoft.com/office/drawing/2014/main" xmlns="" id="{FF88FDE9-2E55-410B-AE0F-3564E298BE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3861048"/>
            <a:ext cx="1905000" cy="2257425"/>
          </a:xfrm>
          <a:prstGeom prst="rect">
            <a:avLst/>
          </a:prstGeom>
        </p:spPr>
      </p:pic>
      <p:pic>
        <p:nvPicPr>
          <p:cNvPr id="7" name="Picture 16">
            <a:extLst>
              <a:ext uri="{FF2B5EF4-FFF2-40B4-BE49-F238E27FC236}">
                <a16:creationId xmlns:a16="http://schemas.microsoft.com/office/drawing/2014/main" xmlns="" id="{BA87E50F-B4EA-4AE6-8D33-D69A90A51F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8224" y="3933056"/>
            <a:ext cx="2348641" cy="2367134"/>
          </a:xfrm>
          <a:prstGeom prst="rect">
            <a:avLst/>
          </a:prstGeom>
        </p:spPr>
      </p:pic>
      <p:pic>
        <p:nvPicPr>
          <p:cNvPr id="8" name="Picture 17">
            <a:extLst>
              <a:ext uri="{FF2B5EF4-FFF2-40B4-BE49-F238E27FC236}">
                <a16:creationId xmlns:a16="http://schemas.microsoft.com/office/drawing/2014/main" xmlns="" id="{C75C8675-62A5-48C5-9EAB-CCF005E05C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520665">
            <a:off x="2501248" y="4418017"/>
            <a:ext cx="3869411" cy="1658319"/>
          </a:xfrm>
          <a:prstGeom prst="rect">
            <a:avLst/>
          </a:prstGeom>
        </p:spPr>
      </p:pic>
      <p:pic>
        <p:nvPicPr>
          <p:cNvPr id="9" name="Picture 18">
            <a:extLst>
              <a:ext uri="{FF2B5EF4-FFF2-40B4-BE49-F238E27FC236}">
                <a16:creationId xmlns:a16="http://schemas.microsoft.com/office/drawing/2014/main" xmlns="" id="{D1A7AE98-6802-420D-BCDB-8D03F936297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6673" y="1387887"/>
            <a:ext cx="2543175" cy="2063138"/>
          </a:xfrm>
          <a:prstGeom prst="rect">
            <a:avLst/>
          </a:prstGeom>
        </p:spPr>
      </p:pic>
      <p:pic>
        <p:nvPicPr>
          <p:cNvPr id="10" name="Picture 19">
            <a:extLst>
              <a:ext uri="{FF2B5EF4-FFF2-40B4-BE49-F238E27FC236}">
                <a16:creationId xmlns:a16="http://schemas.microsoft.com/office/drawing/2014/main" xmlns="" id="{4F131AE6-12C3-4BD7-B8A6-72397C2A8BE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180406">
            <a:off x="3758389" y="1247236"/>
            <a:ext cx="2143125" cy="2143125"/>
          </a:xfrm>
          <a:prstGeom prst="rect">
            <a:avLst/>
          </a:prstGeom>
        </p:spPr>
      </p:pic>
      <p:sp>
        <p:nvSpPr>
          <p:cNvPr id="11" name="10 - TextBox"/>
          <p:cNvSpPr txBox="1"/>
          <p:nvPr/>
        </p:nvSpPr>
        <p:spPr>
          <a:xfrm>
            <a:off x="2051720" y="3212976"/>
            <a:ext cx="58160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Τι μπορούμε να κάνουμε; </a:t>
            </a:r>
            <a:endParaRPr lang="el-GR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- Εικόνα" descr="zanneio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0"/>
            <a:ext cx="1310152" cy="113897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xmlns="" id="{89A5E7BB-A1AD-4929-A6EE-8B38E5140520}"/>
              </a:ext>
            </a:extLst>
          </p:cNvPr>
          <p:cNvSpPr txBox="1">
            <a:spLocks/>
          </p:cNvSpPr>
          <p:nvPr/>
        </p:nvSpPr>
        <p:spPr>
          <a:xfrm>
            <a:off x="539552" y="908720"/>
            <a:ext cx="9576627" cy="12528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l-GR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Calibri"/>
                <a:cs typeface="Calibri"/>
                <a:sym typeface="Calibri"/>
              </a:rPr>
              <a:t>Προληπτικά Μέτρα Προστασίας</a:t>
            </a:r>
            <a:endParaRPr kumimoji="0" lang="el-GR" sz="4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" name="4 - Ευθεία γραμμή σύνδεσης"/>
          <p:cNvCxnSpPr/>
          <p:nvPr/>
        </p:nvCxnSpPr>
        <p:spPr>
          <a:xfrm>
            <a:off x="611560" y="1844824"/>
            <a:ext cx="78488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5 - Ορθογώνιο"/>
          <p:cNvSpPr/>
          <p:nvPr/>
        </p:nvSpPr>
        <p:spPr>
          <a:xfrm>
            <a:off x="611560" y="2060848"/>
            <a:ext cx="6840760" cy="3072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SzPct val="100000"/>
              <a:buFont typeface="Wingdings" panose="05000000000000000000" pitchFamily="2" charset="2"/>
              <a:buChar char="Ø"/>
              <a:tabLst>
                <a:tab pos="114118" algn="l"/>
                <a:tab pos="571317" algn="l"/>
                <a:tab pos="1028517" algn="l"/>
                <a:tab pos="1485717" algn="l"/>
                <a:tab pos="1942917" algn="l"/>
                <a:tab pos="2400117" algn="l"/>
                <a:tab pos="2857317" algn="l"/>
                <a:tab pos="3314517" algn="l"/>
                <a:tab pos="3771717" algn="l"/>
                <a:tab pos="4228917" algn="l"/>
                <a:tab pos="4686117" algn="l"/>
                <a:tab pos="5143317" algn="l"/>
                <a:tab pos="5600517" algn="l"/>
                <a:tab pos="6057717" algn="l"/>
                <a:tab pos="6514917" algn="l"/>
                <a:tab pos="6972117" algn="l"/>
                <a:tab pos="7429317" algn="l"/>
                <a:tab pos="7886517" algn="l"/>
                <a:tab pos="8343717" algn="l"/>
                <a:tab pos="8800917" algn="l"/>
              </a:tabLst>
            </a:pP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anose="020F0502020204030204" pitchFamily="34" charset="0"/>
                <a:cs typeface="Calibri" pitchFamily="34" charset="0"/>
              </a:rPr>
              <a:t>Προληπτικός έλεγχος</a:t>
            </a:r>
            <a:r>
              <a:rPr lang="el-GR" sz="2400" dirty="0" smtClean="0">
                <a:solidFill>
                  <a:schemeClr val="tx1"/>
                </a:solidFill>
                <a:latin typeface="Calibri" pitchFamily="34" charset="0"/>
                <a:ea typeface="Calibri" panose="020F0502020204030204" pitchFamily="34" charset="0"/>
                <a:cs typeface="Calibri" pitchFamily="34" charset="0"/>
              </a:rPr>
              <a:t> από ειδικούς</a:t>
            </a:r>
            <a:r>
              <a:rPr lang="el-GR" sz="2400" dirty="0" smtClean="0">
                <a:solidFill>
                  <a:srgbClr val="006699"/>
                </a:solidFill>
                <a:latin typeface="Calibri" pitchFamily="34" charset="0"/>
                <a:ea typeface="Calibri" panose="020F0502020204030204" pitchFamily="34" charset="0"/>
                <a:cs typeface="Calibri" pitchFamily="34" charset="0"/>
              </a:rPr>
              <a:t> </a:t>
            </a:r>
            <a:r>
              <a:rPr lang="el-GR" sz="2400" dirty="0" smtClean="0">
                <a:solidFill>
                  <a:schemeClr val="tx1"/>
                </a:solidFill>
                <a:latin typeface="Calibri" pitchFamily="34" charset="0"/>
                <a:ea typeface="Calibri" panose="020F0502020204030204" pitchFamily="34" charset="0"/>
                <a:cs typeface="Calibri" pitchFamily="34" charset="0"/>
              </a:rPr>
              <a:t>για</a:t>
            </a:r>
            <a:r>
              <a:rPr lang="el-GR" sz="2400" dirty="0" smtClean="0">
                <a:solidFill>
                  <a:srgbClr val="006699"/>
                </a:solidFill>
                <a:latin typeface="Calibri" pitchFamily="34" charset="0"/>
                <a:ea typeface="Calibri" panose="020F0502020204030204" pitchFamily="34" charset="0"/>
                <a:cs typeface="Calibri" pitchFamily="34" charset="0"/>
              </a:rPr>
              <a:t> </a:t>
            </a:r>
            <a:r>
              <a:rPr lang="el-GR" sz="2400" dirty="0" smtClean="0">
                <a:solidFill>
                  <a:schemeClr val="tx1"/>
                </a:solidFill>
                <a:latin typeface="Calibri" pitchFamily="34" charset="0"/>
                <a:ea typeface="Calibri" panose="020F0502020204030204" pitchFamily="34" charset="0"/>
                <a:cs typeface="Calibri" pitchFamily="34" charset="0"/>
              </a:rPr>
              <a:t>τη στατική επάρκεια του κτιρίου.</a:t>
            </a:r>
          </a:p>
          <a:p>
            <a:pPr marL="457200" indent="-457200">
              <a:buSzPct val="100000"/>
              <a:buFont typeface="Wingdings" panose="05000000000000000000" pitchFamily="2" charset="2"/>
              <a:buChar char="Ø"/>
              <a:tabLst>
                <a:tab pos="114118" algn="l"/>
                <a:tab pos="571317" algn="l"/>
                <a:tab pos="1028517" algn="l"/>
                <a:tab pos="1485717" algn="l"/>
                <a:tab pos="1942917" algn="l"/>
                <a:tab pos="2400117" algn="l"/>
                <a:tab pos="2857317" algn="l"/>
                <a:tab pos="3314517" algn="l"/>
                <a:tab pos="3771717" algn="l"/>
                <a:tab pos="4228917" algn="l"/>
                <a:tab pos="4686117" algn="l"/>
                <a:tab pos="5143317" algn="l"/>
                <a:tab pos="5600517" algn="l"/>
                <a:tab pos="6057717" algn="l"/>
                <a:tab pos="6514917" algn="l"/>
                <a:tab pos="6972117" algn="l"/>
                <a:tab pos="7429317" algn="l"/>
                <a:tab pos="7886517" algn="l"/>
                <a:tab pos="8343717" algn="l"/>
                <a:tab pos="8800917" algn="l"/>
              </a:tabLst>
            </a:pPr>
            <a:r>
              <a:rPr lang="el-GR" sz="2400" dirty="0" smtClean="0">
                <a:latin typeface="Calibri" pitchFamily="34" charset="0"/>
                <a:cs typeface="Calibri" pitchFamily="34" charset="0"/>
              </a:rPr>
              <a:t>Εφοδιασμός με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είδη πρώτης ανάγκης 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(φακός, νερό, κουτί πρώτων βοηθειών κλπ).</a:t>
            </a:r>
          </a:p>
          <a:p>
            <a:pPr marL="457200" indent="-457200">
              <a:buSzPct val="100000"/>
              <a:buFont typeface="Wingdings" panose="05000000000000000000" pitchFamily="2" charset="2"/>
              <a:buChar char="Ø"/>
              <a:tabLst>
                <a:tab pos="114118" algn="l"/>
                <a:tab pos="571317" algn="l"/>
                <a:tab pos="1028517" algn="l"/>
                <a:tab pos="1485717" algn="l"/>
                <a:tab pos="1942917" algn="l"/>
                <a:tab pos="2400117" algn="l"/>
                <a:tab pos="2857317" algn="l"/>
                <a:tab pos="3314517" algn="l"/>
                <a:tab pos="3771717" algn="l"/>
                <a:tab pos="4228917" algn="l"/>
                <a:tab pos="4686117" algn="l"/>
                <a:tab pos="5143317" algn="l"/>
                <a:tab pos="5600517" algn="l"/>
                <a:tab pos="6057717" algn="l"/>
                <a:tab pos="6514917" algn="l"/>
                <a:tab pos="6972117" algn="l"/>
                <a:tab pos="7429317" algn="l"/>
                <a:tab pos="7886517" algn="l"/>
                <a:tab pos="8343717" algn="l"/>
                <a:tab pos="8800917" algn="l"/>
              </a:tabLst>
            </a:pPr>
            <a:r>
              <a:rPr lang="el-GR" sz="2400" dirty="0" smtClean="0">
                <a:latin typeface="Calibri" pitchFamily="34" charset="0"/>
                <a:cs typeface="Calibri" pitchFamily="34" charset="0"/>
              </a:rPr>
              <a:t>Ενημέρωση για την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σεισμικότητα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 της περιοχής σου.</a:t>
            </a:r>
          </a:p>
          <a:p>
            <a:pPr marL="457200" indent="-457200">
              <a:buSzPct val="100000"/>
              <a:buFont typeface="Wingdings" panose="05000000000000000000" pitchFamily="2" charset="2"/>
              <a:buChar char="Ø"/>
              <a:tabLst>
                <a:tab pos="114118" algn="l"/>
                <a:tab pos="571317" algn="l"/>
                <a:tab pos="1028517" algn="l"/>
                <a:tab pos="1485717" algn="l"/>
                <a:tab pos="1942917" algn="l"/>
                <a:tab pos="2400117" algn="l"/>
                <a:tab pos="2857317" algn="l"/>
                <a:tab pos="3314517" algn="l"/>
                <a:tab pos="3771717" algn="l"/>
                <a:tab pos="4228917" algn="l"/>
                <a:tab pos="4686117" algn="l"/>
                <a:tab pos="5143317" algn="l"/>
                <a:tab pos="5600517" algn="l"/>
                <a:tab pos="6057717" algn="l"/>
                <a:tab pos="6514917" algn="l"/>
                <a:tab pos="6972117" algn="l"/>
                <a:tab pos="7429317" algn="l"/>
                <a:tab pos="7886517" algn="l"/>
                <a:tab pos="8343717" algn="l"/>
                <a:tab pos="8800917" algn="l"/>
              </a:tabLst>
            </a:pPr>
            <a:r>
              <a:rPr lang="el-GR" sz="2400" dirty="0" smtClean="0">
                <a:latin typeface="Calibri" pitchFamily="34" charset="0"/>
                <a:cs typeface="Calibri" pitchFamily="34" charset="0"/>
              </a:rPr>
              <a:t>Συμμετοχή σε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ασκήσεις ετοιμότητας.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anose="020F0502020204030204" pitchFamily="34" charset="0"/>
                <a:cs typeface="Calibri" pitchFamily="34" charset="0"/>
              </a:rPr>
              <a:t>Στερέωση </a:t>
            </a:r>
            <a:r>
              <a:rPr lang="el-GR" sz="2400" dirty="0" smtClean="0">
                <a:solidFill>
                  <a:schemeClr val="tx1"/>
                </a:solidFill>
                <a:latin typeface="Calibri" pitchFamily="34" charset="0"/>
                <a:ea typeface="Calibri" panose="020F0502020204030204" pitchFamily="34" charset="0"/>
                <a:cs typeface="Calibri" pitchFamily="34" charset="0"/>
              </a:rPr>
              <a:t>τζαμιών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ea typeface="Calibri" panose="020F0502020204030204" pitchFamily="34" charset="0"/>
                <a:cs typeface="Calibri" pitchFamily="34" charset="0"/>
              </a:rPr>
              <a:t>,</a:t>
            </a:r>
            <a:r>
              <a:rPr lang="el-GR" sz="2400" dirty="0" smtClean="0">
                <a:solidFill>
                  <a:schemeClr val="tx1"/>
                </a:solidFill>
                <a:latin typeface="Calibri" pitchFamily="34" charset="0"/>
                <a:ea typeface="Calibri" panose="020F0502020204030204" pitchFamily="34" charset="0"/>
                <a:cs typeface="Calibri" pitchFamily="34" charset="0"/>
              </a:rPr>
              <a:t> επίπλων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ea typeface="Calibri" panose="020F0502020204030204" pitchFamily="34" charset="0"/>
                <a:cs typeface="Calibri" pitchFamily="34" charset="0"/>
              </a:rPr>
              <a:t>,</a:t>
            </a:r>
            <a:r>
              <a:rPr lang="el-GR" sz="2400" dirty="0" smtClean="0">
                <a:solidFill>
                  <a:schemeClr val="tx1"/>
                </a:solidFill>
                <a:latin typeface="Calibri" pitchFamily="34" charset="0"/>
                <a:ea typeface="Calibri" panose="020F0502020204030204" pitchFamily="34" charset="0"/>
                <a:cs typeface="Calibri" pitchFamily="34" charset="0"/>
              </a:rPr>
              <a:t> βιβλίων.</a:t>
            </a:r>
            <a:endParaRPr lang="el-GR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xmlns="" id="{B98BE948-A45B-49EA-8FD4-C39714F16F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3" t="7144" r="3725" b="25237"/>
          <a:stretch/>
        </p:blipFill>
        <p:spPr>
          <a:xfrm>
            <a:off x="6044868" y="4055012"/>
            <a:ext cx="2717604" cy="2796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- Εικόνα" descr="zanneio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0"/>
            <a:ext cx="1310152" cy="113897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xmlns="" id="{FCB4AD2C-2B6D-4E44-9A82-3913ED0AF049}"/>
              </a:ext>
            </a:extLst>
          </p:cNvPr>
          <p:cNvSpPr txBox="1">
            <a:spLocks/>
          </p:cNvSpPr>
          <p:nvPr/>
        </p:nvSpPr>
        <p:spPr>
          <a:xfrm>
            <a:off x="467544" y="1124744"/>
            <a:ext cx="10080625" cy="98412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l-GR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Κατά τη διάρκεια του σεισμού: </a:t>
            </a:r>
            <a:endParaRPr kumimoji="0" lang="el-GR" sz="4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cs typeface="Calibri" pitchFamily="34" charset="0"/>
              <a:sym typeface="Arial"/>
            </a:endParaRPr>
          </a:p>
        </p:txBody>
      </p:sp>
      <p:cxnSp>
        <p:nvCxnSpPr>
          <p:cNvPr id="5" name="4 - Ευθεία γραμμή σύνδεσης"/>
          <p:cNvCxnSpPr/>
          <p:nvPr/>
        </p:nvCxnSpPr>
        <p:spPr>
          <a:xfrm>
            <a:off x="611560" y="1844824"/>
            <a:ext cx="78488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9">
            <a:extLst>
              <a:ext uri="{FF2B5EF4-FFF2-40B4-BE49-F238E27FC236}">
                <a16:creationId xmlns:a16="http://schemas.microsoft.com/office/drawing/2014/main" xmlns="" id="{C9131269-215F-43DB-BCB1-B4E51E8C85F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820" t="-6036" r="7493" b="7528"/>
          <a:stretch/>
        </p:blipFill>
        <p:spPr>
          <a:xfrm>
            <a:off x="2699792" y="4293096"/>
            <a:ext cx="1728000" cy="2376000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xmlns="" id="{9B4BA6D2-A808-4123-B885-A1099C09FF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536" y="4005064"/>
            <a:ext cx="2280102" cy="2286198"/>
          </a:xfrm>
          <a:prstGeom prst="rect">
            <a:avLst/>
          </a:prstGeom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xmlns="" id="{B147EB91-BFB3-4A69-8E7F-955E534DC4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74931" y="3877520"/>
            <a:ext cx="1669069" cy="2980480"/>
          </a:xfrm>
          <a:prstGeom prst="rect">
            <a:avLst/>
          </a:prstGeom>
        </p:spPr>
      </p:pic>
      <p:pic>
        <p:nvPicPr>
          <p:cNvPr id="9" name="Content Placeholder 4">
            <a:extLst>
              <a:ext uri="{FF2B5EF4-FFF2-40B4-BE49-F238E27FC236}">
                <a16:creationId xmlns:a16="http://schemas.microsoft.com/office/drawing/2014/main" xmlns="" id="{4B36F6C0-692C-45B0-B6D8-439AEA27E1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3573016"/>
            <a:ext cx="3287457" cy="2256335"/>
          </a:xfrm>
          <a:prstGeom prst="rect">
            <a:avLst/>
          </a:prstGeom>
        </p:spPr>
      </p:pic>
      <p:sp>
        <p:nvSpPr>
          <p:cNvPr id="10" name="Rectangle 5">
            <a:extLst>
              <a:ext uri="{FF2B5EF4-FFF2-40B4-BE49-F238E27FC236}">
                <a16:creationId xmlns:a16="http://schemas.microsoft.com/office/drawing/2014/main" xmlns="" id="{5D7D32DF-C0DF-4B52-B823-F7E7A8DDBCD9}"/>
              </a:ext>
            </a:extLst>
          </p:cNvPr>
          <p:cNvSpPr/>
          <p:nvPr/>
        </p:nvSpPr>
        <p:spPr>
          <a:xfrm>
            <a:off x="395536" y="2060848"/>
            <a:ext cx="8331003" cy="1625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hangingPunct="0">
              <a:lnSpc>
                <a:spcPct val="107000"/>
              </a:lnSpc>
              <a:spcBef>
                <a:spcPts val="88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el-G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Μείνετε</a:t>
            </a:r>
            <a:r>
              <a:rPr lang="el-GR" sz="2000" dirty="0">
                <a:solidFill>
                  <a:srgbClr val="00669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l-GR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ψύχραιμοι</a:t>
            </a:r>
            <a:r>
              <a:rPr lang="el-GR" sz="2000" dirty="0">
                <a:solidFill>
                  <a:srgbClr val="00669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l-G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και </a:t>
            </a:r>
            <a:r>
              <a:rPr lang="el-GR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κ</a:t>
            </a:r>
            <a:r>
              <a:rPr lang="el-GR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αλυφτείτε</a:t>
            </a:r>
            <a:r>
              <a:rPr lang="el-GR" sz="2000" dirty="0">
                <a:solidFill>
                  <a:srgbClr val="006699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l-G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κάτω από ένα τραπέζι ή </a:t>
            </a:r>
            <a:r>
              <a:rPr lang="el-G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έπιπλο.</a:t>
            </a:r>
            <a:endParaRPr lang="el-GR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hangingPunct="0">
              <a:lnSpc>
                <a:spcPct val="107000"/>
              </a:lnSpc>
              <a:spcBef>
                <a:spcPts val="88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el-G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Μείνετε </a:t>
            </a:r>
            <a:r>
              <a:rPr lang="el-GR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μακριά</a:t>
            </a:r>
            <a:r>
              <a:rPr lang="el-GR" sz="2000" dirty="0">
                <a:solidFill>
                  <a:srgbClr val="006699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l-G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από ό,τι μπορεί να </a:t>
            </a:r>
            <a:r>
              <a:rPr lang="el-G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πέσει.</a:t>
            </a:r>
            <a:endParaRPr lang="el-GR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0" indent="-514350" hangingPunct="0">
              <a:lnSpc>
                <a:spcPct val="107000"/>
              </a:lnSpc>
              <a:spcBef>
                <a:spcPts val="880"/>
              </a:spcBef>
              <a:spcAft>
                <a:spcPts val="0"/>
              </a:spcAft>
              <a:buClr>
                <a:schemeClr val="tx1"/>
              </a:buClr>
            </a:pPr>
            <a:r>
              <a:rPr lang="el-GR" sz="20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3.      </a:t>
            </a:r>
            <a:r>
              <a:rPr lang="el-GR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Μην</a:t>
            </a:r>
            <a:r>
              <a:rPr lang="el-G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l-G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προσπαθήσετε να βγείτε κατά τη διάρκεια του σεισμού ή να χρησιμοποιήσετε </a:t>
            </a:r>
            <a:r>
              <a:rPr lang="el-GR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ανελκυστήρα.</a:t>
            </a:r>
            <a:endParaRPr lang="el-GR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- Εικόνα" descr="zanneio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0"/>
            <a:ext cx="1310152" cy="1138977"/>
          </a:xfrm>
          <a:prstGeom prst="rect">
            <a:avLst/>
          </a:prstGeom>
        </p:spPr>
      </p:pic>
      <p:pic>
        <p:nvPicPr>
          <p:cNvPr id="11" name="Picture 11">
            <a:extLst>
              <a:ext uri="{FF2B5EF4-FFF2-40B4-BE49-F238E27FC236}">
                <a16:creationId xmlns:a16="http://schemas.microsoft.com/office/drawing/2014/main" xmlns="" id="{4567E6A3-7AD9-4736-98D3-ACF280D89CC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195" t="36970" r="-883" b="21211"/>
          <a:stretch/>
        </p:blipFill>
        <p:spPr>
          <a:xfrm rot="21057614">
            <a:off x="171220" y="4086813"/>
            <a:ext cx="3852000" cy="2484000"/>
          </a:xfrm>
          <a:prstGeom prst="rect">
            <a:avLst/>
          </a:prstGeom>
        </p:spPr>
      </p:pic>
      <p:pic>
        <p:nvPicPr>
          <p:cNvPr id="12" name="Picture 10">
            <a:extLst>
              <a:ext uri="{FF2B5EF4-FFF2-40B4-BE49-F238E27FC236}">
                <a16:creationId xmlns:a16="http://schemas.microsoft.com/office/drawing/2014/main" xmlns="" id="{39C5DA8B-4FA5-489A-A7A8-1AE7B2AEEB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099882">
            <a:off x="3635546" y="1084075"/>
            <a:ext cx="2577389" cy="2169871"/>
          </a:xfrm>
          <a:prstGeom prst="rect">
            <a:avLst/>
          </a:prstGeom>
        </p:spPr>
      </p:pic>
      <p:pic>
        <p:nvPicPr>
          <p:cNvPr id="13" name="Picture 9">
            <a:extLst>
              <a:ext uri="{FF2B5EF4-FFF2-40B4-BE49-F238E27FC236}">
                <a16:creationId xmlns:a16="http://schemas.microsoft.com/office/drawing/2014/main" xmlns="" id="{7B7A9A00-7B9E-4625-B016-C2DC10A8E2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0232" y="908720"/>
            <a:ext cx="2179320" cy="3110484"/>
          </a:xfrm>
          <a:prstGeom prst="rect">
            <a:avLst/>
          </a:prstGeom>
        </p:spPr>
      </p:pic>
      <p:pic>
        <p:nvPicPr>
          <p:cNvPr id="14" name="Picture 8">
            <a:extLst>
              <a:ext uri="{FF2B5EF4-FFF2-40B4-BE49-F238E27FC236}">
                <a16:creationId xmlns:a16="http://schemas.microsoft.com/office/drawing/2014/main" xmlns="" id="{90447C7B-B96E-4064-8A84-7F02B309DB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9912" y="3717032"/>
            <a:ext cx="2741459" cy="2879158"/>
          </a:xfrm>
          <a:prstGeom prst="rect">
            <a:avLst/>
          </a:prstGeom>
        </p:spPr>
      </p:pic>
      <p:pic>
        <p:nvPicPr>
          <p:cNvPr id="15" name="Picture 7">
            <a:extLst>
              <a:ext uri="{FF2B5EF4-FFF2-40B4-BE49-F238E27FC236}">
                <a16:creationId xmlns:a16="http://schemas.microsoft.com/office/drawing/2014/main" xmlns="" id="{AB10BCE9-5503-4A5D-B970-0D70D4FDF53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542" t="12954" r="-1991" b="11233"/>
          <a:stretch/>
        </p:blipFill>
        <p:spPr>
          <a:xfrm rot="348664">
            <a:off x="6228938" y="3931931"/>
            <a:ext cx="2557234" cy="2712740"/>
          </a:xfrm>
          <a:prstGeom prst="rect">
            <a:avLst/>
          </a:prstGeom>
        </p:spPr>
      </p:pic>
      <p:pic>
        <p:nvPicPr>
          <p:cNvPr id="16" name="Picture 3">
            <a:extLst>
              <a:ext uri="{FF2B5EF4-FFF2-40B4-BE49-F238E27FC236}">
                <a16:creationId xmlns:a16="http://schemas.microsoft.com/office/drawing/2014/main" xmlns="" id="{07E81F56-6904-4AF1-9900-8F14C788AD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980" t="-857" r="-2826" b="45232"/>
          <a:stretch/>
        </p:blipFill>
        <p:spPr>
          <a:xfrm rot="21360505">
            <a:off x="257368" y="1118024"/>
            <a:ext cx="3337840" cy="2591241"/>
          </a:xfrm>
          <a:prstGeom prst="rect">
            <a:avLst/>
          </a:prstGeom>
        </p:spPr>
      </p:pic>
      <p:sp>
        <p:nvSpPr>
          <p:cNvPr id="17" name="16 - TextBox"/>
          <p:cNvSpPr txBox="1"/>
          <p:nvPr/>
        </p:nvSpPr>
        <p:spPr>
          <a:xfrm rot="21025345">
            <a:off x="1566858" y="3249836"/>
            <a:ext cx="56957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Η γνώση είναι προστασία</a:t>
            </a:r>
            <a:endParaRPr lang="el-GR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- Εικόνα" descr="zanneio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0"/>
            <a:ext cx="1310152" cy="1138977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8169CF9B-DEDB-425B-AF39-89BAF62F399F}"/>
              </a:ext>
            </a:extLst>
          </p:cNvPr>
          <p:cNvSpPr/>
          <p:nvPr/>
        </p:nvSpPr>
        <p:spPr>
          <a:xfrm>
            <a:off x="68954" y="1279405"/>
            <a:ext cx="974843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Η </a:t>
            </a:r>
            <a:r>
              <a:rPr lang="el-GR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Ελλάδα </a:t>
            </a:r>
            <a:r>
              <a:rPr lang="el-G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l-GR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6η πιο σεισμογενής </a:t>
            </a:r>
            <a:endParaRPr lang="el-GR" sz="4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l-G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χώρα </a:t>
            </a:r>
            <a:r>
              <a:rPr lang="el-GR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στον </a:t>
            </a:r>
            <a:r>
              <a:rPr lang="el-GR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κόσμο…</a:t>
            </a:r>
            <a:endParaRPr lang="el-GR" sz="4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xmlns="" id="{2AFA08A3-C76D-456B-8DA6-275E8AC30F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7784" y="2852936"/>
            <a:ext cx="4048049" cy="37526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- Εικόνα" descr="zanneio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0"/>
            <a:ext cx="1310152" cy="1138977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467406D6-0E6D-427A-96F7-9D02FD10C34D}"/>
              </a:ext>
            </a:extLst>
          </p:cNvPr>
          <p:cNvSpPr/>
          <p:nvPr/>
        </p:nvSpPr>
        <p:spPr>
          <a:xfrm>
            <a:off x="467544" y="1052736"/>
            <a:ext cx="790940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l-GR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…και </a:t>
            </a:r>
            <a:r>
              <a:rPr lang="el-GR" sz="4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η </a:t>
            </a:r>
            <a:r>
              <a:rPr lang="el-GR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πιο σεισμογενής </a:t>
            </a:r>
            <a:r>
              <a:rPr lang="el-GR" sz="4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χώρα της </a:t>
            </a:r>
            <a:r>
              <a:rPr lang="el-GR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Ευρώπης</a:t>
            </a:r>
            <a:r>
              <a:rPr lang="el-GR" sz="4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.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C2B5ABAD-5A2C-4EDA-9DF6-9C590E4AD1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2086" y="2768333"/>
            <a:ext cx="5700323" cy="3912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- Εικόνα" descr="zanneio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0"/>
            <a:ext cx="1310152" cy="1138977"/>
          </a:xfrm>
          <a:prstGeom prst="rect">
            <a:avLst/>
          </a:prstGeom>
        </p:spPr>
      </p:pic>
      <p:pic>
        <p:nvPicPr>
          <p:cNvPr id="4" name="Content Placeholder 3" descr="C:\Users\Dell\Downloads\20180324_152256.jpg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41" t="4434" r="9244"/>
          <a:stretch/>
        </p:blipFill>
        <p:spPr bwMode="auto">
          <a:xfrm>
            <a:off x="163838" y="1138977"/>
            <a:ext cx="8779993" cy="5244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5" name="Left Brace 4"/>
          <p:cNvSpPr/>
          <p:nvPr/>
        </p:nvSpPr>
        <p:spPr>
          <a:xfrm>
            <a:off x="5902773" y="1168775"/>
            <a:ext cx="990599" cy="5292437"/>
          </a:xfrm>
          <a:prstGeom prst="leftBrace">
            <a:avLst/>
          </a:prstGeom>
          <a:ln w="76200">
            <a:solidFill>
              <a:srgbClr val="006699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3140968"/>
            <a:ext cx="3913909" cy="156966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l-GR" sz="2400" dirty="0"/>
              <a:t>Στην Ελλάδα στις 22/03/2018</a:t>
            </a:r>
          </a:p>
          <a:p>
            <a:r>
              <a:rPr lang="el-GR" sz="2400" dirty="0"/>
              <a:t>43 Σεισμικές δονήσεις </a:t>
            </a:r>
          </a:p>
          <a:p>
            <a:r>
              <a:rPr lang="el-GR" sz="2400" dirty="0"/>
              <a:t>Μεγέθους 1,3-3,4 (Ρίχτερ)</a:t>
            </a:r>
          </a:p>
          <a:p>
            <a:endParaRPr lang="en-US" sz="2400" dirty="0">
              <a:solidFill>
                <a:srgbClr val="006699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- Εικόνα" descr="zanneio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0"/>
            <a:ext cx="1310152" cy="1138977"/>
          </a:xfrm>
          <a:prstGeom prst="rect">
            <a:avLst/>
          </a:prstGeom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831A039A-2D44-4735-A319-5E42C6C6B6E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21" t="15491" r="43733" b="21494"/>
          <a:stretch/>
        </p:blipFill>
        <p:spPr>
          <a:xfrm>
            <a:off x="3923928" y="4365104"/>
            <a:ext cx="2276654" cy="2059830"/>
          </a:xfrm>
          <a:prstGeom prst="rect">
            <a:avLst/>
          </a:prstGeom>
        </p:spPr>
      </p:pic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A5298CC4-C8D2-4E4B-A314-685831C94B96}"/>
              </a:ext>
            </a:extLst>
          </p:cNvPr>
          <p:cNvSpPr/>
          <p:nvPr/>
        </p:nvSpPr>
        <p:spPr>
          <a:xfrm>
            <a:off x="539553" y="3212976"/>
            <a:ext cx="8424936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l-GR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Χρειάζεται, λοιπόν, να </a:t>
            </a:r>
            <a:r>
              <a:rPr lang="el-GR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ενημερωθούμε κατάλληλα </a:t>
            </a:r>
            <a:r>
              <a:rPr lang="el-GR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έτσι </a:t>
            </a:r>
            <a:r>
              <a:rPr lang="el-G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ώστε </a:t>
            </a:r>
            <a:r>
              <a:rPr lang="el-GR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να είμαστε </a:t>
            </a:r>
            <a:r>
              <a:rPr lang="el-GR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προετοιμασμένοι</a:t>
            </a:r>
            <a:r>
              <a:rPr lang="el-GR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σε καταστάσεις έκτακτης ανάγκης...</a:t>
            </a:r>
          </a:p>
        </p:txBody>
      </p:sp>
      <p:pic>
        <p:nvPicPr>
          <p:cNvPr id="6" name="Picture 2" descr="Αποτέλεσμα εικόνας για σεισμος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9566" y="4293096"/>
            <a:ext cx="2894434" cy="1694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Αποτέλεσμα εικόνας για σεισμος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484784"/>
            <a:ext cx="2482157" cy="1552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Αποτέλεσμα εικόνας για σεισμος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9996" y="1279411"/>
            <a:ext cx="2666360" cy="1649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Αποτέλεσμα εικόνας για σεισμός στα σχολεία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2816" y="1063076"/>
            <a:ext cx="2894434" cy="217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xmlns="" id="{2042196C-D457-426D-A07D-DE807F9FD0F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5536" y="4509120"/>
            <a:ext cx="3504713" cy="18661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/>
          <p:nvPr/>
        </p:nvSpPr>
        <p:spPr>
          <a:xfrm>
            <a:off x="912812" y="1230312"/>
            <a:ext cx="7307262" cy="798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4000"/>
              <a:buFont typeface="Calibri"/>
              <a:buNone/>
            </a:pPr>
            <a:r>
              <a:rPr lang="en-US" sz="4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Περιεχόμενα</a:t>
            </a:r>
            <a:endParaRPr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6" name="Shape 136"/>
          <p:cNvSpPr txBox="1"/>
          <p:nvPr/>
        </p:nvSpPr>
        <p:spPr>
          <a:xfrm>
            <a:off x="827584" y="2132856"/>
            <a:ext cx="7307262" cy="3892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57200">
              <a:spcBef>
                <a:spcPts val="800"/>
              </a:spcBef>
              <a:buClr>
                <a:srgbClr val="C00000"/>
              </a:buClr>
              <a:buSzPct val="110000"/>
              <a:buFont typeface="Arial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l-GR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Τι είναι ο σεισμός, </a:t>
            </a:r>
            <a:r>
              <a:rPr lang="el-GR" sz="2000" dirty="0" smtClean="0">
                <a:latin typeface="Calibri" pitchFamily="34" charset="0"/>
                <a:ea typeface="ＭＳ Ｐゴシック" pitchFamily="34"/>
                <a:cs typeface="Calibri" pitchFamily="34" charset="0"/>
              </a:rPr>
              <a:t>πώς δημιουργείται, πώς διαδίδεται, πώς τον μετράμε.</a:t>
            </a:r>
          </a:p>
          <a:p>
            <a:pPr marL="457200" lvl="1" indent="-457200" hangingPunct="0">
              <a:spcBef>
                <a:spcPts val="800"/>
              </a:spcBef>
              <a:buClr>
                <a:srgbClr val="C00000"/>
              </a:buClr>
              <a:buSzPct val="110000"/>
              <a:buFont typeface="Arial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l-GR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ＭＳ Ｐゴシック" pitchFamily="34"/>
                <a:cs typeface="Calibri" pitchFamily="34" charset="0"/>
              </a:rPr>
              <a:t>Πρόγνωση σεισμού.</a:t>
            </a:r>
          </a:p>
          <a:p>
            <a:pPr marL="457200" lvl="1" indent="-457200" hangingPunct="0">
              <a:spcBef>
                <a:spcPts val="800"/>
              </a:spcBef>
              <a:buClr>
                <a:srgbClr val="C00000"/>
              </a:buClr>
              <a:buSzPct val="110000"/>
              <a:buFont typeface="Arial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l-GR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ＭＳ Ｐゴシック" pitchFamily="34"/>
                <a:cs typeface="Calibri" pitchFamily="34" charset="0"/>
              </a:rPr>
              <a:t>Ισχύουσα Νομοθεσία.</a:t>
            </a:r>
          </a:p>
          <a:p>
            <a:pPr marL="457200" lvl="1" indent="-457200" hangingPunct="0">
              <a:spcBef>
                <a:spcPts val="800"/>
              </a:spcBef>
              <a:buClr>
                <a:srgbClr val="C00000"/>
              </a:buClr>
              <a:buSzPct val="110000"/>
              <a:buFont typeface="Arial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l-GR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ＭＳ Ｐゴシック" pitchFamily="34"/>
                <a:cs typeface="Calibri" pitchFamily="34" charset="0"/>
              </a:rPr>
              <a:t>Προληπτικά μέτρα προστασίας.</a:t>
            </a:r>
          </a:p>
          <a:p>
            <a:pPr marL="457200" lvl="1" indent="-457200" hangingPunct="0">
              <a:spcBef>
                <a:spcPts val="800"/>
              </a:spcBef>
              <a:buClr>
                <a:srgbClr val="C00000"/>
              </a:buClr>
              <a:buSzPct val="110000"/>
              <a:buFont typeface="Arial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l-GR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ＭＳ Ｐゴシック" pitchFamily="34"/>
                <a:cs typeface="Calibri" pitchFamily="34" charset="0"/>
              </a:rPr>
              <a:t>Κατά τη διάρκεια του σεισμού…</a:t>
            </a:r>
          </a:p>
          <a:p>
            <a:pPr marL="457200" lvl="1" indent="-457200" hangingPunct="0">
              <a:spcBef>
                <a:spcPts val="800"/>
              </a:spcBef>
              <a:buClr>
                <a:srgbClr val="C00000"/>
              </a:buClr>
              <a:buSzPct val="110000"/>
              <a:buFont typeface="Arial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l-GR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ＭＳ Ｐゴシック" pitchFamily="34"/>
                <a:cs typeface="Calibri" pitchFamily="34" charset="0"/>
              </a:rPr>
              <a:t>Αντισεισμική Εκπαίδευση στην Ιαπωνία.</a:t>
            </a:r>
          </a:p>
          <a:p>
            <a:pPr marL="457200" lvl="1" indent="-457200" hangingPunct="0">
              <a:spcBef>
                <a:spcPts val="800"/>
              </a:spcBef>
              <a:buClr>
                <a:srgbClr val="C00000"/>
              </a:buClr>
              <a:buSzPct val="110000"/>
              <a:buFont typeface="Arial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l-GR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ＭＳ Ｐゴシック" pitchFamily="34"/>
                <a:cs typeface="Calibri" pitchFamily="34" charset="0"/>
              </a:rPr>
              <a:t>Αντισεισμική Εκπαίδευση στην Ελλάδα.</a:t>
            </a:r>
          </a:p>
          <a:p>
            <a:pPr marL="457200" lvl="1" indent="-457200" hangingPunct="0">
              <a:spcBef>
                <a:spcPts val="800"/>
              </a:spcBef>
              <a:buClr>
                <a:srgbClr val="C00000"/>
              </a:buClr>
              <a:buSzPct val="110000"/>
              <a:buFont typeface="Arial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l-GR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ＭＳ Ｐゴシック" pitchFamily="34"/>
                <a:cs typeface="Calibri" pitchFamily="34" charset="0"/>
              </a:rPr>
              <a:t>Οι προτάσεις μας.</a:t>
            </a:r>
          </a:p>
          <a:p>
            <a:pPr marL="457200" lvl="0" indent="-457200">
              <a:spcBef>
                <a:spcPts val="800"/>
              </a:spcBef>
              <a:buClr>
                <a:srgbClr val="C00000"/>
              </a:buClr>
              <a:buSzPct val="110000"/>
              <a:buFont typeface="Arial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l-GR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Ειδικοί επιστήμονες που ερωτήθηκαν.</a:t>
            </a:r>
          </a:p>
          <a:p>
            <a:pPr marL="457200" lvl="0" indent="-457200">
              <a:spcBef>
                <a:spcPts val="800"/>
              </a:spcBef>
              <a:buClr>
                <a:srgbClr val="C00000"/>
              </a:buClr>
              <a:buSzPct val="110000"/>
              <a:buFont typeface="Arial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l-GR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Σύνδεσμοι για επιπλέον υλικό.</a:t>
            </a:r>
          </a:p>
          <a:p>
            <a:pPr marL="336550" marR="0" lvl="0" indent="-336550" algn="l" rtl="0">
              <a:lnSpc>
                <a:spcPct val="80000"/>
              </a:lnSpc>
              <a:spcBef>
                <a:spcPts val="2200"/>
              </a:spcBef>
              <a:spcAft>
                <a:spcPts val="0"/>
              </a:spcAft>
              <a:buClr>
                <a:srgbClr val="00646C"/>
              </a:buClr>
              <a:buSzPts val="2000"/>
              <a:buFont typeface="Arial"/>
              <a:buNone/>
            </a:pPr>
            <a:endParaRPr sz="2000" b="0" i="0" u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b="0" i="0" u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7" name="Shape 1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4 - Ευθεία γραμμή σύνδεσης"/>
          <p:cNvCxnSpPr/>
          <p:nvPr/>
        </p:nvCxnSpPr>
        <p:spPr>
          <a:xfrm>
            <a:off x="755576" y="2060848"/>
            <a:ext cx="78488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5 - Εικόνα" descr="zanneio_log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4328" y="0"/>
            <a:ext cx="1310152" cy="11389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- Εικόνα" descr="zanneio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0"/>
            <a:ext cx="1310152" cy="113897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xmlns="" id="{EF7827C1-8617-46FA-AE36-1B7D3F6EC924}"/>
              </a:ext>
            </a:extLst>
          </p:cNvPr>
          <p:cNvSpPr txBox="1">
            <a:spLocks/>
          </p:cNvSpPr>
          <p:nvPr/>
        </p:nvSpPr>
        <p:spPr>
          <a:xfrm>
            <a:off x="499309" y="1276879"/>
            <a:ext cx="8033132" cy="143204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l-GR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Ας πάρουμε για παράδειγμα την </a:t>
            </a:r>
            <a:r>
              <a:rPr kumimoji="0" lang="el-GR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Ιαπωνία</a:t>
            </a:r>
            <a:r>
              <a:rPr kumimoji="0" lang="el-GR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, την </a:t>
            </a:r>
            <a:r>
              <a:rPr kumimoji="0" lang="el-GR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ΠΙΟ σεισμογενή </a:t>
            </a:r>
            <a:r>
              <a:rPr kumimoji="0" lang="el-GR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χώρα στον κόσμο!</a:t>
            </a:r>
            <a:endParaRPr kumimoji="0" lang="el-GR" sz="4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Arial"/>
            </a:endParaRP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xmlns="" id="{FAC09EDA-0D2A-4798-9772-C3B4F7B674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672" y="3140968"/>
            <a:ext cx="5534210" cy="34578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- Εικόνα" descr="zanneio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0"/>
            <a:ext cx="1310152" cy="1138977"/>
          </a:xfrm>
          <a:prstGeom prst="rect">
            <a:avLst/>
          </a:prstGeom>
        </p:spPr>
      </p:pic>
      <p:sp>
        <p:nvSpPr>
          <p:cNvPr id="4" name="Rectangle 1"/>
          <p:cNvSpPr/>
          <p:nvPr/>
        </p:nvSpPr>
        <p:spPr>
          <a:xfrm>
            <a:off x="467544" y="1052736"/>
            <a:ext cx="81283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Αντισεισμική εκπαίδευση στην </a:t>
            </a:r>
            <a:r>
              <a:rPr lang="el-G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Ιαπωνία: 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5" name="4 - Ευθεία γραμμή σύνδεσης"/>
          <p:cNvCxnSpPr/>
          <p:nvPr/>
        </p:nvCxnSpPr>
        <p:spPr>
          <a:xfrm>
            <a:off x="539552" y="1772816"/>
            <a:ext cx="78488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/>
          <p:cNvSpPr txBox="1">
            <a:spLocks/>
          </p:cNvSpPr>
          <p:nvPr/>
        </p:nvSpPr>
        <p:spPr>
          <a:xfrm>
            <a:off x="467544" y="1960535"/>
            <a:ext cx="7984349" cy="4897465"/>
          </a:xfrm>
          <a:prstGeom prst="rect">
            <a:avLst/>
          </a:prstGeom>
        </p:spPr>
        <p:txBody>
          <a:bodyPr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None/>
              <a:tabLst>
                <a:tab pos="114117" algn="l"/>
                <a:tab pos="571317" algn="l"/>
                <a:tab pos="1028517" algn="l"/>
                <a:tab pos="1485717" algn="l"/>
                <a:tab pos="1942917" algn="l"/>
                <a:tab pos="2400117" algn="l"/>
                <a:tab pos="2857317" algn="l"/>
                <a:tab pos="3314517" algn="l"/>
                <a:tab pos="3771717" algn="l"/>
                <a:tab pos="4228917" algn="l"/>
                <a:tab pos="4686117" algn="l"/>
                <a:tab pos="5143317" algn="l"/>
                <a:tab pos="5600517" algn="l"/>
                <a:tab pos="6057717" algn="l"/>
                <a:tab pos="6514917" algn="l"/>
                <a:tab pos="6972117" algn="l"/>
                <a:tab pos="7429317" algn="l"/>
                <a:tab pos="7886517" algn="l"/>
                <a:tab pos="8343717" algn="l"/>
                <a:tab pos="8800917" algn="l"/>
              </a:tabLst>
              <a:defRPr lang="en-US" sz="3530" b="0" i="0" u="none" strike="noStrike" kern="1200" cap="none" spc="0" baseline="0">
                <a:solidFill>
                  <a:srgbClr val="000000"/>
                </a:solidFill>
                <a:uFillTx/>
                <a:latin typeface="Calibri" pitchFamily="34"/>
                <a:ea typeface="ＭＳ Ｐゴシック" pitchFamily="34"/>
              </a:defRPr>
            </a:lvl1pPr>
            <a:lvl2pPr marL="685800" marR="0" lvl="1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2pPr>
            <a:lvl3pPr marL="1143000" marR="0" lvl="2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20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3pPr>
            <a:lvl4pPr marL="1600200" marR="0" lvl="3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4pPr>
            <a:lvl5pPr marL="2057400" marR="0" lvl="4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en-US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just">
              <a:buFont typeface="Wingdings" panose="05000000000000000000" pitchFamily="2" charset="2"/>
              <a:buChar char="Ø"/>
            </a:pP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Οδηγίες </a:t>
            </a:r>
            <a:r>
              <a:rPr lang="el-GR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εκκένωσης </a:t>
            </a:r>
            <a:r>
              <a:rPr lang="el-GR" sz="2400" dirty="0" smtClean="0"/>
              <a:t>κτιρίου</a:t>
            </a:r>
            <a:r>
              <a:rPr lang="el-GR" sz="2400" dirty="0"/>
              <a:t>.</a:t>
            </a:r>
          </a:p>
          <a:p>
            <a:pPr marL="514350" indent="-514350" algn="just">
              <a:buFont typeface="Wingdings" panose="05000000000000000000" pitchFamily="2" charset="2"/>
              <a:buChar char="Ø"/>
            </a:pPr>
            <a:r>
              <a:rPr lang="el-GR" sz="2400" dirty="0"/>
              <a:t>Ενημέρωση με </a:t>
            </a:r>
            <a:r>
              <a:rPr lang="el-GR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εκπαιδευτικά προγράμματα</a:t>
            </a:r>
            <a:r>
              <a:rPr lang="el-GR" sz="2400" dirty="0"/>
              <a:t> και </a:t>
            </a:r>
            <a:r>
              <a:rPr lang="el-GR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ασκήσεις</a:t>
            </a:r>
            <a:r>
              <a:rPr lang="el-GR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ετοιμότητας.</a:t>
            </a:r>
          </a:p>
          <a:p>
            <a:pPr marL="514350" indent="-514350" algn="just">
              <a:buFont typeface="Wingdings" panose="05000000000000000000" pitchFamily="2" charset="2"/>
              <a:buChar char="Ø"/>
            </a:pPr>
            <a:r>
              <a:rPr lang="el-GR" sz="2400" dirty="0" smtClean="0"/>
              <a:t>Εκπαίδευση μαθητών για την χρήση του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πυροσβεστήρα.</a:t>
            </a:r>
          </a:p>
          <a:p>
            <a:pPr marL="514350" indent="-514350" algn="just">
              <a:buFont typeface="Wingdings" panose="05000000000000000000" pitchFamily="2" charset="2"/>
              <a:buChar char="Ø"/>
            </a:pPr>
            <a:r>
              <a:rPr lang="el-GR" sz="2400" dirty="0" smtClean="0"/>
              <a:t>Αίθουσες με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σεισμικούς  προσομοιωτές.</a:t>
            </a:r>
            <a:endParaRPr lang="el-GR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 algn="just"/>
            <a:endParaRPr lang="el-GR" dirty="0"/>
          </a:p>
        </p:txBody>
      </p:sp>
      <p:pic>
        <p:nvPicPr>
          <p:cNvPr id="7" name="Picture 2" descr="Αποτέλεσμα εικόνας για σχολεία ιαπωνίας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2" b="5073"/>
          <a:stretch/>
        </p:blipFill>
        <p:spPr bwMode="auto">
          <a:xfrm>
            <a:off x="5004048" y="4230000"/>
            <a:ext cx="3766594" cy="26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- Εικόνα" descr="zanneio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0"/>
            <a:ext cx="1310152" cy="113897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xmlns="" id="{154F8B7D-4B8D-474C-B927-5A83EA9899A9}"/>
              </a:ext>
            </a:extLst>
          </p:cNvPr>
          <p:cNvSpPr txBox="1">
            <a:spLocks/>
          </p:cNvSpPr>
          <p:nvPr/>
        </p:nvSpPr>
        <p:spPr>
          <a:xfrm>
            <a:off x="386264" y="1124744"/>
            <a:ext cx="8757736" cy="96862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l-G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Για την ε</a:t>
            </a:r>
            <a:r>
              <a:rPr kumimoji="0" lang="el-GR" sz="3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νίσχυση</a:t>
            </a:r>
            <a:r>
              <a:rPr kumimoji="0" lang="el-GR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 της αντισεισμικής εκπαίδευσης στη χώρα μας:</a:t>
            </a:r>
            <a:endParaRPr kumimoji="0" lang="el-GR" sz="3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cs typeface="Calibri" pitchFamily="34" charset="0"/>
              <a:sym typeface="Arial"/>
            </a:endParaRPr>
          </a:p>
        </p:txBody>
      </p:sp>
      <p:cxnSp>
        <p:nvCxnSpPr>
          <p:cNvPr id="5" name="4 - Ευθεία γραμμή σύνδεσης"/>
          <p:cNvCxnSpPr/>
          <p:nvPr/>
        </p:nvCxnSpPr>
        <p:spPr>
          <a:xfrm>
            <a:off x="467544" y="2348880"/>
            <a:ext cx="78488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5 - Ορθογώνιο"/>
          <p:cNvSpPr/>
          <p:nvPr/>
        </p:nvSpPr>
        <p:spPr>
          <a:xfrm>
            <a:off x="683568" y="2564904"/>
            <a:ext cx="7272808" cy="3913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l-GR" sz="2400" dirty="0" smtClean="0">
                <a:latin typeface="Calibri" pitchFamily="34" charset="0"/>
                <a:cs typeface="Calibri" pitchFamily="34" charset="0"/>
              </a:rPr>
              <a:t>Επιμορφωτικά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σεμινάρια/προγράμματα</a:t>
            </a:r>
            <a:r>
              <a:rPr lang="el-GR" sz="2400" dirty="0" smtClean="0">
                <a:solidFill>
                  <a:srgbClr val="006699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 για καθηγητές και μαθητές.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l-GR" sz="2400" dirty="0" smtClean="0">
                <a:latin typeface="Calibri" pitchFamily="34" charset="0"/>
                <a:cs typeface="Calibri" pitchFamily="34" charset="0"/>
              </a:rPr>
              <a:t>Διοργάνωση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ημερίδων.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l-GR" sz="2400" dirty="0" smtClean="0">
                <a:latin typeface="Calibri" pitchFamily="34" charset="0"/>
                <a:cs typeface="Calibri" pitchFamily="34" charset="0"/>
              </a:rPr>
              <a:t>Ενημερωτικές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ομιλίες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 από ειδικούς στα σχολεία.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l-GR" sz="2400" dirty="0" smtClean="0">
                <a:latin typeface="Calibri" pitchFamily="34" charset="0"/>
                <a:cs typeface="Calibri" pitchFamily="34" charset="0"/>
              </a:rPr>
              <a:t>Ενημερωτικά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φυλλάδια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 και αφίσες.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l-GR" sz="2400" dirty="0" smtClean="0">
                <a:latin typeface="Calibri" pitchFamily="34" charset="0"/>
                <a:cs typeface="Calibri" pitchFamily="34" charset="0"/>
              </a:rPr>
              <a:t>Ασκήσεις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ετοιμότητας.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l-GR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Συζήτηση με το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οικογενειακό περιβάλλον.</a:t>
            </a:r>
            <a:endParaRPr lang="el-GR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- Εικόνα" descr="zanneio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0"/>
            <a:ext cx="1310152" cy="113897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xmlns="" id="{557E2EA7-B0EC-45AA-80EE-04E287AB93B8}"/>
              </a:ext>
            </a:extLst>
          </p:cNvPr>
          <p:cNvSpPr txBox="1">
            <a:spLocks/>
          </p:cNvSpPr>
          <p:nvPr/>
        </p:nvSpPr>
        <p:spPr>
          <a:xfrm>
            <a:off x="556746" y="1074096"/>
            <a:ext cx="8067239" cy="880201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l-GR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Οι προτάσεις μας...</a:t>
            </a:r>
            <a:endParaRPr kumimoji="0" lang="el-GR" sz="4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cs typeface="Calibri" pitchFamily="34" charset="0"/>
              <a:sym typeface="Arial"/>
            </a:endParaRPr>
          </a:p>
        </p:txBody>
      </p:sp>
      <p:cxnSp>
        <p:nvCxnSpPr>
          <p:cNvPr id="5" name="4 - Ευθεία γραμμή σύνδεσης"/>
          <p:cNvCxnSpPr/>
          <p:nvPr/>
        </p:nvCxnSpPr>
        <p:spPr>
          <a:xfrm>
            <a:off x="467544" y="1916832"/>
            <a:ext cx="78488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5 - Ορθογώνιο"/>
          <p:cNvSpPr/>
          <p:nvPr/>
        </p:nvSpPr>
        <p:spPr>
          <a:xfrm>
            <a:off x="899592" y="2197894"/>
            <a:ext cx="712879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l-GR" sz="2400" dirty="0" smtClean="0">
                <a:latin typeface="Calibri" pitchFamily="34" charset="0"/>
                <a:cs typeface="Calibri" pitchFamily="34" charset="0"/>
              </a:rPr>
              <a:t>Δημιουργία ηλεκτρονικής πλατφόρμας με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διαδικτυακά παιχνίδια 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(π.χ. Κουίζ, σταυρόλεξα).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l-GR" sz="2400" dirty="0" smtClean="0">
                <a:latin typeface="Calibri" pitchFamily="34" charset="0"/>
                <a:cs typeface="Calibri" pitchFamily="34" charset="0"/>
              </a:rPr>
              <a:t>Οργάνωση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βιωματικών δράσεων 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και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εκπαιδευτικών επισκέψεων 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(π.χ. στο Εργαστήριο Αντισεισμικής Τεχνολογίας)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l-GR" sz="2400" dirty="0" smtClean="0">
                <a:latin typeface="Calibri" pitchFamily="34" charset="0"/>
                <a:cs typeface="Calibri" pitchFamily="34" charset="0"/>
              </a:rPr>
              <a:t>Προσθήκη βασικών οδηγιών και μέτρων πρόληψης των σεισμών στο</a:t>
            </a:r>
            <a:r>
              <a:rPr lang="el-GR" sz="2400" dirty="0" smtClean="0">
                <a:solidFill>
                  <a:srgbClr val="006699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μάθημα</a:t>
            </a:r>
            <a:r>
              <a:rPr lang="el-GR" sz="2400" dirty="0" smtClean="0">
                <a:solidFill>
                  <a:srgbClr val="006699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της Μελέτης Περιβάλλοντος (Δημοτικό), Γεωγραφίας (Γυμνάσιο)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l-GR" sz="2400" dirty="0" smtClean="0">
                <a:latin typeface="Calibri" pitchFamily="34" charset="0"/>
                <a:cs typeface="Calibri" pitchFamily="34" charset="0"/>
              </a:rPr>
              <a:t>Ειδική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ενημέρωση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 στους πρόσφυγες που φιλοξενεί η χώρα μας/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Μετάφραση</a:t>
            </a:r>
            <a:r>
              <a:rPr lang="el-GR" sz="2400" dirty="0" smtClean="0">
                <a:solidFill>
                  <a:srgbClr val="006699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των οδηγιών.</a:t>
            </a:r>
            <a:endParaRPr lang="el-GR" sz="2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Shape 35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0362" y="0"/>
            <a:ext cx="1008063" cy="793750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Shape 360"/>
          <p:cNvSpPr txBox="1"/>
          <p:nvPr/>
        </p:nvSpPr>
        <p:spPr>
          <a:xfrm>
            <a:off x="652400" y="1082000"/>
            <a:ext cx="7344900" cy="8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Shape 361"/>
          <p:cNvSpPr txBox="1"/>
          <p:nvPr/>
        </p:nvSpPr>
        <p:spPr>
          <a:xfrm>
            <a:off x="1295086" y="1124744"/>
            <a:ext cx="7848914" cy="7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Ειδικοί επιστήμονες που ρωτήθηκαν:</a:t>
            </a:r>
            <a:endParaRPr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7" name="Shape 309"/>
          <p:cNvCxnSpPr/>
          <p:nvPr/>
        </p:nvCxnSpPr>
        <p:spPr>
          <a:xfrm>
            <a:off x="395536" y="1772816"/>
            <a:ext cx="8351837" cy="1587"/>
          </a:xfrm>
          <a:prstGeom prst="straightConnector1">
            <a:avLst/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8 - Εικόνα" descr="zanneio_log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6336" y="0"/>
            <a:ext cx="1310152" cy="1138977"/>
          </a:xfrm>
          <a:prstGeom prst="rect">
            <a:avLst/>
          </a:prstGeom>
        </p:spPr>
      </p:pic>
      <p:sp>
        <p:nvSpPr>
          <p:cNvPr id="10" name="Content Placeholder 3">
            <a:extLst>
              <a:ext uri="{FF2B5EF4-FFF2-40B4-BE49-F238E27FC236}">
                <a16:creationId xmlns:a16="http://schemas.microsoft.com/office/drawing/2014/main" xmlns="" id="{12FAF412-6140-45B5-A270-3EF5258672EE}"/>
              </a:ext>
            </a:extLst>
          </p:cNvPr>
          <p:cNvSpPr txBox="1">
            <a:spLocks/>
          </p:cNvSpPr>
          <p:nvPr/>
        </p:nvSpPr>
        <p:spPr>
          <a:xfrm>
            <a:off x="971600" y="1916832"/>
            <a:ext cx="7212093" cy="148782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l-GR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Συνάντηση με την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πρ</a:t>
            </a:r>
            <a:r>
              <a:rPr kumimoji="0" lang="el-G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οϊστα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μ</a:t>
            </a:r>
            <a:r>
              <a:rPr kumimoji="0" lang="el-G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ένη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kumimoji="0" lang="el-G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τμήμ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α</a:t>
            </a:r>
            <a:r>
              <a:rPr kumimoji="0" lang="el-G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τος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 </a:t>
            </a:r>
            <a:endParaRPr kumimoji="0" lang="el-GR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l-GR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εκ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π</a:t>
            </a:r>
            <a:r>
              <a:rPr kumimoji="0" lang="el-G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αίδευσης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-</a:t>
            </a:r>
            <a:r>
              <a:rPr kumimoji="0" lang="el-GR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ενημέρωσης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 Ο.Α.Σ.Π </a:t>
            </a:r>
            <a:endParaRPr kumimoji="0" lang="el-GR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l-GR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Δρ. Α. Κούρου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l-GR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στο εργαστήριο Φυσικών</a:t>
            </a:r>
            <a:r>
              <a:rPr kumimoji="0" lang="el-GR" sz="24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 Επιστημών</a:t>
            </a:r>
            <a:r>
              <a:rPr kumimoji="0" lang="el-GR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Arial"/>
              </a:rPr>
              <a:t> του σχολείου μας.</a:t>
            </a:r>
            <a:endParaRPr kumimoji="0" lang="el-GR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Arial"/>
            </a:endParaRPr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xmlns="" id="{DFD0C788-C242-4F5B-95C8-7EAD8C1432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536" y="3501008"/>
            <a:ext cx="4315968" cy="3236976"/>
          </a:xfrm>
          <a:prstGeom prst="rect">
            <a:avLst/>
          </a:prstGeom>
        </p:spPr>
      </p:pic>
      <p:pic>
        <p:nvPicPr>
          <p:cNvPr id="12" name="Picture 5">
            <a:extLst>
              <a:ext uri="{FF2B5EF4-FFF2-40B4-BE49-F238E27FC236}">
                <a16:creationId xmlns:a16="http://schemas.microsoft.com/office/drawing/2014/main" xmlns="" id="{52A4259D-2DD4-4059-A766-7F01097908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6016" y="3573016"/>
            <a:ext cx="4169664" cy="31272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Σύνδεσμοι για επιπλέον υλικό</a:t>
            </a:r>
            <a:endParaRPr lang="de-DE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600"/>
              </a:spcBef>
              <a:spcAft>
                <a:spcPts val="600"/>
              </a:spcAft>
              <a:buSzPct val="100000"/>
            </a:pPr>
            <a:endParaRPr lang="de-DE" sz="3500" dirty="0" smtClean="0"/>
          </a:p>
          <a:p>
            <a:endParaRPr lang="de-DE" dirty="0"/>
          </a:p>
        </p:txBody>
      </p:sp>
      <p:pic>
        <p:nvPicPr>
          <p:cNvPr id="2050" name="Picture 2" descr="X:\Projekte\Euro-Schülerparlament\PR &amp; Presse\Logo\Einzelteile Logo\EUSP_Bildwortmarke_RGB.wm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0800" y="78379"/>
            <a:ext cx="967737" cy="74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912090" y="2029547"/>
            <a:ext cx="7210425" cy="1945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99592" y="2420888"/>
          <a:ext cx="7308275" cy="3756025"/>
        </p:xfrm>
        <a:graphic>
          <a:graphicData uri="http://schemas.openxmlformats.org/drawingml/2006/table">
            <a:tbl>
              <a:tblPr/>
              <a:tblGrid>
                <a:gridCol w="2238776"/>
                <a:gridCol w="5069499"/>
              </a:tblGrid>
              <a:tr h="37560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2000" b="1" dirty="0" smtClean="0">
                          <a:solidFill>
                            <a:srgbClr val="00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Ορισμοί</a:t>
                      </a:r>
                      <a:r>
                        <a:rPr lang="el-GR" sz="2000" b="1" baseline="0" dirty="0" smtClean="0">
                          <a:solidFill>
                            <a:srgbClr val="00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 -</a:t>
                      </a:r>
                      <a:r>
                        <a:rPr lang="el-GR" sz="2000" b="1" dirty="0" smtClean="0">
                          <a:solidFill>
                            <a:srgbClr val="00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Τρέχουσες </a:t>
                      </a:r>
                      <a:r>
                        <a:rPr lang="el-GR" sz="2000" b="1" dirty="0">
                          <a:solidFill>
                            <a:srgbClr val="000000"/>
                          </a:solidFill>
                          <a:latin typeface="+mj-lt"/>
                          <a:ea typeface="Calibri"/>
                          <a:cs typeface="Times New Roman"/>
                        </a:rPr>
                        <a:t>Εξελίξεις</a:t>
                      </a:r>
                      <a:endParaRPr lang="el-GR" sz="2000" dirty="0">
                        <a:solidFill>
                          <a:srgbClr val="00000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000000"/>
                        </a:buClr>
                        <a:buFont typeface="Symbol"/>
                        <a:buChar char=""/>
                      </a:pPr>
                      <a:r>
                        <a:rPr lang="el-GR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ΟΡΓΑΝΙΣΜΟΣ</a:t>
                      </a:r>
                      <a:r>
                        <a:rPr lang="el-GR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ΑΝΤΙΣΕΙΣΜΙΚΗΣ ΠΡΟΣΤΑΣΙΑΣ </a:t>
                      </a:r>
                      <a:r>
                        <a:rPr lang="el-GR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4"/>
                        </a:rPr>
                        <a:t>(</a:t>
                      </a:r>
                      <a:r>
                        <a:rPr lang="en-US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4"/>
                        </a:rPr>
                        <a:t>http://www.oasp.gr</a:t>
                      </a:r>
                      <a:r>
                        <a:rPr lang="el-GR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4"/>
                        </a:rPr>
                        <a:t>)</a:t>
                      </a:r>
                      <a:endParaRPr lang="el-GR" sz="1600" b="1" baseline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000000"/>
                        </a:buClr>
                        <a:buFont typeface="Symbol"/>
                        <a:buChar char=""/>
                      </a:pPr>
                      <a:r>
                        <a:rPr lang="el-GR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ΓΕΩΔΥΝΑΜΙΚΟ ΙΝΣΤΙΝΤΟΥΤΟ </a:t>
                      </a:r>
                      <a:r>
                        <a:rPr lang="el-GR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5"/>
                        </a:rPr>
                        <a:t>(</a:t>
                      </a:r>
                      <a:r>
                        <a:rPr lang="en-US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5"/>
                        </a:rPr>
                        <a:t>http://www.gein.noa.gr/el/</a:t>
                      </a:r>
                      <a:r>
                        <a:rPr lang="el-GR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5"/>
                        </a:rPr>
                        <a:t>)</a:t>
                      </a:r>
                      <a:endParaRPr lang="el-GR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6 - Εικόνα" descr="zanneio_logo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96336" y="0"/>
            <a:ext cx="1310152" cy="113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069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71600" y="2204864"/>
          <a:ext cx="7210425" cy="2935882"/>
        </p:xfrm>
        <a:graphic>
          <a:graphicData uri="http://schemas.openxmlformats.org/drawingml/2006/table">
            <a:tbl>
              <a:tblPr/>
              <a:tblGrid>
                <a:gridCol w="2610204"/>
                <a:gridCol w="4600221"/>
              </a:tblGrid>
              <a:tr h="946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8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Ισχύουσα Νομοθεσία</a:t>
                      </a:r>
                      <a:endParaRPr lang="el-GR" sz="1800" dirty="0">
                        <a:solidFill>
                          <a:srgbClr val="00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000000"/>
                        </a:buClr>
                        <a:buFont typeface="Symbol"/>
                        <a:buChar char=""/>
                      </a:pPr>
                      <a:r>
                        <a:rPr lang="el-GR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ΕΛΛΗΝΙΚΟΣ</a:t>
                      </a:r>
                      <a:r>
                        <a:rPr lang="el-GR" sz="1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ΚΑΝΟΝΙΣΜΟΣ ΑΝΤΙΣΕΙΣΜΙΚΗΣ ΠΡΟΣΤΑΣΙΑΣ- ΕΥΡΩΚΩΔΙΚΕΣ</a:t>
                      </a:r>
                      <a:r>
                        <a:rPr lang="el-GR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l-GR" sz="1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2"/>
                        </a:rPr>
                        <a:t>(</a:t>
                      </a:r>
                      <a:r>
                        <a:rPr lang="en-US" sz="1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2"/>
                        </a:rPr>
                        <a:t>http://www.oasp.gr/node/7</a:t>
                      </a:r>
                      <a:r>
                        <a:rPr lang="el-GR" sz="1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2"/>
                        </a:rPr>
                        <a:t>)</a:t>
                      </a:r>
                      <a:endParaRPr lang="en-US" sz="1400" b="1" baseline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000000"/>
                        </a:buClr>
                        <a:buFont typeface="Symbol"/>
                        <a:buChar char=""/>
                      </a:pPr>
                      <a:r>
                        <a:rPr lang="el-GR" sz="1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ΠΡΟΛΗΨΗ (</a:t>
                      </a:r>
                      <a:r>
                        <a:rPr lang="en-US" sz="1400" b="1" i="0" u="none" strike="noStrike" cap="non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Arial"/>
                          <a:hlinkClick r:id="rId3"/>
                        </a:rPr>
                        <a:t>https://goo.gl/7o72ta</a:t>
                      </a:r>
                      <a:r>
                        <a:rPr lang="el-GR" sz="1400" b="1" i="0" u="none" strike="noStrike" cap="non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Arial"/>
                          <a:hlinkClick r:id="rId3"/>
                        </a:rPr>
                        <a:t>)</a:t>
                      </a:r>
                      <a:endParaRPr lang="el-GR" sz="1400" b="1" i="0" u="none" strike="noStrike" cap="none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000000"/>
                        </a:buClr>
                        <a:buFont typeface="Symbol"/>
                        <a:buNone/>
                      </a:pPr>
                      <a:endParaRPr lang="el-GR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50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8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Βασικές διαφωνίες/διαμάχες και βασικοί εμπλεκόμενοι</a:t>
                      </a:r>
                      <a:endParaRPr lang="el-GR" sz="1800" dirty="0">
                        <a:solidFill>
                          <a:srgbClr val="00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000000"/>
                        </a:buClr>
                        <a:buFont typeface="Symbol"/>
                        <a:buChar char=""/>
                      </a:pPr>
                      <a:r>
                        <a:rPr lang="el-GR" sz="1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Προγνωση</a:t>
                      </a:r>
                      <a:r>
                        <a:rPr lang="el-GR" sz="1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σεισμών </a:t>
                      </a:r>
                      <a:r>
                        <a:rPr lang="el-GR" sz="1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4"/>
                        </a:rPr>
                        <a:t>(</a:t>
                      </a:r>
                      <a:r>
                        <a:rPr lang="en-US" sz="1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4"/>
                        </a:rPr>
                        <a:t>https://el.wikipedia.org/wiki/</a:t>
                      </a:r>
                      <a:r>
                        <a:rPr lang="el-GR" sz="1400" b="1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4"/>
                        </a:rPr>
                        <a:t>Πρόγνωση_σεισμών</a:t>
                      </a:r>
                      <a:r>
                        <a:rPr lang="el-GR" sz="1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4"/>
                        </a:rPr>
                        <a:t>)</a:t>
                      </a:r>
                      <a:endParaRPr lang="el-GR" sz="1400" b="1" baseline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000000"/>
                        </a:buClr>
                        <a:buFont typeface="Symbol"/>
                        <a:buChar char=""/>
                      </a:pPr>
                      <a:r>
                        <a:rPr lang="en-US" sz="1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5"/>
                        </a:rPr>
                        <a:t>https://el.wikipedia.org/wiki/</a:t>
                      </a:r>
                      <a:r>
                        <a:rPr lang="el-GR" sz="1400" b="1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5"/>
                        </a:rPr>
                        <a:t>Μέθοδος_ΒΑΝ</a:t>
                      </a:r>
                      <a:endParaRPr lang="el-GR" sz="1400" b="1" baseline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000000"/>
                        </a:buClr>
                        <a:buFont typeface="Symbol"/>
                        <a:buChar char=""/>
                      </a:pPr>
                      <a:endParaRPr lang="el-GR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1035624" y="1038225"/>
            <a:ext cx="7308276" cy="799957"/>
          </a:xfrm>
        </p:spPr>
        <p:txBody>
          <a:bodyPr>
            <a:normAutofit/>
          </a:bodyPr>
          <a:lstStyle/>
          <a:p>
            <a:r>
              <a:rPr lang="el-GR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Σύνδεσμοι για επιπλέον υλικό</a:t>
            </a:r>
            <a:endParaRPr lang="de-DE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912090" y="1838182"/>
            <a:ext cx="7210425" cy="1945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2" descr="X:\Projekte\Euro-Schülerparlament\PR &amp; Presse\Logo\Einzelteile Logo\EUSP_Bildwortmarke_RGB.wmf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0800" y="78379"/>
            <a:ext cx="967737" cy="74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6 - Εικόνα" descr="zanneio_logo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96336" y="0"/>
            <a:ext cx="1310152" cy="11389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1600" y="908720"/>
            <a:ext cx="7308276" cy="799957"/>
          </a:xfrm>
        </p:spPr>
        <p:txBody>
          <a:bodyPr/>
          <a:lstStyle/>
          <a:p>
            <a:r>
              <a:rPr lang="el-GR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ΜΕΛΗ ΟΜΑΔΑΣ:</a:t>
            </a:r>
            <a:endParaRPr lang="de-DE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71600" y="1457400"/>
            <a:ext cx="7704856" cy="5400600"/>
          </a:xfrm>
        </p:spPr>
        <p:txBody>
          <a:bodyPr>
            <a:normAutofit fontScale="40000" lnSpcReduction="20000"/>
          </a:bodyPr>
          <a:lstStyle/>
          <a:p>
            <a:pPr>
              <a:spcBef>
                <a:spcPts val="1600"/>
              </a:spcBef>
              <a:spcAft>
                <a:spcPts val="600"/>
              </a:spcAft>
              <a:buSzPct val="100000"/>
            </a:pPr>
            <a:endParaRPr lang="de-DE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661"/>
              </a:spcBef>
              <a:spcAft>
                <a:spcPts val="661"/>
              </a:spcAft>
              <a:buSzPct val="100000"/>
              <a:buFont typeface="Arial" pitchFamily="34" charset="0"/>
              <a:buChar char="•"/>
            </a:pPr>
            <a:r>
              <a:rPr lang="el-GR" sz="49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Καραμανιάν</a:t>
            </a:r>
            <a:r>
              <a:rPr lang="el-GR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Στέφανος</a:t>
            </a:r>
          </a:p>
          <a:p>
            <a:pPr>
              <a:spcBef>
                <a:spcPts val="661"/>
              </a:spcBef>
              <a:spcAft>
                <a:spcPts val="661"/>
              </a:spcAft>
              <a:buSzPct val="100000"/>
              <a:buFont typeface="Arial" pitchFamily="34" charset="0"/>
              <a:buChar char="•"/>
            </a:pPr>
            <a:r>
              <a:rPr lang="el-GR" sz="49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Κάσση</a:t>
            </a:r>
            <a:r>
              <a:rPr lang="el-GR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Κατερίνα </a:t>
            </a:r>
          </a:p>
          <a:p>
            <a:pPr>
              <a:spcBef>
                <a:spcPts val="661"/>
              </a:spcBef>
              <a:spcAft>
                <a:spcPts val="661"/>
              </a:spcAft>
              <a:buSzPct val="100000"/>
              <a:buFont typeface="Arial" pitchFamily="34" charset="0"/>
              <a:buChar char="•"/>
            </a:pPr>
            <a:r>
              <a:rPr lang="el-GR" sz="49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Κοκκινίδη</a:t>
            </a:r>
            <a:r>
              <a:rPr lang="el-GR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Μαρία </a:t>
            </a:r>
          </a:p>
          <a:p>
            <a:pPr>
              <a:spcBef>
                <a:spcPts val="661"/>
              </a:spcBef>
              <a:spcAft>
                <a:spcPts val="661"/>
              </a:spcAft>
              <a:buSzPct val="100000"/>
              <a:buFont typeface="Arial" pitchFamily="34" charset="0"/>
              <a:buChar char="•"/>
            </a:pPr>
            <a:r>
              <a:rPr lang="el-GR" sz="49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Κουφονικόλα</a:t>
            </a:r>
            <a:r>
              <a:rPr lang="el-GR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Βεατρίκη</a:t>
            </a:r>
          </a:p>
          <a:p>
            <a:pPr>
              <a:spcBef>
                <a:spcPts val="661"/>
              </a:spcBef>
              <a:spcAft>
                <a:spcPts val="661"/>
              </a:spcAft>
              <a:buSzPct val="100000"/>
              <a:buFont typeface="Arial" pitchFamily="34" charset="0"/>
              <a:buChar char="•"/>
            </a:pPr>
            <a:r>
              <a:rPr lang="el-GR" sz="49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Μουτεβελή</a:t>
            </a:r>
            <a:r>
              <a:rPr lang="el-GR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Παναγιώτα</a:t>
            </a:r>
          </a:p>
          <a:p>
            <a:pPr>
              <a:spcBef>
                <a:spcPts val="661"/>
              </a:spcBef>
              <a:spcAft>
                <a:spcPts val="661"/>
              </a:spcAft>
              <a:buSzPct val="100000"/>
              <a:buFont typeface="Arial" pitchFamily="34" charset="0"/>
              <a:buChar char="•"/>
            </a:pPr>
            <a:r>
              <a:rPr lang="el-GR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Παπαδάκη Ελένη </a:t>
            </a:r>
          </a:p>
          <a:p>
            <a:pPr>
              <a:spcBef>
                <a:spcPts val="661"/>
              </a:spcBef>
              <a:spcAft>
                <a:spcPts val="661"/>
              </a:spcAft>
              <a:buSzPct val="100000"/>
              <a:buFont typeface="Arial" pitchFamily="34" charset="0"/>
              <a:buChar char="•"/>
            </a:pPr>
            <a:r>
              <a:rPr lang="el-GR" sz="49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Πρώιος</a:t>
            </a:r>
            <a:r>
              <a:rPr lang="el-GR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Δημήτρης </a:t>
            </a:r>
          </a:p>
          <a:p>
            <a:pPr>
              <a:spcBef>
                <a:spcPts val="661"/>
              </a:spcBef>
              <a:spcAft>
                <a:spcPts val="661"/>
              </a:spcAft>
              <a:buSzPct val="100000"/>
              <a:buFont typeface="Arial" pitchFamily="34" charset="0"/>
              <a:buChar char="•"/>
            </a:pPr>
            <a:r>
              <a:rPr lang="el-GR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Ρόμπα Αστέρια</a:t>
            </a:r>
          </a:p>
          <a:p>
            <a:pPr>
              <a:spcBef>
                <a:spcPts val="661"/>
              </a:spcBef>
              <a:spcAft>
                <a:spcPts val="661"/>
              </a:spcAft>
              <a:buSzPct val="100000"/>
              <a:buFont typeface="Arial" pitchFamily="34" charset="0"/>
              <a:buChar char="•"/>
            </a:pPr>
            <a:r>
              <a:rPr lang="el-GR" sz="49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Σαγρής</a:t>
            </a:r>
            <a:r>
              <a:rPr lang="el-GR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Αλέξανδρος</a:t>
            </a:r>
          </a:p>
          <a:p>
            <a:pPr>
              <a:spcBef>
                <a:spcPts val="661"/>
              </a:spcBef>
              <a:spcAft>
                <a:spcPts val="661"/>
              </a:spcAft>
              <a:buSzPct val="100000"/>
              <a:buFont typeface="Arial" pitchFamily="34" charset="0"/>
              <a:buChar char="•"/>
            </a:pPr>
            <a:r>
              <a:rPr lang="el-GR" sz="49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Σαραντάκος</a:t>
            </a:r>
            <a:r>
              <a:rPr lang="el-GR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Ηλίας</a:t>
            </a:r>
            <a:endParaRPr lang="el-GR" sz="2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el-GR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Lab-e-</a:t>
            </a:r>
            <a:r>
              <a:rPr lang="el-GR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Ρη ΦΥΣΙΚΗ – ΟΜΙΛΟΣ ΦΥΣΙΚΗΣ)</a:t>
            </a:r>
          </a:p>
          <a:p>
            <a:pPr>
              <a:spcBef>
                <a:spcPts val="60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</a:pPr>
            <a:endParaRPr lang="el-GR" sz="1800" dirty="0" smtClean="0"/>
          </a:p>
          <a:p>
            <a:pPr>
              <a:spcBef>
                <a:spcPts val="160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</a:pPr>
            <a:endParaRPr lang="el-GR" sz="1800" dirty="0" smtClean="0"/>
          </a:p>
          <a:p>
            <a:pPr>
              <a:spcBef>
                <a:spcPts val="160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</a:pPr>
            <a:endParaRPr lang="de-DE" sz="3500" dirty="0" smtClean="0"/>
          </a:p>
          <a:p>
            <a:endParaRPr lang="de-DE" dirty="0"/>
          </a:p>
        </p:txBody>
      </p:sp>
      <p:pic>
        <p:nvPicPr>
          <p:cNvPr id="2050" name="Picture 2" descr="X:\Projekte\Euro-Schülerparlament\PR &amp; Presse\Logo\Einzelteile Logo\EUSP_Bildwortmarke_RGB.wm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0800" y="78379"/>
            <a:ext cx="967737" cy="74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V="1">
            <a:off x="971600" y="1700808"/>
            <a:ext cx="7210425" cy="1945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8 - Εικόνα" descr="zanneio_log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032" y="2708920"/>
            <a:ext cx="2376264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502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308276" cy="799957"/>
          </a:xfrm>
        </p:spPr>
        <p:txBody>
          <a:bodyPr/>
          <a:lstStyle/>
          <a:p>
            <a:r>
              <a:rPr lang="el-GR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Στοιχεία επικοινωνίας</a:t>
            </a:r>
            <a:endParaRPr lang="de-DE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99592" y="2276872"/>
            <a:ext cx="7308276" cy="3892118"/>
          </a:xfrm>
        </p:spPr>
        <p:txBody>
          <a:bodyPr>
            <a:normAutofit/>
          </a:bodyPr>
          <a:lstStyle/>
          <a:p>
            <a:pPr>
              <a:spcBef>
                <a:spcPts val="1600"/>
              </a:spcBef>
              <a:spcAft>
                <a:spcPts val="600"/>
              </a:spcAft>
              <a:buSzPct val="100000"/>
            </a:pPr>
            <a:r>
              <a:rPr lang="el-G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ΖΑΝΝΕΙΟ ΠΕΙΡΑΜΑΤΙΚΟ ΛΥΚΕΙΟ ΠΕΙΡΑΙΑ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mail@lyk-peir-zanneio.att.sch.gr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l-GR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1600"/>
              </a:spcBef>
              <a:spcAft>
                <a:spcPts val="600"/>
              </a:spcAft>
              <a:buSzPct val="100000"/>
            </a:pPr>
            <a:r>
              <a:rPr lang="el-GR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ΥΠΕΥΘΥΝΟΙ ΚΑΘΗΓΗΤΕΣ:</a:t>
            </a:r>
            <a:endParaRPr lang="el-G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1600"/>
              </a:spcBef>
              <a:spcAft>
                <a:spcPts val="600"/>
              </a:spcAft>
              <a:buSzPct val="100000"/>
              <a:buNone/>
            </a:pPr>
            <a:endParaRPr lang="de-DE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1600"/>
              </a:spcBef>
              <a:spcAft>
                <a:spcPts val="600"/>
              </a:spcAft>
              <a:buSzPct val="100000"/>
            </a:pPr>
            <a:endParaRPr lang="de-DE" sz="3500" dirty="0" smtClean="0"/>
          </a:p>
          <a:p>
            <a:endParaRPr lang="de-DE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899592" y="1700808"/>
            <a:ext cx="7210425" cy="1945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899592" y="4293096"/>
          <a:ext cx="7210424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5212"/>
                <a:gridCol w="36052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Παναγιώτης</a:t>
                      </a:r>
                      <a:r>
                        <a:rPr lang="el-GR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Χαρατζόπουλος</a:t>
                      </a:r>
                    </a:p>
                    <a:p>
                      <a:pPr algn="ctr"/>
                      <a:r>
                        <a:rPr lang="el-GR" b="0" i="1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Φυσικός </a:t>
                      </a:r>
                      <a:r>
                        <a:rPr lang="en-US" b="0" i="1" baseline="0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Msc,M</a:t>
                      </a:r>
                      <a:r>
                        <a:rPr lang="el-GR" b="0" i="1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Ε</a:t>
                      </a:r>
                      <a:r>
                        <a:rPr lang="en-US" b="0" i="1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</a:t>
                      </a:r>
                      <a:endParaRPr lang="el-GR" b="0" i="1" baseline="0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n-US" b="1" i="0" baseline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panharatz@yahoo.gr</a:t>
                      </a:r>
                      <a:endParaRPr lang="el-GR" b="1" i="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Δρ Γεώργιος</a:t>
                      </a:r>
                      <a:r>
                        <a:rPr lang="el-GR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l-GR" baseline="0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Παυλικάκης</a:t>
                      </a:r>
                      <a:endParaRPr lang="en-US" baseline="0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l-GR" b="0" i="1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Σχολικός Σύμβουλος Φυσικών</a:t>
                      </a:r>
                      <a:endParaRPr lang="en-US" b="0" i="1" baseline="0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n-US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pavlikak@gmail.com</a:t>
                      </a:r>
                      <a:endParaRPr lang="el-GR" b="0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9" name="Shape 1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7200" y="5638800"/>
            <a:ext cx="8231187" cy="110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 descr="X:\Projekte\Euro-Schülerparlament\PR &amp; Presse\Logo\Einzelteile Logo\EUSP_Bildwortmarke_RGB.wmf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0800" y="78379"/>
            <a:ext cx="967737" cy="74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10 - Εικόνα" descr="zanneio_logo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96336" y="0"/>
            <a:ext cx="1310152" cy="113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502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Projekte\Euro-Schülerparlament\PR &amp; Presse\Logo\Einzelteile Logo\EUSP_Bildwortmarke_RGB.wmf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0800" y="78379"/>
            <a:ext cx="967737" cy="74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4 - Εικόνα" descr="zanneio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6336" y="0"/>
            <a:ext cx="1310152" cy="1138977"/>
          </a:xfrm>
          <a:prstGeom prst="rect">
            <a:avLst/>
          </a:prstGeom>
        </p:spPr>
      </p:pic>
      <p:pic>
        <p:nvPicPr>
          <p:cNvPr id="6" name="Shape 1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7200" y="5638800"/>
            <a:ext cx="8231187" cy="110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 descr="C:\Users\user\Downloads\Βεατρίκη\Thank_You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08720"/>
            <a:ext cx="6350000" cy="425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 rot="20893522">
            <a:off x="377058" y="3589757"/>
            <a:ext cx="8467694" cy="1681549"/>
          </a:xfrm>
        </p:spPr>
        <p:txBody>
          <a:bodyPr/>
          <a:lstStyle/>
          <a:p>
            <a:pPr algn="ctr"/>
            <a:r>
              <a:rPr lang="el-GR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Ευχαριστούμε πολύ για την προσοχή σας…</a:t>
            </a:r>
            <a:endParaRPr lang="el-GR" sz="4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- Εικόνα" descr="zanneio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0"/>
            <a:ext cx="1310152" cy="1138977"/>
          </a:xfrm>
          <a:prstGeom prst="rect">
            <a:avLst/>
          </a:prstGeom>
        </p:spPr>
      </p:pic>
      <p:sp>
        <p:nvSpPr>
          <p:cNvPr id="4" name="3 - Ορθογώνιο"/>
          <p:cNvSpPr/>
          <p:nvPr/>
        </p:nvSpPr>
        <p:spPr>
          <a:xfrm>
            <a:off x="755576" y="980728"/>
            <a:ext cx="41344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Τι είναι ο σεισμός;</a:t>
            </a:r>
            <a:endParaRPr lang="el-GR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5" name="4 - Ευθεία γραμμή σύνδεσης"/>
          <p:cNvCxnSpPr/>
          <p:nvPr/>
        </p:nvCxnSpPr>
        <p:spPr>
          <a:xfrm>
            <a:off x="683568" y="1700808"/>
            <a:ext cx="78488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5 - Ορθογώνιο"/>
          <p:cNvSpPr/>
          <p:nvPr/>
        </p:nvSpPr>
        <p:spPr>
          <a:xfrm>
            <a:off x="251520" y="2060848"/>
            <a:ext cx="741682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spcBef>
                <a:spcPts val="800"/>
              </a:spcBef>
              <a:buSzPts val="1713"/>
              <a:buFont typeface="Wingdings" pitchFamily="2"/>
              <a:buChar char="Ø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l-GR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Σεισμός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είναι η </a:t>
            </a:r>
            <a:r>
              <a:rPr lang="el-GR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εδαφική δόνηση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που γεννιέται κατά τη διατάραξη της μηχανικής ισορροπίας των πετρωμάτων στο εσωτερικό της γης.</a:t>
            </a:r>
          </a:p>
          <a:p>
            <a:pPr marL="457200" lvl="0" indent="-457200">
              <a:spcBef>
                <a:spcPts val="800"/>
              </a:spcBef>
              <a:buSzPts val="1713"/>
              <a:buFont typeface="Wingdings" pitchFamily="2"/>
              <a:buChar char="Ø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l-GR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Είδη σεισμών:</a:t>
            </a:r>
          </a:p>
          <a:p>
            <a:pPr marL="971550" lvl="2" indent="-514350" hangingPunct="0">
              <a:spcBef>
                <a:spcPts val="800"/>
              </a:spcBef>
              <a:buSzPts val="1713"/>
              <a:buFont typeface="Wingdings" panose="05000000000000000000" pitchFamily="2" charset="2"/>
              <a:buChar char="v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l-GR" sz="2000" dirty="0" smtClean="0">
                <a:latin typeface="Calibri" pitchFamily="34" charset="0"/>
                <a:ea typeface="ＭＳ Ｐゴシック" pitchFamily="34"/>
                <a:cs typeface="Calibri" pitchFamily="34" charset="0"/>
              </a:rPr>
              <a:t>Τεκτονικοί</a:t>
            </a:r>
          </a:p>
          <a:p>
            <a:pPr marL="971550" lvl="2" indent="-514350" hangingPunct="0">
              <a:spcBef>
                <a:spcPts val="800"/>
              </a:spcBef>
              <a:buSzPts val="1713"/>
              <a:buFont typeface="Wingdings" panose="05000000000000000000" pitchFamily="2" charset="2"/>
              <a:buChar char="v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l-GR" sz="2000" dirty="0" smtClean="0">
                <a:latin typeface="Calibri" pitchFamily="34" charset="0"/>
                <a:ea typeface="ＭＳ Ｐゴシック" pitchFamily="34"/>
                <a:cs typeface="Calibri" pitchFamily="34" charset="0"/>
              </a:rPr>
              <a:t>Ηφαιστειακοί</a:t>
            </a:r>
          </a:p>
          <a:p>
            <a:pPr marL="971550" lvl="2" indent="-514350" hangingPunct="0">
              <a:spcBef>
                <a:spcPts val="800"/>
              </a:spcBef>
              <a:buSzPts val="1713"/>
              <a:buFont typeface="Wingdings" panose="05000000000000000000" pitchFamily="2" charset="2"/>
              <a:buChar char="v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l-GR" sz="2000" dirty="0" err="1" smtClean="0">
                <a:latin typeface="Calibri" pitchFamily="34" charset="0"/>
                <a:ea typeface="ＭＳ Ｐゴシック" pitchFamily="34"/>
                <a:cs typeface="Calibri" pitchFamily="34" charset="0"/>
              </a:rPr>
              <a:t>Εγκατακρημνισιγενείς</a:t>
            </a:r>
            <a:endParaRPr lang="el-GR" sz="2000" dirty="0" smtClean="0">
              <a:latin typeface="Calibri" pitchFamily="34" charset="0"/>
              <a:ea typeface="ＭＳ Ｐゴシック" pitchFamily="34"/>
              <a:cs typeface="Calibri" pitchFamily="34" charset="0"/>
            </a:endParaRPr>
          </a:p>
          <a:p>
            <a:pPr marL="971550" lvl="2" indent="-514350" hangingPunct="0">
              <a:spcBef>
                <a:spcPts val="800"/>
              </a:spcBef>
              <a:buSzPts val="1713"/>
              <a:buFont typeface="Wingdings" panose="05000000000000000000" pitchFamily="2" charset="2"/>
              <a:buChar char="v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l-GR" sz="2000" dirty="0" err="1" smtClean="0">
                <a:latin typeface="Calibri" pitchFamily="34" charset="0"/>
                <a:ea typeface="ＭＳ Ｐゴシック" pitchFamily="34"/>
                <a:cs typeface="Calibri" pitchFamily="34" charset="0"/>
              </a:rPr>
              <a:t>Κρυογενείς</a:t>
            </a:r>
            <a:r>
              <a:rPr lang="el-GR" sz="2000" dirty="0" smtClean="0">
                <a:latin typeface="Calibri" pitchFamily="34" charset="0"/>
                <a:ea typeface="ＭＳ Ｐゴシック" pitchFamily="34"/>
                <a:cs typeface="Calibri" pitchFamily="34" charset="0"/>
              </a:rPr>
              <a:t> </a:t>
            </a:r>
          </a:p>
          <a:p>
            <a:pPr marL="971550" lvl="2" indent="-514350" hangingPunct="0">
              <a:spcBef>
                <a:spcPts val="800"/>
              </a:spcBef>
              <a:buSzPts val="1713"/>
              <a:buFont typeface="Wingdings" panose="05000000000000000000" pitchFamily="2" charset="2"/>
              <a:buChar char="v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l-GR" sz="2000" dirty="0" smtClean="0">
                <a:latin typeface="Calibri" pitchFamily="34" charset="0"/>
                <a:ea typeface="ＭＳ Ｐゴシック" pitchFamily="34"/>
                <a:cs typeface="Calibri" pitchFamily="34" charset="0"/>
              </a:rPr>
              <a:t>Τεχνητοί</a:t>
            </a:r>
            <a:endParaRPr lang="el-GR" sz="2000" dirty="0">
              <a:latin typeface="Calibri" pitchFamily="34" charset="0"/>
              <a:ea typeface="ＭＳ Ｐゴシック" pitchFamily="34"/>
              <a:cs typeface="Calibri" pitchFamily="34" charset="0"/>
            </a:endParaRP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xmlns="" id="{3C6EFCCD-F76F-4019-84F3-AE5CA03D04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5362" y="3645024"/>
            <a:ext cx="3743663" cy="2837940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- Εικόνα" descr="zanneio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0"/>
            <a:ext cx="1310152" cy="1138977"/>
          </a:xfrm>
          <a:prstGeom prst="rect">
            <a:avLst/>
          </a:prstGeom>
        </p:spPr>
      </p:pic>
      <p:sp>
        <p:nvSpPr>
          <p:cNvPr id="4" name="3 - Ορθογώνιο"/>
          <p:cNvSpPr/>
          <p:nvPr/>
        </p:nvSpPr>
        <p:spPr>
          <a:xfrm>
            <a:off x="827584" y="1124744"/>
            <a:ext cx="44326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Πώς δημιουργείται;</a:t>
            </a:r>
            <a:endParaRPr lang="el-GR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5" name="4 - Ευθεία γραμμή σύνδεσης"/>
          <p:cNvCxnSpPr/>
          <p:nvPr/>
        </p:nvCxnSpPr>
        <p:spPr>
          <a:xfrm>
            <a:off x="755576" y="1772816"/>
            <a:ext cx="78488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5 - Ορθογώνιο"/>
          <p:cNvSpPr/>
          <p:nvPr/>
        </p:nvSpPr>
        <p:spPr>
          <a:xfrm>
            <a:off x="827584" y="1844824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800" dirty="0" smtClean="0">
                <a:latin typeface="Calibri" pitchFamily="34" charset="0"/>
                <a:cs typeface="Calibri" pitchFamily="34" charset="0"/>
              </a:rPr>
              <a:t>Η  συσσωρευμένη ενέργεια μεταφερόμενη με τη μορφή   κύματος προκαλεί τη </a:t>
            </a:r>
            <a:r>
              <a:rPr lang="el-GR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θραύση των πετρωμάτων. </a:t>
            </a:r>
          </a:p>
          <a:p>
            <a:r>
              <a:rPr lang="el-GR" sz="1800" dirty="0" smtClean="0">
                <a:latin typeface="Calibri" pitchFamily="34" charset="0"/>
                <a:cs typeface="Calibri" pitchFamily="34" charset="0"/>
              </a:rPr>
              <a:t>Τα σεισμικά κύματα φθάνοντας στην επιφάνεια του φλοιού προκαλούν τις </a:t>
            </a:r>
            <a:r>
              <a:rPr lang="el-GR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αναταράξεις</a:t>
            </a:r>
            <a:r>
              <a:rPr lang="el-GR" sz="1800" dirty="0" smtClean="0">
                <a:latin typeface="Calibri" pitchFamily="34" charset="0"/>
                <a:cs typeface="Calibri" pitchFamily="34" charset="0"/>
              </a:rPr>
              <a:t> του εδάφους.</a:t>
            </a:r>
            <a:endParaRPr lang="el-GR" sz="180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7" name="6 - Ομάδα"/>
          <p:cNvGrpSpPr/>
          <p:nvPr/>
        </p:nvGrpSpPr>
        <p:grpSpPr>
          <a:xfrm>
            <a:off x="323528" y="3212976"/>
            <a:ext cx="8208910" cy="3545622"/>
            <a:chOff x="844130" y="3922088"/>
            <a:chExt cx="8837335" cy="3545622"/>
          </a:xfrm>
        </p:grpSpPr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xmlns="" id="{D5B00EAE-D269-42FD-9A06-7345B035D6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/>
              <a:alphaModFix/>
            </a:blip>
            <a:srcRect/>
            <a:stretch>
              <a:fillRect/>
            </a:stretch>
          </p:blipFill>
          <p:spPr>
            <a:xfrm>
              <a:off x="844130" y="3922088"/>
              <a:ext cx="5123012" cy="3545622"/>
            </a:xfrm>
            <a:prstGeom prst="rect">
              <a:avLst/>
            </a:prstGeom>
            <a:noFill/>
            <a:ln cap="flat">
              <a:noFill/>
            </a:ln>
          </p:spPr>
        </p:pic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xmlns="" id="{2501C4D2-34AD-4D85-ADE7-A8F69865CD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15521" y="4425385"/>
              <a:ext cx="3565944" cy="2861532"/>
            </a:xfrm>
            <a:prstGeom prst="rect">
              <a:avLst/>
            </a:prstGeom>
            <a:noFill/>
            <a:ln cap="flat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- Εικόνα" descr="zanneio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0"/>
            <a:ext cx="1310152" cy="113897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xmlns="" id="{8F64D026-1CBE-4F9E-AAED-F2FD9EB12DAB}"/>
              </a:ext>
            </a:extLst>
          </p:cNvPr>
          <p:cNvSpPr txBox="1">
            <a:spLocks/>
          </p:cNvSpPr>
          <p:nvPr/>
        </p:nvSpPr>
        <p:spPr>
          <a:xfrm>
            <a:off x="534997" y="989536"/>
            <a:ext cx="8067239" cy="880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l-GR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Calibri"/>
                <a:cs typeface="Calibri"/>
                <a:sym typeface="Calibri"/>
              </a:rPr>
              <a:t>Πώς διαδίδεται;</a:t>
            </a:r>
            <a:endParaRPr kumimoji="0" lang="el-GR" sz="4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" name="4 - Ευθεία γραμμή σύνδεσης"/>
          <p:cNvCxnSpPr/>
          <p:nvPr/>
        </p:nvCxnSpPr>
        <p:spPr>
          <a:xfrm>
            <a:off x="611560" y="1772816"/>
            <a:ext cx="78488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5 - Ομάδα"/>
          <p:cNvGrpSpPr/>
          <p:nvPr/>
        </p:nvGrpSpPr>
        <p:grpSpPr>
          <a:xfrm>
            <a:off x="534997" y="1754102"/>
            <a:ext cx="8265874" cy="4771242"/>
            <a:chOff x="534997" y="1754102"/>
            <a:chExt cx="8265874" cy="5682066"/>
          </a:xfrm>
        </p:grpSpPr>
        <p:grpSp>
          <p:nvGrpSpPr>
            <p:cNvPr id="7" name="Diagram 6">
              <a:extLst>
                <a:ext uri="{FF2B5EF4-FFF2-40B4-BE49-F238E27FC236}">
                  <a16:creationId xmlns:a16="http://schemas.microsoft.com/office/drawing/2014/main" xmlns="" id="{3D1C2E22-F21F-4CBB-AB9D-8E599ADE7A57}"/>
                </a:ext>
              </a:extLst>
            </p:cNvPr>
            <p:cNvGrpSpPr/>
            <p:nvPr/>
          </p:nvGrpSpPr>
          <p:grpSpPr>
            <a:xfrm>
              <a:off x="2552048" y="2872456"/>
              <a:ext cx="4976528" cy="4563712"/>
              <a:chOff x="2190590" y="2996443"/>
              <a:chExt cx="4976528" cy="4563712"/>
            </a:xfrm>
          </p:grpSpPr>
          <p:sp>
            <p:nvSpPr>
              <p:cNvPr id="9" name="Freeform: Shape 3">
                <a:extLst>
                  <a:ext uri="{FF2B5EF4-FFF2-40B4-BE49-F238E27FC236}">
                    <a16:creationId xmlns:a16="http://schemas.microsoft.com/office/drawing/2014/main" xmlns="" id="{EEA045C6-3EF2-4654-873F-C5753747DA84}"/>
                  </a:ext>
                </a:extLst>
              </p:cNvPr>
              <p:cNvSpPr/>
              <p:nvPr/>
            </p:nvSpPr>
            <p:spPr>
              <a:xfrm>
                <a:off x="2190590" y="2996443"/>
                <a:ext cx="2164433" cy="1324142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870558"/>
                  <a:gd name="f7" fmla="val 1228245"/>
                  <a:gd name="f8" fmla="val 122825"/>
                  <a:gd name="f9" fmla="val 54991"/>
                  <a:gd name="f10" fmla="val 1747734"/>
                  <a:gd name="f11" fmla="val 1815568"/>
                  <a:gd name="f12" fmla="val 1870559"/>
                  <a:gd name="f13" fmla="val 450357"/>
                  <a:gd name="f14" fmla="val 777889"/>
                  <a:gd name="f15" fmla="val 1105421"/>
                  <a:gd name="f16" fmla="val 1173255"/>
                  <a:gd name="f17" fmla="val 1815567"/>
                  <a:gd name="f18" fmla="val 1228246"/>
                  <a:gd name="f19" fmla="val 1747733"/>
                  <a:gd name="f20" fmla="val 1173254"/>
                  <a:gd name="f21" fmla="val 1105420"/>
                  <a:gd name="f22" fmla="+- 0 0 -90"/>
                  <a:gd name="f23" fmla="*/ f3 1 1870558"/>
                  <a:gd name="f24" fmla="*/ f4 1 1228245"/>
                  <a:gd name="f25" fmla="val f5"/>
                  <a:gd name="f26" fmla="val f6"/>
                  <a:gd name="f27" fmla="val f7"/>
                  <a:gd name="f28" fmla="*/ f22 f0 1"/>
                  <a:gd name="f29" fmla="+- f27 0 f25"/>
                  <a:gd name="f30" fmla="+- f26 0 f25"/>
                  <a:gd name="f31" fmla="*/ f28 1 f2"/>
                  <a:gd name="f32" fmla="*/ f30 1 1870558"/>
                  <a:gd name="f33" fmla="*/ f29 1 1228245"/>
                  <a:gd name="f34" fmla="*/ 0 f30 1"/>
                  <a:gd name="f35" fmla="*/ 122825 f29 1"/>
                  <a:gd name="f36" fmla="*/ 122825 f30 1"/>
                  <a:gd name="f37" fmla="*/ 0 f29 1"/>
                  <a:gd name="f38" fmla="*/ 1747734 f30 1"/>
                  <a:gd name="f39" fmla="*/ 1870559 f30 1"/>
                  <a:gd name="f40" fmla="*/ 1870558 f30 1"/>
                  <a:gd name="f41" fmla="*/ 1105421 f29 1"/>
                  <a:gd name="f42" fmla="*/ 1747733 f30 1"/>
                  <a:gd name="f43" fmla="*/ 1228246 f29 1"/>
                  <a:gd name="f44" fmla="*/ 1228245 f29 1"/>
                  <a:gd name="f45" fmla="*/ 1105420 f29 1"/>
                  <a:gd name="f46" fmla="+- f31 0 f1"/>
                  <a:gd name="f47" fmla="*/ f34 1 1870558"/>
                  <a:gd name="f48" fmla="*/ f35 1 1228245"/>
                  <a:gd name="f49" fmla="*/ f36 1 1870558"/>
                  <a:gd name="f50" fmla="*/ f37 1 1228245"/>
                  <a:gd name="f51" fmla="*/ f38 1 1870558"/>
                  <a:gd name="f52" fmla="*/ f39 1 1870558"/>
                  <a:gd name="f53" fmla="*/ f40 1 1870558"/>
                  <a:gd name="f54" fmla="*/ f41 1 1228245"/>
                  <a:gd name="f55" fmla="*/ f42 1 1870558"/>
                  <a:gd name="f56" fmla="*/ f43 1 1228245"/>
                  <a:gd name="f57" fmla="*/ f44 1 1228245"/>
                  <a:gd name="f58" fmla="*/ f45 1 1228245"/>
                  <a:gd name="f59" fmla="*/ f25 1 f32"/>
                  <a:gd name="f60" fmla="*/ f26 1 f32"/>
                  <a:gd name="f61" fmla="*/ f25 1 f33"/>
                  <a:gd name="f62" fmla="*/ f27 1 f33"/>
                  <a:gd name="f63" fmla="*/ f47 1 f32"/>
                  <a:gd name="f64" fmla="*/ f48 1 f33"/>
                  <a:gd name="f65" fmla="*/ f49 1 f32"/>
                  <a:gd name="f66" fmla="*/ f50 1 f33"/>
                  <a:gd name="f67" fmla="*/ f51 1 f32"/>
                  <a:gd name="f68" fmla="*/ f52 1 f32"/>
                  <a:gd name="f69" fmla="*/ f53 1 f32"/>
                  <a:gd name="f70" fmla="*/ f54 1 f33"/>
                  <a:gd name="f71" fmla="*/ f55 1 f32"/>
                  <a:gd name="f72" fmla="*/ f56 1 f33"/>
                  <a:gd name="f73" fmla="*/ f57 1 f33"/>
                  <a:gd name="f74" fmla="*/ f58 1 f33"/>
                  <a:gd name="f75" fmla="*/ f59 f23 1"/>
                  <a:gd name="f76" fmla="*/ f60 f23 1"/>
                  <a:gd name="f77" fmla="*/ f62 f24 1"/>
                  <a:gd name="f78" fmla="*/ f61 f24 1"/>
                  <a:gd name="f79" fmla="*/ f63 f23 1"/>
                  <a:gd name="f80" fmla="*/ f64 f24 1"/>
                  <a:gd name="f81" fmla="*/ f65 f23 1"/>
                  <a:gd name="f82" fmla="*/ f66 f24 1"/>
                  <a:gd name="f83" fmla="*/ f67 f23 1"/>
                  <a:gd name="f84" fmla="*/ f68 f23 1"/>
                  <a:gd name="f85" fmla="*/ f69 f23 1"/>
                  <a:gd name="f86" fmla="*/ f70 f24 1"/>
                  <a:gd name="f87" fmla="*/ f71 f23 1"/>
                  <a:gd name="f88" fmla="*/ f72 f24 1"/>
                  <a:gd name="f89" fmla="*/ f73 f24 1"/>
                  <a:gd name="f90" fmla="*/ f74 f2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6">
                    <a:pos x="f79" y="f80"/>
                  </a:cxn>
                  <a:cxn ang="f46">
                    <a:pos x="f81" y="f82"/>
                  </a:cxn>
                  <a:cxn ang="f46">
                    <a:pos x="f83" y="f82"/>
                  </a:cxn>
                  <a:cxn ang="f46">
                    <a:pos x="f84" y="f80"/>
                  </a:cxn>
                  <a:cxn ang="f46">
                    <a:pos x="f85" y="f86"/>
                  </a:cxn>
                  <a:cxn ang="f46">
                    <a:pos x="f87" y="f88"/>
                  </a:cxn>
                  <a:cxn ang="f46">
                    <a:pos x="f81" y="f89"/>
                  </a:cxn>
                  <a:cxn ang="f46">
                    <a:pos x="f79" y="f90"/>
                  </a:cxn>
                  <a:cxn ang="f46">
                    <a:pos x="f79" y="f80"/>
                  </a:cxn>
                </a:cxnLst>
                <a:rect l="f75" t="f78" r="f76" b="f77"/>
                <a:pathLst>
                  <a:path w="1870558" h="1228245">
                    <a:moveTo>
                      <a:pt x="f5" y="f8"/>
                    </a:moveTo>
                    <a:cubicBezTo>
                      <a:pt x="f5" y="f9"/>
                      <a:pt x="f9" y="f5"/>
                      <a:pt x="f8" y="f5"/>
                    </a:cubicBezTo>
                    <a:lnTo>
                      <a:pt x="f10" y="f5"/>
                    </a:lnTo>
                    <a:cubicBezTo>
                      <a:pt x="f11" y="f5"/>
                      <a:pt x="f12" y="f9"/>
                      <a:pt x="f12" y="f8"/>
                    </a:cubicBezTo>
                    <a:cubicBezTo>
                      <a:pt x="f12" y="f13"/>
                      <a:pt x="f6" y="f14"/>
                      <a:pt x="f6" y="f15"/>
                    </a:cubicBezTo>
                    <a:cubicBezTo>
                      <a:pt x="f6" y="f16"/>
                      <a:pt x="f17" y="f18"/>
                      <a:pt x="f19" y="f18"/>
                    </a:cubicBezTo>
                    <a:lnTo>
                      <a:pt x="f8" y="f7"/>
                    </a:lnTo>
                    <a:cubicBezTo>
                      <a:pt x="f9" y="f7"/>
                      <a:pt x="f5" y="f20"/>
                      <a:pt x="f5" y="f21"/>
                    </a:cubicBezTo>
                    <a:lnTo>
                      <a:pt x="f5" y="f8"/>
                    </a:lnTo>
                    <a:close/>
                  </a:path>
                </a:pathLst>
              </a:custGeom>
              <a:solidFill>
                <a:srgbClr val="008080"/>
              </a:solidFill>
              <a:ln w="12701" cap="flat">
                <a:solidFill>
                  <a:srgbClr val="FFFFFF"/>
                </a:solidFill>
                <a:prstDash val="solid"/>
                <a:miter/>
              </a:ln>
            </p:spPr>
            <p:txBody>
              <a:bodyPr vert="horz" wrap="square" lIns="72164" tIns="60103" rIns="72164" bIns="60103" anchor="ctr" anchorCtr="1" compatLnSpc="1">
                <a:noAutofit/>
              </a:bodyPr>
              <a:lstStyle/>
              <a:p>
                <a:pPr marL="0" marR="0" lvl="0" indent="0" algn="ctr" defTabSz="844548" rtl="0" fontAlgn="auto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80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l-GR" sz="1800" b="0" i="0" u="none" strike="noStrike" kern="1200" cap="none" spc="0" baseline="0" dirty="0">
                    <a:solidFill>
                      <a:srgbClr val="FFFFFF"/>
                    </a:solidFill>
                    <a:uFillTx/>
                    <a:latin typeface="Calibri"/>
                  </a:rPr>
                  <a:t>Πρωτεύοντα ή κύματα πίεσης</a:t>
                </a:r>
                <a:endParaRPr lang="en-US" sz="1800" b="0" i="0" u="none" strike="noStrike" kern="1200" cap="none" spc="0" baseline="0" dirty="0">
                  <a:solidFill>
                    <a:srgbClr val="FFFFFF"/>
                  </a:solidFill>
                  <a:uFillTx/>
                  <a:latin typeface="Calibri"/>
                </a:endParaRPr>
              </a:p>
              <a:p>
                <a:pPr marL="0" marR="0" lvl="0" indent="0" algn="ctr" defTabSz="844548" rtl="0" fontAlgn="auto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80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800" dirty="0">
                    <a:solidFill>
                      <a:srgbClr val="FFFFFF"/>
                    </a:solidFill>
                    <a:latin typeface="Calibri"/>
                  </a:rPr>
                  <a:t>       </a:t>
                </a:r>
                <a:r>
                  <a:rPr lang="el-GR" sz="1800" b="0" i="0" u="none" strike="noStrike" kern="1200" cap="none" spc="0" baseline="0" dirty="0">
                    <a:solidFill>
                      <a:srgbClr val="FFFFFF"/>
                    </a:solidFill>
                    <a:uFillTx/>
                    <a:latin typeface="Calibri"/>
                  </a:rPr>
                  <a:t>(P-waves)	</a:t>
                </a:r>
              </a:p>
            </p:txBody>
          </p:sp>
          <p:sp>
            <p:nvSpPr>
              <p:cNvPr id="10" name="Freeform: Shape 4">
                <a:extLst>
                  <a:ext uri="{FF2B5EF4-FFF2-40B4-BE49-F238E27FC236}">
                    <a16:creationId xmlns:a16="http://schemas.microsoft.com/office/drawing/2014/main" xmlns="" id="{04582977-6103-428A-B0ED-2F1ED1764196}"/>
                  </a:ext>
                </a:extLst>
              </p:cNvPr>
              <p:cNvSpPr/>
              <p:nvPr/>
            </p:nvSpPr>
            <p:spPr>
              <a:xfrm>
                <a:off x="2377650" y="4224692"/>
                <a:ext cx="119996" cy="619981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120000"/>
                  <a:gd name="f4" fmla="val 619981"/>
                  <a:gd name="f5" fmla="*/ f0 1 120000"/>
                  <a:gd name="f6" fmla="*/ f1 1 619981"/>
                  <a:gd name="f7" fmla="val f2"/>
                  <a:gd name="f8" fmla="val f3"/>
                  <a:gd name="f9" fmla="val f4"/>
                  <a:gd name="f10" fmla="+- f9 0 f7"/>
                  <a:gd name="f11" fmla="+- f8 0 f7"/>
                  <a:gd name="f12" fmla="*/ f11 1 120000"/>
                  <a:gd name="f13" fmla="*/ f10 1 619981"/>
                  <a:gd name="f14" fmla="*/ 0 1 f12"/>
                  <a:gd name="f15" fmla="*/ 120000 1 f12"/>
                  <a:gd name="f16" fmla="*/ 0 1 f13"/>
                  <a:gd name="f17" fmla="*/ 619981 1 f13"/>
                  <a:gd name="f18" fmla="*/ f14 f5 1"/>
                  <a:gd name="f19" fmla="*/ f15 f5 1"/>
                  <a:gd name="f20" fmla="*/ f17 f6 1"/>
                  <a:gd name="f21" fmla="*/ f16 f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18" t="f21" r="f19" b="f20"/>
                <a:pathLst>
                  <a:path w="120000" h="619981">
                    <a:moveTo>
                      <a:pt x="f2" y="f2"/>
                    </a:moveTo>
                    <a:lnTo>
                      <a:pt x="f2" y="f4"/>
                    </a:lnTo>
                    <a:lnTo>
                      <a:pt x="f3" y="f4"/>
                    </a:lnTo>
                  </a:path>
                </a:pathLst>
              </a:custGeom>
              <a:noFill/>
              <a:ln w="12701" cap="flat">
                <a:solidFill>
                  <a:srgbClr val="34599C"/>
                </a:solidFill>
                <a:prstDash val="solid"/>
                <a:miter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1" name="Freeform: Shape 5">
                <a:extLst>
                  <a:ext uri="{FF2B5EF4-FFF2-40B4-BE49-F238E27FC236}">
                    <a16:creationId xmlns:a16="http://schemas.microsoft.com/office/drawing/2014/main" xmlns="" id="{BA325176-1948-4257-B97A-0B001CE30AB6}"/>
                  </a:ext>
                </a:extLst>
              </p:cNvPr>
              <p:cNvSpPr/>
              <p:nvPr/>
            </p:nvSpPr>
            <p:spPr>
              <a:xfrm>
                <a:off x="2507528" y="4438122"/>
                <a:ext cx="1821314" cy="89794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684465"/>
                  <a:gd name="f7" fmla="val 884348"/>
                  <a:gd name="f8" fmla="val 88435"/>
                  <a:gd name="f9" fmla="val 39594"/>
                  <a:gd name="f10" fmla="val 1596030"/>
                  <a:gd name="f11" fmla="val 1644871"/>
                  <a:gd name="f12" fmla="val 795913"/>
                  <a:gd name="f13" fmla="val 844754"/>
                  <a:gd name="f14" fmla="+- 0 0 -90"/>
                  <a:gd name="f15" fmla="*/ f3 1 1684465"/>
                  <a:gd name="f16" fmla="*/ f4 1 884348"/>
                  <a:gd name="f17" fmla="val f5"/>
                  <a:gd name="f18" fmla="val f6"/>
                  <a:gd name="f19" fmla="val f7"/>
                  <a:gd name="f20" fmla="*/ f14 f0 1"/>
                  <a:gd name="f21" fmla="+- f19 0 f17"/>
                  <a:gd name="f22" fmla="+- f18 0 f17"/>
                  <a:gd name="f23" fmla="*/ f20 1 f2"/>
                  <a:gd name="f24" fmla="*/ f22 1 1684465"/>
                  <a:gd name="f25" fmla="*/ f21 1 884348"/>
                  <a:gd name="f26" fmla="*/ 0 f22 1"/>
                  <a:gd name="f27" fmla="*/ 88435 f21 1"/>
                  <a:gd name="f28" fmla="*/ 88435 f22 1"/>
                  <a:gd name="f29" fmla="*/ 0 f21 1"/>
                  <a:gd name="f30" fmla="*/ 1596030 f22 1"/>
                  <a:gd name="f31" fmla="*/ 1684465 f22 1"/>
                  <a:gd name="f32" fmla="*/ 795913 f21 1"/>
                  <a:gd name="f33" fmla="*/ 884348 f21 1"/>
                  <a:gd name="f34" fmla="+- f23 0 f1"/>
                  <a:gd name="f35" fmla="*/ f26 1 1684465"/>
                  <a:gd name="f36" fmla="*/ f27 1 884348"/>
                  <a:gd name="f37" fmla="*/ f28 1 1684465"/>
                  <a:gd name="f38" fmla="*/ f29 1 884348"/>
                  <a:gd name="f39" fmla="*/ f30 1 1684465"/>
                  <a:gd name="f40" fmla="*/ f31 1 1684465"/>
                  <a:gd name="f41" fmla="*/ f32 1 884348"/>
                  <a:gd name="f42" fmla="*/ f33 1 884348"/>
                  <a:gd name="f43" fmla="*/ f17 1 f24"/>
                  <a:gd name="f44" fmla="*/ f18 1 f24"/>
                  <a:gd name="f45" fmla="*/ f17 1 f25"/>
                  <a:gd name="f46" fmla="*/ f19 1 f25"/>
                  <a:gd name="f47" fmla="*/ f35 1 f24"/>
                  <a:gd name="f48" fmla="*/ f36 1 f25"/>
                  <a:gd name="f49" fmla="*/ f37 1 f24"/>
                  <a:gd name="f50" fmla="*/ f38 1 f25"/>
                  <a:gd name="f51" fmla="*/ f39 1 f24"/>
                  <a:gd name="f52" fmla="*/ f40 1 f24"/>
                  <a:gd name="f53" fmla="*/ f41 1 f25"/>
                  <a:gd name="f54" fmla="*/ f42 1 f25"/>
                  <a:gd name="f55" fmla="*/ f43 f15 1"/>
                  <a:gd name="f56" fmla="*/ f44 f15 1"/>
                  <a:gd name="f57" fmla="*/ f46 f16 1"/>
                  <a:gd name="f58" fmla="*/ f45 f16 1"/>
                  <a:gd name="f59" fmla="*/ f47 f15 1"/>
                  <a:gd name="f60" fmla="*/ f48 f16 1"/>
                  <a:gd name="f61" fmla="*/ f49 f15 1"/>
                  <a:gd name="f62" fmla="*/ f50 f16 1"/>
                  <a:gd name="f63" fmla="*/ f51 f15 1"/>
                  <a:gd name="f64" fmla="*/ f52 f15 1"/>
                  <a:gd name="f65" fmla="*/ f53 f16 1"/>
                  <a:gd name="f66" fmla="*/ f54 f1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4">
                    <a:pos x="f59" y="f60"/>
                  </a:cxn>
                  <a:cxn ang="f34">
                    <a:pos x="f61" y="f62"/>
                  </a:cxn>
                  <a:cxn ang="f34">
                    <a:pos x="f63" y="f62"/>
                  </a:cxn>
                  <a:cxn ang="f34">
                    <a:pos x="f64" y="f60"/>
                  </a:cxn>
                  <a:cxn ang="f34">
                    <a:pos x="f64" y="f65"/>
                  </a:cxn>
                  <a:cxn ang="f34">
                    <a:pos x="f63" y="f66"/>
                  </a:cxn>
                  <a:cxn ang="f34">
                    <a:pos x="f61" y="f66"/>
                  </a:cxn>
                  <a:cxn ang="f34">
                    <a:pos x="f59" y="f65"/>
                  </a:cxn>
                  <a:cxn ang="f34">
                    <a:pos x="f59" y="f60"/>
                  </a:cxn>
                </a:cxnLst>
                <a:rect l="f55" t="f58" r="f56" b="f57"/>
                <a:pathLst>
                  <a:path w="1684465" h="884348">
                    <a:moveTo>
                      <a:pt x="f5" y="f8"/>
                    </a:moveTo>
                    <a:cubicBezTo>
                      <a:pt x="f5" y="f9"/>
                      <a:pt x="f9" y="f5"/>
                      <a:pt x="f8" y="f5"/>
                    </a:cubicBezTo>
                    <a:lnTo>
                      <a:pt x="f10" y="f5"/>
                    </a:lnTo>
                    <a:cubicBezTo>
                      <a:pt x="f11" y="f5"/>
                      <a:pt x="f6" y="f9"/>
                      <a:pt x="f6" y="f8"/>
                    </a:cubicBezTo>
                    <a:lnTo>
                      <a:pt x="f6" y="f12"/>
                    </a:lnTo>
                    <a:cubicBezTo>
                      <a:pt x="f6" y="f13"/>
                      <a:pt x="f11" y="f7"/>
                      <a:pt x="f10" y="f7"/>
                    </a:cubicBezTo>
                    <a:lnTo>
                      <a:pt x="f8" y="f7"/>
                    </a:lnTo>
                    <a:cubicBezTo>
                      <a:pt x="f9" y="f7"/>
                      <a:pt x="f5" y="f13"/>
                      <a:pt x="f5" y="f12"/>
                    </a:cubicBezTo>
                    <a:lnTo>
                      <a:pt x="f5" y="f8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12701" cap="flat">
                <a:solidFill>
                  <a:srgbClr val="4472C4"/>
                </a:solidFill>
                <a:prstDash val="solid"/>
                <a:miter/>
              </a:ln>
            </p:spPr>
            <p:txBody>
              <a:bodyPr vert="horz" wrap="square" lIns="63998" tIns="51297" rIns="63998" bIns="51297" anchor="ctr" anchorCtr="1" compatLnSpc="1">
                <a:noAutofit/>
              </a:bodyPr>
              <a:lstStyle/>
              <a:p>
                <a:pPr marL="0" marR="0" lvl="0" indent="0" algn="ctr" defTabSz="888997" rtl="0" fontAlgn="auto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80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l-GR" sz="1800" b="0" i="0" u="none" strike="noStrike" kern="1200" cap="none" spc="0" baseline="0" dirty="0">
                    <a:solidFill>
                      <a:srgbClr val="000000"/>
                    </a:solidFill>
                    <a:uFillTx/>
                    <a:latin typeface="Calibri"/>
                  </a:rPr>
                  <a:t>Διαμήκη κύματα</a:t>
                </a:r>
              </a:p>
            </p:txBody>
          </p:sp>
          <p:sp>
            <p:nvSpPr>
              <p:cNvPr id="12" name="Freeform: Shape 6">
                <a:extLst>
                  <a:ext uri="{FF2B5EF4-FFF2-40B4-BE49-F238E27FC236}">
                    <a16:creationId xmlns:a16="http://schemas.microsoft.com/office/drawing/2014/main" xmlns="" id="{4BF2B117-A45D-49A5-801D-C51BC3182538}"/>
                  </a:ext>
                </a:extLst>
              </p:cNvPr>
              <p:cNvSpPr/>
              <p:nvPr/>
            </p:nvSpPr>
            <p:spPr>
              <a:xfrm>
                <a:off x="2377650" y="4224692"/>
                <a:ext cx="145572" cy="1630475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145572"/>
                  <a:gd name="f4" fmla="val 1630472"/>
                  <a:gd name="f5" fmla="*/ f0 1 145572"/>
                  <a:gd name="f6" fmla="*/ f1 1 1630472"/>
                  <a:gd name="f7" fmla="val f2"/>
                  <a:gd name="f8" fmla="val f3"/>
                  <a:gd name="f9" fmla="val f4"/>
                  <a:gd name="f10" fmla="+- f9 0 f7"/>
                  <a:gd name="f11" fmla="+- f8 0 f7"/>
                  <a:gd name="f12" fmla="*/ f11 1 145572"/>
                  <a:gd name="f13" fmla="*/ f10 1 1630472"/>
                  <a:gd name="f14" fmla="*/ 0 1 f12"/>
                  <a:gd name="f15" fmla="*/ 145572 1 f12"/>
                  <a:gd name="f16" fmla="*/ 0 1 f13"/>
                  <a:gd name="f17" fmla="*/ 1630472 1 f13"/>
                  <a:gd name="f18" fmla="*/ f14 f5 1"/>
                  <a:gd name="f19" fmla="*/ f15 f5 1"/>
                  <a:gd name="f20" fmla="*/ f17 f6 1"/>
                  <a:gd name="f21" fmla="*/ f16 f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18" t="f21" r="f19" b="f20"/>
                <a:pathLst>
                  <a:path w="145572" h="1630472">
                    <a:moveTo>
                      <a:pt x="f2" y="f2"/>
                    </a:moveTo>
                    <a:lnTo>
                      <a:pt x="f2" y="f4"/>
                    </a:lnTo>
                    <a:lnTo>
                      <a:pt x="f3" y="f4"/>
                    </a:lnTo>
                  </a:path>
                </a:pathLst>
              </a:custGeom>
              <a:noFill/>
              <a:ln w="12701" cap="flat">
                <a:solidFill>
                  <a:srgbClr val="34599C"/>
                </a:solidFill>
                <a:prstDash val="solid"/>
                <a:miter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3" name="Freeform: Shape 7">
                <a:extLst>
                  <a:ext uri="{FF2B5EF4-FFF2-40B4-BE49-F238E27FC236}">
                    <a16:creationId xmlns:a16="http://schemas.microsoft.com/office/drawing/2014/main" xmlns="" id="{509F8130-69E1-444C-B5F2-8C1EE05C02BB}"/>
                  </a:ext>
                </a:extLst>
              </p:cNvPr>
              <p:cNvSpPr/>
              <p:nvPr/>
            </p:nvSpPr>
            <p:spPr>
              <a:xfrm>
                <a:off x="2523221" y="5413284"/>
                <a:ext cx="1805621" cy="89794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684162"/>
                  <a:gd name="f7" fmla="val 883764"/>
                  <a:gd name="f8" fmla="val 88376"/>
                  <a:gd name="f9" fmla="val 39567"/>
                  <a:gd name="f10" fmla="val 1595786"/>
                  <a:gd name="f11" fmla="val 1644595"/>
                  <a:gd name="f12" fmla="val 795388"/>
                  <a:gd name="f13" fmla="val 844197"/>
                  <a:gd name="f14" fmla="+- 0 0 -90"/>
                  <a:gd name="f15" fmla="*/ f3 1 1684162"/>
                  <a:gd name="f16" fmla="*/ f4 1 883764"/>
                  <a:gd name="f17" fmla="val f5"/>
                  <a:gd name="f18" fmla="val f6"/>
                  <a:gd name="f19" fmla="val f7"/>
                  <a:gd name="f20" fmla="*/ f14 f0 1"/>
                  <a:gd name="f21" fmla="+- f19 0 f17"/>
                  <a:gd name="f22" fmla="+- f18 0 f17"/>
                  <a:gd name="f23" fmla="*/ f20 1 f2"/>
                  <a:gd name="f24" fmla="*/ f22 1 1684162"/>
                  <a:gd name="f25" fmla="*/ f21 1 883764"/>
                  <a:gd name="f26" fmla="*/ 0 f22 1"/>
                  <a:gd name="f27" fmla="*/ 88376 f21 1"/>
                  <a:gd name="f28" fmla="*/ 88376 f22 1"/>
                  <a:gd name="f29" fmla="*/ 0 f21 1"/>
                  <a:gd name="f30" fmla="*/ 1595786 f22 1"/>
                  <a:gd name="f31" fmla="*/ 1684162 f22 1"/>
                  <a:gd name="f32" fmla="*/ 795388 f21 1"/>
                  <a:gd name="f33" fmla="*/ 883764 f21 1"/>
                  <a:gd name="f34" fmla="+- f23 0 f1"/>
                  <a:gd name="f35" fmla="*/ f26 1 1684162"/>
                  <a:gd name="f36" fmla="*/ f27 1 883764"/>
                  <a:gd name="f37" fmla="*/ f28 1 1684162"/>
                  <a:gd name="f38" fmla="*/ f29 1 883764"/>
                  <a:gd name="f39" fmla="*/ f30 1 1684162"/>
                  <a:gd name="f40" fmla="*/ f31 1 1684162"/>
                  <a:gd name="f41" fmla="*/ f32 1 883764"/>
                  <a:gd name="f42" fmla="*/ f33 1 883764"/>
                  <a:gd name="f43" fmla="*/ f17 1 f24"/>
                  <a:gd name="f44" fmla="*/ f18 1 f24"/>
                  <a:gd name="f45" fmla="*/ f17 1 f25"/>
                  <a:gd name="f46" fmla="*/ f19 1 f25"/>
                  <a:gd name="f47" fmla="*/ f35 1 f24"/>
                  <a:gd name="f48" fmla="*/ f36 1 f25"/>
                  <a:gd name="f49" fmla="*/ f37 1 f24"/>
                  <a:gd name="f50" fmla="*/ f38 1 f25"/>
                  <a:gd name="f51" fmla="*/ f39 1 f24"/>
                  <a:gd name="f52" fmla="*/ f40 1 f24"/>
                  <a:gd name="f53" fmla="*/ f41 1 f25"/>
                  <a:gd name="f54" fmla="*/ f42 1 f25"/>
                  <a:gd name="f55" fmla="*/ f43 f15 1"/>
                  <a:gd name="f56" fmla="*/ f44 f15 1"/>
                  <a:gd name="f57" fmla="*/ f46 f16 1"/>
                  <a:gd name="f58" fmla="*/ f45 f16 1"/>
                  <a:gd name="f59" fmla="*/ f47 f15 1"/>
                  <a:gd name="f60" fmla="*/ f48 f16 1"/>
                  <a:gd name="f61" fmla="*/ f49 f15 1"/>
                  <a:gd name="f62" fmla="*/ f50 f16 1"/>
                  <a:gd name="f63" fmla="*/ f51 f15 1"/>
                  <a:gd name="f64" fmla="*/ f52 f15 1"/>
                  <a:gd name="f65" fmla="*/ f53 f16 1"/>
                  <a:gd name="f66" fmla="*/ f54 f1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4">
                    <a:pos x="f59" y="f60"/>
                  </a:cxn>
                  <a:cxn ang="f34">
                    <a:pos x="f61" y="f62"/>
                  </a:cxn>
                  <a:cxn ang="f34">
                    <a:pos x="f63" y="f62"/>
                  </a:cxn>
                  <a:cxn ang="f34">
                    <a:pos x="f64" y="f60"/>
                  </a:cxn>
                  <a:cxn ang="f34">
                    <a:pos x="f64" y="f65"/>
                  </a:cxn>
                  <a:cxn ang="f34">
                    <a:pos x="f63" y="f66"/>
                  </a:cxn>
                  <a:cxn ang="f34">
                    <a:pos x="f61" y="f66"/>
                  </a:cxn>
                  <a:cxn ang="f34">
                    <a:pos x="f59" y="f65"/>
                  </a:cxn>
                  <a:cxn ang="f34">
                    <a:pos x="f59" y="f60"/>
                  </a:cxn>
                </a:cxnLst>
                <a:rect l="f55" t="f58" r="f56" b="f57"/>
                <a:pathLst>
                  <a:path w="1684162" h="883764">
                    <a:moveTo>
                      <a:pt x="f5" y="f8"/>
                    </a:moveTo>
                    <a:cubicBezTo>
                      <a:pt x="f5" y="f9"/>
                      <a:pt x="f9" y="f5"/>
                      <a:pt x="f8" y="f5"/>
                    </a:cubicBezTo>
                    <a:lnTo>
                      <a:pt x="f10" y="f5"/>
                    </a:lnTo>
                    <a:cubicBezTo>
                      <a:pt x="f11" y="f5"/>
                      <a:pt x="f6" y="f9"/>
                      <a:pt x="f6" y="f8"/>
                    </a:cubicBezTo>
                    <a:lnTo>
                      <a:pt x="f6" y="f12"/>
                    </a:lnTo>
                    <a:cubicBezTo>
                      <a:pt x="f6" y="f13"/>
                      <a:pt x="f11" y="f7"/>
                      <a:pt x="f10" y="f7"/>
                    </a:cubicBezTo>
                    <a:lnTo>
                      <a:pt x="f8" y="f7"/>
                    </a:lnTo>
                    <a:cubicBezTo>
                      <a:pt x="f9" y="f7"/>
                      <a:pt x="f5" y="f13"/>
                      <a:pt x="f5" y="f12"/>
                    </a:cubicBezTo>
                    <a:lnTo>
                      <a:pt x="f5" y="f8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12701" cap="flat">
                <a:solidFill>
                  <a:srgbClr val="4472C4"/>
                </a:solidFill>
                <a:prstDash val="solid"/>
                <a:miter/>
              </a:ln>
            </p:spPr>
            <p:txBody>
              <a:bodyPr vert="horz" wrap="square" lIns="63980" tIns="51288" rIns="63980" bIns="51288" anchor="ctr" anchorCtr="1" compatLnSpc="1">
                <a:noAutofit/>
              </a:bodyPr>
              <a:lstStyle/>
              <a:p>
                <a:pPr marL="0" marR="0" lvl="0" indent="0" algn="ctr" defTabSz="888997" rtl="0" fontAlgn="auto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80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l-GR" sz="1800" b="0" i="0" u="none" strike="noStrike" kern="1200" cap="none" spc="0" baseline="0" dirty="0">
                    <a:solidFill>
                      <a:srgbClr val="000000"/>
                    </a:solidFill>
                    <a:uFillTx/>
                    <a:latin typeface="Calibri"/>
                  </a:rPr>
                  <a:t>Διατρέχουν όλη τη Γη</a:t>
                </a:r>
              </a:p>
            </p:txBody>
          </p:sp>
          <p:sp>
            <p:nvSpPr>
              <p:cNvPr id="14" name="Freeform: Shape 8">
                <a:extLst>
                  <a:ext uri="{FF2B5EF4-FFF2-40B4-BE49-F238E27FC236}">
                    <a16:creationId xmlns:a16="http://schemas.microsoft.com/office/drawing/2014/main" xmlns="" id="{9E2C55CC-F770-47EF-93D4-B50BA2609FA1}"/>
                  </a:ext>
                </a:extLst>
              </p:cNvPr>
              <p:cNvSpPr/>
              <p:nvPr/>
            </p:nvSpPr>
            <p:spPr>
              <a:xfrm>
                <a:off x="2377650" y="4224692"/>
                <a:ext cx="171751" cy="2723174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171749"/>
                  <a:gd name="f4" fmla="val 2723171"/>
                  <a:gd name="f5" fmla="*/ f0 1 171749"/>
                  <a:gd name="f6" fmla="*/ f1 1 2723171"/>
                  <a:gd name="f7" fmla="val f2"/>
                  <a:gd name="f8" fmla="val f3"/>
                  <a:gd name="f9" fmla="val f4"/>
                  <a:gd name="f10" fmla="+- f9 0 f7"/>
                  <a:gd name="f11" fmla="+- f8 0 f7"/>
                  <a:gd name="f12" fmla="*/ f11 1 171749"/>
                  <a:gd name="f13" fmla="*/ f10 1 2723171"/>
                  <a:gd name="f14" fmla="*/ 0 1 f12"/>
                  <a:gd name="f15" fmla="*/ 171749 1 f12"/>
                  <a:gd name="f16" fmla="*/ 0 1 f13"/>
                  <a:gd name="f17" fmla="*/ 2723171 1 f13"/>
                  <a:gd name="f18" fmla="*/ f14 f5 1"/>
                  <a:gd name="f19" fmla="*/ f15 f5 1"/>
                  <a:gd name="f20" fmla="*/ f17 f6 1"/>
                  <a:gd name="f21" fmla="*/ f16 f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18" t="f21" r="f19" b="f20"/>
                <a:pathLst>
                  <a:path w="171749" h="2723171">
                    <a:moveTo>
                      <a:pt x="f2" y="f2"/>
                    </a:moveTo>
                    <a:lnTo>
                      <a:pt x="f2" y="f4"/>
                    </a:lnTo>
                    <a:lnTo>
                      <a:pt x="f3" y="f4"/>
                    </a:lnTo>
                  </a:path>
                </a:pathLst>
              </a:custGeom>
              <a:noFill/>
              <a:ln w="12701" cap="flat">
                <a:solidFill>
                  <a:srgbClr val="34599C"/>
                </a:solidFill>
                <a:prstDash val="solid"/>
                <a:miter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xmlns="" id="{18DC9385-45BA-4361-8171-B8B9610E5C29}"/>
                  </a:ext>
                </a:extLst>
              </p:cNvPr>
              <p:cNvSpPr/>
              <p:nvPr/>
            </p:nvSpPr>
            <p:spPr>
              <a:xfrm>
                <a:off x="2549401" y="6492861"/>
                <a:ext cx="1821314" cy="1066814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621194"/>
                  <a:gd name="f7" fmla="val 910011"/>
                  <a:gd name="f8" fmla="val 91001"/>
                  <a:gd name="f9" fmla="val 40743"/>
                  <a:gd name="f10" fmla="val 1530193"/>
                  <a:gd name="f11" fmla="val 1580451"/>
                  <a:gd name="f12" fmla="val 819010"/>
                  <a:gd name="f13" fmla="val 869268"/>
                  <a:gd name="f14" fmla="+- 0 0 -90"/>
                  <a:gd name="f15" fmla="*/ f3 1 1621194"/>
                  <a:gd name="f16" fmla="*/ f4 1 910011"/>
                  <a:gd name="f17" fmla="val f5"/>
                  <a:gd name="f18" fmla="val f6"/>
                  <a:gd name="f19" fmla="val f7"/>
                  <a:gd name="f20" fmla="*/ f14 f0 1"/>
                  <a:gd name="f21" fmla="+- f19 0 f17"/>
                  <a:gd name="f22" fmla="+- f18 0 f17"/>
                  <a:gd name="f23" fmla="*/ f20 1 f2"/>
                  <a:gd name="f24" fmla="*/ f22 1 1621194"/>
                  <a:gd name="f25" fmla="*/ f21 1 910011"/>
                  <a:gd name="f26" fmla="*/ 0 f22 1"/>
                  <a:gd name="f27" fmla="*/ 91001 f21 1"/>
                  <a:gd name="f28" fmla="*/ 91001 f22 1"/>
                  <a:gd name="f29" fmla="*/ 0 f21 1"/>
                  <a:gd name="f30" fmla="*/ 1530193 f22 1"/>
                  <a:gd name="f31" fmla="*/ 1621194 f22 1"/>
                  <a:gd name="f32" fmla="*/ 819010 f21 1"/>
                  <a:gd name="f33" fmla="*/ 910011 f21 1"/>
                  <a:gd name="f34" fmla="+- f23 0 f1"/>
                  <a:gd name="f35" fmla="*/ f26 1 1621194"/>
                  <a:gd name="f36" fmla="*/ f27 1 910011"/>
                  <a:gd name="f37" fmla="*/ f28 1 1621194"/>
                  <a:gd name="f38" fmla="*/ f29 1 910011"/>
                  <a:gd name="f39" fmla="*/ f30 1 1621194"/>
                  <a:gd name="f40" fmla="*/ f31 1 1621194"/>
                  <a:gd name="f41" fmla="*/ f32 1 910011"/>
                  <a:gd name="f42" fmla="*/ f33 1 910011"/>
                  <a:gd name="f43" fmla="*/ f17 1 f24"/>
                  <a:gd name="f44" fmla="*/ f18 1 f24"/>
                  <a:gd name="f45" fmla="*/ f17 1 f25"/>
                  <a:gd name="f46" fmla="*/ f19 1 f25"/>
                  <a:gd name="f47" fmla="*/ f35 1 f24"/>
                  <a:gd name="f48" fmla="*/ f36 1 f25"/>
                  <a:gd name="f49" fmla="*/ f37 1 f24"/>
                  <a:gd name="f50" fmla="*/ f38 1 f25"/>
                  <a:gd name="f51" fmla="*/ f39 1 f24"/>
                  <a:gd name="f52" fmla="*/ f40 1 f24"/>
                  <a:gd name="f53" fmla="*/ f41 1 f25"/>
                  <a:gd name="f54" fmla="*/ f42 1 f25"/>
                  <a:gd name="f55" fmla="*/ f43 f15 1"/>
                  <a:gd name="f56" fmla="*/ f44 f15 1"/>
                  <a:gd name="f57" fmla="*/ f46 f16 1"/>
                  <a:gd name="f58" fmla="*/ f45 f16 1"/>
                  <a:gd name="f59" fmla="*/ f47 f15 1"/>
                  <a:gd name="f60" fmla="*/ f48 f16 1"/>
                  <a:gd name="f61" fmla="*/ f49 f15 1"/>
                  <a:gd name="f62" fmla="*/ f50 f16 1"/>
                  <a:gd name="f63" fmla="*/ f51 f15 1"/>
                  <a:gd name="f64" fmla="*/ f52 f15 1"/>
                  <a:gd name="f65" fmla="*/ f53 f16 1"/>
                  <a:gd name="f66" fmla="*/ f54 f1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4">
                    <a:pos x="f59" y="f60"/>
                  </a:cxn>
                  <a:cxn ang="f34">
                    <a:pos x="f61" y="f62"/>
                  </a:cxn>
                  <a:cxn ang="f34">
                    <a:pos x="f63" y="f62"/>
                  </a:cxn>
                  <a:cxn ang="f34">
                    <a:pos x="f64" y="f60"/>
                  </a:cxn>
                  <a:cxn ang="f34">
                    <a:pos x="f64" y="f65"/>
                  </a:cxn>
                  <a:cxn ang="f34">
                    <a:pos x="f63" y="f66"/>
                  </a:cxn>
                  <a:cxn ang="f34">
                    <a:pos x="f61" y="f66"/>
                  </a:cxn>
                  <a:cxn ang="f34">
                    <a:pos x="f59" y="f65"/>
                  </a:cxn>
                  <a:cxn ang="f34">
                    <a:pos x="f59" y="f60"/>
                  </a:cxn>
                </a:cxnLst>
                <a:rect l="f55" t="f58" r="f56" b="f57"/>
                <a:pathLst>
                  <a:path w="1621194" h="910011">
                    <a:moveTo>
                      <a:pt x="f5" y="f8"/>
                    </a:moveTo>
                    <a:cubicBezTo>
                      <a:pt x="f5" y="f9"/>
                      <a:pt x="f9" y="f5"/>
                      <a:pt x="f8" y="f5"/>
                    </a:cubicBezTo>
                    <a:lnTo>
                      <a:pt x="f10" y="f5"/>
                    </a:lnTo>
                    <a:cubicBezTo>
                      <a:pt x="f11" y="f5"/>
                      <a:pt x="f6" y="f9"/>
                      <a:pt x="f6" y="f8"/>
                    </a:cubicBezTo>
                    <a:lnTo>
                      <a:pt x="f6" y="f12"/>
                    </a:lnTo>
                    <a:cubicBezTo>
                      <a:pt x="f6" y="f13"/>
                      <a:pt x="f11" y="f7"/>
                      <a:pt x="f10" y="f7"/>
                    </a:cubicBezTo>
                    <a:lnTo>
                      <a:pt x="f8" y="f7"/>
                    </a:lnTo>
                    <a:cubicBezTo>
                      <a:pt x="f9" y="f7"/>
                      <a:pt x="f5" y="f13"/>
                      <a:pt x="f5" y="f12"/>
                    </a:cubicBezTo>
                    <a:lnTo>
                      <a:pt x="f5" y="f8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12701" cap="flat">
                <a:solidFill>
                  <a:srgbClr val="4472C4"/>
                </a:solidFill>
                <a:prstDash val="solid"/>
                <a:miter/>
              </a:ln>
            </p:spPr>
            <p:txBody>
              <a:bodyPr vert="horz" wrap="square" lIns="57131" tIns="46972" rIns="57131" bIns="46972" anchor="ctr" anchorCtr="1" compatLnSpc="1">
                <a:noAutofit/>
              </a:bodyPr>
              <a:lstStyle/>
              <a:p>
                <a:pPr marL="0" marR="0" lvl="0" indent="0" algn="ctr" defTabSz="711202" rtl="0" fontAlgn="auto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70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l-GR" sz="1600" kern="1200" dirty="0">
                    <a:latin typeface="Calibri"/>
                  </a:rPr>
                  <a:t>Φ</a:t>
                </a:r>
                <a:r>
                  <a:rPr lang="el-GR" sz="1600" b="0" i="0" u="none" strike="noStrike" kern="1200" cap="none" spc="0" baseline="0" dirty="0" smtClean="0">
                    <a:solidFill>
                      <a:srgbClr val="000000"/>
                    </a:solidFill>
                    <a:uFillTx/>
                    <a:latin typeface="Calibri"/>
                  </a:rPr>
                  <a:t>τάνουν </a:t>
                </a:r>
                <a:r>
                  <a:rPr lang="el-GR" sz="1600" b="0" i="0" u="none" strike="noStrike" kern="1200" cap="none" spc="0" baseline="0" dirty="0">
                    <a:solidFill>
                      <a:srgbClr val="000000"/>
                    </a:solidFill>
                    <a:uFillTx/>
                    <a:latin typeface="Calibri"/>
                  </a:rPr>
                  <a:t>πρώτα σε ένα σεισμολογικό σταθμό</a:t>
                </a:r>
              </a:p>
            </p:txBody>
          </p:sp>
          <p:sp>
            <p:nvSpPr>
              <p:cNvPr id="16" name="Freeform: Shape 10">
                <a:extLst>
                  <a:ext uri="{FF2B5EF4-FFF2-40B4-BE49-F238E27FC236}">
                    <a16:creationId xmlns:a16="http://schemas.microsoft.com/office/drawing/2014/main" xmlns="" id="{24482420-E5E8-4B31-BB38-69E2F65BE42C}"/>
                  </a:ext>
                </a:extLst>
              </p:cNvPr>
              <p:cNvSpPr/>
              <p:nvPr/>
            </p:nvSpPr>
            <p:spPr>
              <a:xfrm>
                <a:off x="4820203" y="2996443"/>
                <a:ext cx="2164433" cy="1324142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960607"/>
                  <a:gd name="f7" fmla="val 1185669"/>
                  <a:gd name="f8" fmla="val 118567"/>
                  <a:gd name="f9" fmla="val 53084"/>
                  <a:gd name="f10" fmla="val 1842040"/>
                  <a:gd name="f11" fmla="val 1907523"/>
                  <a:gd name="f12" fmla="val 1067102"/>
                  <a:gd name="f13" fmla="val 1132585"/>
                  <a:gd name="f14" fmla="+- 0 0 -90"/>
                  <a:gd name="f15" fmla="*/ f3 1 1960607"/>
                  <a:gd name="f16" fmla="*/ f4 1 1185669"/>
                  <a:gd name="f17" fmla="val f5"/>
                  <a:gd name="f18" fmla="val f6"/>
                  <a:gd name="f19" fmla="val f7"/>
                  <a:gd name="f20" fmla="*/ f14 f0 1"/>
                  <a:gd name="f21" fmla="+- f19 0 f17"/>
                  <a:gd name="f22" fmla="+- f18 0 f17"/>
                  <a:gd name="f23" fmla="*/ f20 1 f2"/>
                  <a:gd name="f24" fmla="*/ f22 1 1960607"/>
                  <a:gd name="f25" fmla="*/ f21 1 1185669"/>
                  <a:gd name="f26" fmla="*/ 0 f22 1"/>
                  <a:gd name="f27" fmla="*/ 118567 f21 1"/>
                  <a:gd name="f28" fmla="*/ 118567 f22 1"/>
                  <a:gd name="f29" fmla="*/ 0 f21 1"/>
                  <a:gd name="f30" fmla="*/ 1842040 f22 1"/>
                  <a:gd name="f31" fmla="*/ 1960607 f22 1"/>
                  <a:gd name="f32" fmla="*/ 1067102 f21 1"/>
                  <a:gd name="f33" fmla="*/ 1185669 f21 1"/>
                  <a:gd name="f34" fmla="+- f23 0 f1"/>
                  <a:gd name="f35" fmla="*/ f26 1 1960607"/>
                  <a:gd name="f36" fmla="*/ f27 1 1185669"/>
                  <a:gd name="f37" fmla="*/ f28 1 1960607"/>
                  <a:gd name="f38" fmla="*/ f29 1 1185669"/>
                  <a:gd name="f39" fmla="*/ f30 1 1960607"/>
                  <a:gd name="f40" fmla="*/ f31 1 1960607"/>
                  <a:gd name="f41" fmla="*/ f32 1 1185669"/>
                  <a:gd name="f42" fmla="*/ f33 1 1185669"/>
                  <a:gd name="f43" fmla="*/ f17 1 f24"/>
                  <a:gd name="f44" fmla="*/ f18 1 f24"/>
                  <a:gd name="f45" fmla="*/ f17 1 f25"/>
                  <a:gd name="f46" fmla="*/ f19 1 f25"/>
                  <a:gd name="f47" fmla="*/ f35 1 f24"/>
                  <a:gd name="f48" fmla="*/ f36 1 f25"/>
                  <a:gd name="f49" fmla="*/ f37 1 f24"/>
                  <a:gd name="f50" fmla="*/ f38 1 f25"/>
                  <a:gd name="f51" fmla="*/ f39 1 f24"/>
                  <a:gd name="f52" fmla="*/ f40 1 f24"/>
                  <a:gd name="f53" fmla="*/ f41 1 f25"/>
                  <a:gd name="f54" fmla="*/ f42 1 f25"/>
                  <a:gd name="f55" fmla="*/ f43 f15 1"/>
                  <a:gd name="f56" fmla="*/ f44 f15 1"/>
                  <a:gd name="f57" fmla="*/ f46 f16 1"/>
                  <a:gd name="f58" fmla="*/ f45 f16 1"/>
                  <a:gd name="f59" fmla="*/ f47 f15 1"/>
                  <a:gd name="f60" fmla="*/ f48 f16 1"/>
                  <a:gd name="f61" fmla="*/ f49 f15 1"/>
                  <a:gd name="f62" fmla="*/ f50 f16 1"/>
                  <a:gd name="f63" fmla="*/ f51 f15 1"/>
                  <a:gd name="f64" fmla="*/ f52 f15 1"/>
                  <a:gd name="f65" fmla="*/ f53 f16 1"/>
                  <a:gd name="f66" fmla="*/ f54 f1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4">
                    <a:pos x="f59" y="f60"/>
                  </a:cxn>
                  <a:cxn ang="f34">
                    <a:pos x="f61" y="f62"/>
                  </a:cxn>
                  <a:cxn ang="f34">
                    <a:pos x="f63" y="f62"/>
                  </a:cxn>
                  <a:cxn ang="f34">
                    <a:pos x="f64" y="f60"/>
                  </a:cxn>
                  <a:cxn ang="f34">
                    <a:pos x="f64" y="f65"/>
                  </a:cxn>
                  <a:cxn ang="f34">
                    <a:pos x="f63" y="f66"/>
                  </a:cxn>
                  <a:cxn ang="f34">
                    <a:pos x="f61" y="f66"/>
                  </a:cxn>
                  <a:cxn ang="f34">
                    <a:pos x="f59" y="f65"/>
                  </a:cxn>
                  <a:cxn ang="f34">
                    <a:pos x="f59" y="f60"/>
                  </a:cxn>
                </a:cxnLst>
                <a:rect l="f55" t="f58" r="f56" b="f57"/>
                <a:pathLst>
                  <a:path w="1960607" h="1185669">
                    <a:moveTo>
                      <a:pt x="f5" y="f8"/>
                    </a:moveTo>
                    <a:cubicBezTo>
                      <a:pt x="f5" y="f9"/>
                      <a:pt x="f9" y="f5"/>
                      <a:pt x="f8" y="f5"/>
                    </a:cubicBezTo>
                    <a:lnTo>
                      <a:pt x="f10" y="f5"/>
                    </a:lnTo>
                    <a:cubicBezTo>
                      <a:pt x="f11" y="f5"/>
                      <a:pt x="f6" y="f9"/>
                      <a:pt x="f6" y="f8"/>
                    </a:cubicBezTo>
                    <a:lnTo>
                      <a:pt x="f6" y="f12"/>
                    </a:lnTo>
                    <a:cubicBezTo>
                      <a:pt x="f6" y="f13"/>
                      <a:pt x="f11" y="f7"/>
                      <a:pt x="f10" y="f7"/>
                    </a:cubicBezTo>
                    <a:lnTo>
                      <a:pt x="f8" y="f7"/>
                    </a:lnTo>
                    <a:cubicBezTo>
                      <a:pt x="f9" y="f7"/>
                      <a:pt x="f5" y="f13"/>
                      <a:pt x="f5" y="f12"/>
                    </a:cubicBezTo>
                    <a:lnTo>
                      <a:pt x="f5" y="f8"/>
                    </a:lnTo>
                    <a:close/>
                  </a:path>
                </a:pathLst>
              </a:custGeom>
              <a:solidFill>
                <a:srgbClr val="008080"/>
              </a:solidFill>
              <a:ln w="12701" cap="flat">
                <a:solidFill>
                  <a:srgbClr val="FFFFFF"/>
                </a:solidFill>
                <a:prstDash val="solid"/>
                <a:miter/>
              </a:ln>
            </p:spPr>
            <p:txBody>
              <a:bodyPr vert="horz" wrap="square" lIns="70920" tIns="58859" rIns="70920" bIns="58859" anchor="ctr" anchorCtr="1" compatLnSpc="1">
                <a:noAutofit/>
              </a:bodyPr>
              <a:lstStyle/>
              <a:p>
                <a:pPr marL="0" marR="0" lvl="0" indent="0" algn="ctr" defTabSz="844548" rtl="0" fontAlgn="auto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80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l-GR" sz="1800" b="0" i="0" u="none" strike="noStrike" kern="1200" cap="none" spc="0" baseline="0" dirty="0">
                    <a:solidFill>
                      <a:srgbClr val="FFFFFF"/>
                    </a:solidFill>
                    <a:uFillTx/>
                    <a:latin typeface="Calibri"/>
                  </a:rPr>
                  <a:t>Δευτερεύοντα ή στρέψης </a:t>
                </a:r>
              </a:p>
              <a:p>
                <a:pPr marL="0" marR="0" lvl="0" indent="0" algn="ctr" defTabSz="844548" rtl="0" fontAlgn="auto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80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l-GR" sz="1800" b="0" i="0" u="none" strike="noStrike" kern="1200" cap="none" spc="0" baseline="0" dirty="0">
                    <a:solidFill>
                      <a:srgbClr val="FFFFFF"/>
                    </a:solidFill>
                    <a:uFillTx/>
                    <a:latin typeface="Calibri"/>
                  </a:rPr>
                  <a:t>(S-waves)    </a:t>
                </a:r>
              </a:p>
            </p:txBody>
          </p:sp>
          <p:sp>
            <p:nvSpPr>
              <p:cNvPr id="17" name="Freeform: Shape 11">
                <a:extLst>
                  <a:ext uri="{FF2B5EF4-FFF2-40B4-BE49-F238E27FC236}">
                    <a16:creationId xmlns:a16="http://schemas.microsoft.com/office/drawing/2014/main" xmlns="" id="{F8BF0FC9-CB91-49C7-B862-89724EE108D7}"/>
                  </a:ext>
                </a:extLst>
              </p:cNvPr>
              <p:cNvSpPr/>
              <p:nvPr/>
            </p:nvSpPr>
            <p:spPr>
              <a:xfrm>
                <a:off x="5016261" y="4182118"/>
                <a:ext cx="143789" cy="619871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143787"/>
                  <a:gd name="f4" fmla="val 619871"/>
                  <a:gd name="f5" fmla="*/ f0 1 143787"/>
                  <a:gd name="f6" fmla="*/ f1 1 619871"/>
                  <a:gd name="f7" fmla="val f2"/>
                  <a:gd name="f8" fmla="val f3"/>
                  <a:gd name="f9" fmla="val f4"/>
                  <a:gd name="f10" fmla="+- f9 0 f7"/>
                  <a:gd name="f11" fmla="+- f8 0 f7"/>
                  <a:gd name="f12" fmla="*/ f11 1 143787"/>
                  <a:gd name="f13" fmla="*/ f10 1 619871"/>
                  <a:gd name="f14" fmla="*/ 0 1 f12"/>
                  <a:gd name="f15" fmla="*/ 143787 1 f12"/>
                  <a:gd name="f16" fmla="*/ 0 1 f13"/>
                  <a:gd name="f17" fmla="*/ 619871 1 f13"/>
                  <a:gd name="f18" fmla="*/ f14 f5 1"/>
                  <a:gd name="f19" fmla="*/ f15 f5 1"/>
                  <a:gd name="f20" fmla="*/ f17 f6 1"/>
                  <a:gd name="f21" fmla="*/ f16 f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18" t="f21" r="f19" b="f20"/>
                <a:pathLst>
                  <a:path w="143787" h="619871">
                    <a:moveTo>
                      <a:pt x="f2" y="f2"/>
                    </a:moveTo>
                    <a:lnTo>
                      <a:pt x="f2" y="f4"/>
                    </a:lnTo>
                    <a:lnTo>
                      <a:pt x="f3" y="f4"/>
                    </a:lnTo>
                  </a:path>
                </a:pathLst>
              </a:custGeom>
              <a:noFill/>
              <a:ln w="12701" cap="flat">
                <a:solidFill>
                  <a:srgbClr val="34599C"/>
                </a:solidFill>
                <a:prstDash val="solid"/>
                <a:miter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18" name="Freeform: Shape 12">
                <a:extLst>
                  <a:ext uri="{FF2B5EF4-FFF2-40B4-BE49-F238E27FC236}">
                    <a16:creationId xmlns:a16="http://schemas.microsoft.com/office/drawing/2014/main" xmlns="" id="{60D3CCAE-F0FD-4007-896B-78A2ADCBF788}"/>
                  </a:ext>
                </a:extLst>
              </p:cNvPr>
              <p:cNvSpPr/>
              <p:nvPr/>
            </p:nvSpPr>
            <p:spPr>
              <a:xfrm>
                <a:off x="5126799" y="4514612"/>
                <a:ext cx="1993207" cy="92702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684465"/>
                  <a:gd name="f7" fmla="val 884348"/>
                  <a:gd name="f8" fmla="val 88435"/>
                  <a:gd name="f9" fmla="val 39594"/>
                  <a:gd name="f10" fmla="val 1596030"/>
                  <a:gd name="f11" fmla="val 1644871"/>
                  <a:gd name="f12" fmla="val 795913"/>
                  <a:gd name="f13" fmla="val 844754"/>
                  <a:gd name="f14" fmla="+- 0 0 -90"/>
                  <a:gd name="f15" fmla="*/ f3 1 1684465"/>
                  <a:gd name="f16" fmla="*/ f4 1 884348"/>
                  <a:gd name="f17" fmla="val f5"/>
                  <a:gd name="f18" fmla="val f6"/>
                  <a:gd name="f19" fmla="val f7"/>
                  <a:gd name="f20" fmla="*/ f14 f0 1"/>
                  <a:gd name="f21" fmla="+- f19 0 f17"/>
                  <a:gd name="f22" fmla="+- f18 0 f17"/>
                  <a:gd name="f23" fmla="*/ f20 1 f2"/>
                  <a:gd name="f24" fmla="*/ f22 1 1684465"/>
                  <a:gd name="f25" fmla="*/ f21 1 884348"/>
                  <a:gd name="f26" fmla="*/ 0 f22 1"/>
                  <a:gd name="f27" fmla="*/ 88435 f21 1"/>
                  <a:gd name="f28" fmla="*/ 88435 f22 1"/>
                  <a:gd name="f29" fmla="*/ 0 f21 1"/>
                  <a:gd name="f30" fmla="*/ 1596030 f22 1"/>
                  <a:gd name="f31" fmla="*/ 1684465 f22 1"/>
                  <a:gd name="f32" fmla="*/ 795913 f21 1"/>
                  <a:gd name="f33" fmla="*/ 884348 f21 1"/>
                  <a:gd name="f34" fmla="+- f23 0 f1"/>
                  <a:gd name="f35" fmla="*/ f26 1 1684465"/>
                  <a:gd name="f36" fmla="*/ f27 1 884348"/>
                  <a:gd name="f37" fmla="*/ f28 1 1684465"/>
                  <a:gd name="f38" fmla="*/ f29 1 884348"/>
                  <a:gd name="f39" fmla="*/ f30 1 1684465"/>
                  <a:gd name="f40" fmla="*/ f31 1 1684465"/>
                  <a:gd name="f41" fmla="*/ f32 1 884348"/>
                  <a:gd name="f42" fmla="*/ f33 1 884348"/>
                  <a:gd name="f43" fmla="*/ f17 1 f24"/>
                  <a:gd name="f44" fmla="*/ f18 1 f24"/>
                  <a:gd name="f45" fmla="*/ f17 1 f25"/>
                  <a:gd name="f46" fmla="*/ f19 1 f25"/>
                  <a:gd name="f47" fmla="*/ f35 1 f24"/>
                  <a:gd name="f48" fmla="*/ f36 1 f25"/>
                  <a:gd name="f49" fmla="*/ f37 1 f24"/>
                  <a:gd name="f50" fmla="*/ f38 1 f25"/>
                  <a:gd name="f51" fmla="*/ f39 1 f24"/>
                  <a:gd name="f52" fmla="*/ f40 1 f24"/>
                  <a:gd name="f53" fmla="*/ f41 1 f25"/>
                  <a:gd name="f54" fmla="*/ f42 1 f25"/>
                  <a:gd name="f55" fmla="*/ f43 f15 1"/>
                  <a:gd name="f56" fmla="*/ f44 f15 1"/>
                  <a:gd name="f57" fmla="*/ f46 f16 1"/>
                  <a:gd name="f58" fmla="*/ f45 f16 1"/>
                  <a:gd name="f59" fmla="*/ f47 f15 1"/>
                  <a:gd name="f60" fmla="*/ f48 f16 1"/>
                  <a:gd name="f61" fmla="*/ f49 f15 1"/>
                  <a:gd name="f62" fmla="*/ f50 f16 1"/>
                  <a:gd name="f63" fmla="*/ f51 f15 1"/>
                  <a:gd name="f64" fmla="*/ f52 f15 1"/>
                  <a:gd name="f65" fmla="*/ f53 f16 1"/>
                  <a:gd name="f66" fmla="*/ f54 f1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4">
                    <a:pos x="f59" y="f60"/>
                  </a:cxn>
                  <a:cxn ang="f34">
                    <a:pos x="f61" y="f62"/>
                  </a:cxn>
                  <a:cxn ang="f34">
                    <a:pos x="f63" y="f62"/>
                  </a:cxn>
                  <a:cxn ang="f34">
                    <a:pos x="f64" y="f60"/>
                  </a:cxn>
                  <a:cxn ang="f34">
                    <a:pos x="f64" y="f65"/>
                  </a:cxn>
                  <a:cxn ang="f34">
                    <a:pos x="f63" y="f66"/>
                  </a:cxn>
                  <a:cxn ang="f34">
                    <a:pos x="f61" y="f66"/>
                  </a:cxn>
                  <a:cxn ang="f34">
                    <a:pos x="f59" y="f65"/>
                  </a:cxn>
                  <a:cxn ang="f34">
                    <a:pos x="f59" y="f60"/>
                  </a:cxn>
                </a:cxnLst>
                <a:rect l="f55" t="f58" r="f56" b="f57"/>
                <a:pathLst>
                  <a:path w="1684465" h="884348">
                    <a:moveTo>
                      <a:pt x="f5" y="f8"/>
                    </a:moveTo>
                    <a:cubicBezTo>
                      <a:pt x="f5" y="f9"/>
                      <a:pt x="f9" y="f5"/>
                      <a:pt x="f8" y="f5"/>
                    </a:cubicBezTo>
                    <a:lnTo>
                      <a:pt x="f10" y="f5"/>
                    </a:lnTo>
                    <a:cubicBezTo>
                      <a:pt x="f11" y="f5"/>
                      <a:pt x="f6" y="f9"/>
                      <a:pt x="f6" y="f8"/>
                    </a:cubicBezTo>
                    <a:lnTo>
                      <a:pt x="f6" y="f12"/>
                    </a:lnTo>
                    <a:cubicBezTo>
                      <a:pt x="f6" y="f13"/>
                      <a:pt x="f11" y="f7"/>
                      <a:pt x="f10" y="f7"/>
                    </a:cubicBezTo>
                    <a:lnTo>
                      <a:pt x="f8" y="f7"/>
                    </a:lnTo>
                    <a:cubicBezTo>
                      <a:pt x="f9" y="f7"/>
                      <a:pt x="f5" y="f13"/>
                      <a:pt x="f5" y="f12"/>
                    </a:cubicBezTo>
                    <a:lnTo>
                      <a:pt x="f5" y="f8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12701" cap="flat">
                <a:solidFill>
                  <a:srgbClr val="4472C4"/>
                </a:solidFill>
                <a:prstDash val="solid"/>
                <a:miter/>
              </a:ln>
            </p:spPr>
            <p:txBody>
              <a:bodyPr vert="horz" wrap="square" lIns="63998" tIns="51297" rIns="63998" bIns="51297" anchor="ctr" anchorCtr="1" compatLnSpc="1">
                <a:noAutofit/>
              </a:bodyPr>
              <a:lstStyle/>
              <a:p>
                <a:pPr marL="0" marR="0" lvl="0" indent="0" algn="ctr" defTabSz="888997" rtl="0" fontAlgn="auto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80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l-GR" sz="1800" b="0" i="0" u="none" strike="noStrike" kern="1200" cap="none" spc="0" baseline="0" dirty="0">
                    <a:solidFill>
                      <a:srgbClr val="000000"/>
                    </a:solidFill>
                    <a:uFillTx/>
                    <a:latin typeface="Calibri"/>
                  </a:rPr>
                  <a:t>Εγκάρσια κύματα</a:t>
                </a:r>
              </a:p>
            </p:txBody>
          </p:sp>
          <p:sp>
            <p:nvSpPr>
              <p:cNvPr id="19" name="Freeform: Shape 13">
                <a:extLst>
                  <a:ext uri="{FF2B5EF4-FFF2-40B4-BE49-F238E27FC236}">
                    <a16:creationId xmlns:a16="http://schemas.microsoft.com/office/drawing/2014/main" xmlns="" id="{5608888A-58A8-4E1B-9D4C-F267CB5F55A3}"/>
                  </a:ext>
                </a:extLst>
              </p:cNvPr>
              <p:cNvSpPr/>
              <p:nvPr/>
            </p:nvSpPr>
            <p:spPr>
              <a:xfrm>
                <a:off x="5016261" y="4182118"/>
                <a:ext cx="181737" cy="1647026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181740"/>
                  <a:gd name="f4" fmla="val 1647023"/>
                  <a:gd name="f5" fmla="*/ f0 1 181740"/>
                  <a:gd name="f6" fmla="*/ f1 1 1647023"/>
                  <a:gd name="f7" fmla="val f2"/>
                  <a:gd name="f8" fmla="val f3"/>
                  <a:gd name="f9" fmla="val f4"/>
                  <a:gd name="f10" fmla="+- f9 0 f7"/>
                  <a:gd name="f11" fmla="+- f8 0 f7"/>
                  <a:gd name="f12" fmla="*/ f11 1 181740"/>
                  <a:gd name="f13" fmla="*/ f10 1 1647023"/>
                  <a:gd name="f14" fmla="*/ 0 1 f12"/>
                  <a:gd name="f15" fmla="*/ 181740 1 f12"/>
                  <a:gd name="f16" fmla="*/ 0 1 f13"/>
                  <a:gd name="f17" fmla="*/ 1647023 1 f13"/>
                  <a:gd name="f18" fmla="*/ f14 f5 1"/>
                  <a:gd name="f19" fmla="*/ f15 f5 1"/>
                  <a:gd name="f20" fmla="*/ f17 f6 1"/>
                  <a:gd name="f21" fmla="*/ f16 f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18" t="f21" r="f19" b="f20"/>
                <a:pathLst>
                  <a:path w="181740" h="1647023">
                    <a:moveTo>
                      <a:pt x="f2" y="f2"/>
                    </a:moveTo>
                    <a:lnTo>
                      <a:pt x="f2" y="f4"/>
                    </a:lnTo>
                    <a:lnTo>
                      <a:pt x="f3" y="f4"/>
                    </a:lnTo>
                  </a:path>
                </a:pathLst>
              </a:custGeom>
              <a:noFill/>
              <a:ln w="12701" cap="flat">
                <a:solidFill>
                  <a:srgbClr val="34599C"/>
                </a:solidFill>
                <a:prstDash val="solid"/>
                <a:miter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20" name="Freeform: Shape 14">
                <a:extLst>
                  <a:ext uri="{FF2B5EF4-FFF2-40B4-BE49-F238E27FC236}">
                    <a16:creationId xmlns:a16="http://schemas.microsoft.com/office/drawing/2014/main" xmlns="" id="{240AEE95-63E4-4AE1-9D09-672D9632E9DC}"/>
                  </a:ext>
                </a:extLst>
              </p:cNvPr>
              <p:cNvSpPr/>
              <p:nvPr/>
            </p:nvSpPr>
            <p:spPr>
              <a:xfrm>
                <a:off x="5126798" y="5534433"/>
                <a:ext cx="1993207" cy="1145816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670618"/>
                  <a:gd name="f7" fmla="val 964179"/>
                  <a:gd name="f8" fmla="val 96418"/>
                  <a:gd name="f9" fmla="val 43168"/>
                  <a:gd name="f10" fmla="val 1574200"/>
                  <a:gd name="f11" fmla="val 1627450"/>
                  <a:gd name="f12" fmla="val 867761"/>
                  <a:gd name="f13" fmla="val 921011"/>
                  <a:gd name="f14" fmla="+- 0 0 -90"/>
                  <a:gd name="f15" fmla="*/ f3 1 1670618"/>
                  <a:gd name="f16" fmla="*/ f4 1 964179"/>
                  <a:gd name="f17" fmla="val f5"/>
                  <a:gd name="f18" fmla="val f6"/>
                  <a:gd name="f19" fmla="val f7"/>
                  <a:gd name="f20" fmla="*/ f14 f0 1"/>
                  <a:gd name="f21" fmla="+- f19 0 f17"/>
                  <a:gd name="f22" fmla="+- f18 0 f17"/>
                  <a:gd name="f23" fmla="*/ f20 1 f2"/>
                  <a:gd name="f24" fmla="*/ f22 1 1670618"/>
                  <a:gd name="f25" fmla="*/ f21 1 964179"/>
                  <a:gd name="f26" fmla="*/ 0 f22 1"/>
                  <a:gd name="f27" fmla="*/ 96418 f21 1"/>
                  <a:gd name="f28" fmla="*/ 96418 f22 1"/>
                  <a:gd name="f29" fmla="*/ 0 f21 1"/>
                  <a:gd name="f30" fmla="*/ 1574200 f22 1"/>
                  <a:gd name="f31" fmla="*/ 1670618 f22 1"/>
                  <a:gd name="f32" fmla="*/ 867761 f21 1"/>
                  <a:gd name="f33" fmla="*/ 964179 f21 1"/>
                  <a:gd name="f34" fmla="+- f23 0 f1"/>
                  <a:gd name="f35" fmla="*/ f26 1 1670618"/>
                  <a:gd name="f36" fmla="*/ f27 1 964179"/>
                  <a:gd name="f37" fmla="*/ f28 1 1670618"/>
                  <a:gd name="f38" fmla="*/ f29 1 964179"/>
                  <a:gd name="f39" fmla="*/ f30 1 1670618"/>
                  <a:gd name="f40" fmla="*/ f31 1 1670618"/>
                  <a:gd name="f41" fmla="*/ f32 1 964179"/>
                  <a:gd name="f42" fmla="*/ f33 1 964179"/>
                  <a:gd name="f43" fmla="*/ f17 1 f24"/>
                  <a:gd name="f44" fmla="*/ f18 1 f24"/>
                  <a:gd name="f45" fmla="*/ f17 1 f25"/>
                  <a:gd name="f46" fmla="*/ f19 1 f25"/>
                  <a:gd name="f47" fmla="*/ f35 1 f24"/>
                  <a:gd name="f48" fmla="*/ f36 1 f25"/>
                  <a:gd name="f49" fmla="*/ f37 1 f24"/>
                  <a:gd name="f50" fmla="*/ f38 1 f25"/>
                  <a:gd name="f51" fmla="*/ f39 1 f24"/>
                  <a:gd name="f52" fmla="*/ f40 1 f24"/>
                  <a:gd name="f53" fmla="*/ f41 1 f25"/>
                  <a:gd name="f54" fmla="*/ f42 1 f25"/>
                  <a:gd name="f55" fmla="*/ f43 f15 1"/>
                  <a:gd name="f56" fmla="*/ f44 f15 1"/>
                  <a:gd name="f57" fmla="*/ f46 f16 1"/>
                  <a:gd name="f58" fmla="*/ f45 f16 1"/>
                  <a:gd name="f59" fmla="*/ f47 f15 1"/>
                  <a:gd name="f60" fmla="*/ f48 f16 1"/>
                  <a:gd name="f61" fmla="*/ f49 f15 1"/>
                  <a:gd name="f62" fmla="*/ f50 f16 1"/>
                  <a:gd name="f63" fmla="*/ f51 f15 1"/>
                  <a:gd name="f64" fmla="*/ f52 f15 1"/>
                  <a:gd name="f65" fmla="*/ f53 f16 1"/>
                  <a:gd name="f66" fmla="*/ f54 f1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4">
                    <a:pos x="f59" y="f60"/>
                  </a:cxn>
                  <a:cxn ang="f34">
                    <a:pos x="f61" y="f62"/>
                  </a:cxn>
                  <a:cxn ang="f34">
                    <a:pos x="f63" y="f62"/>
                  </a:cxn>
                  <a:cxn ang="f34">
                    <a:pos x="f64" y="f60"/>
                  </a:cxn>
                  <a:cxn ang="f34">
                    <a:pos x="f64" y="f65"/>
                  </a:cxn>
                  <a:cxn ang="f34">
                    <a:pos x="f63" y="f66"/>
                  </a:cxn>
                  <a:cxn ang="f34">
                    <a:pos x="f61" y="f66"/>
                  </a:cxn>
                  <a:cxn ang="f34">
                    <a:pos x="f59" y="f65"/>
                  </a:cxn>
                  <a:cxn ang="f34">
                    <a:pos x="f59" y="f60"/>
                  </a:cxn>
                </a:cxnLst>
                <a:rect l="f55" t="f58" r="f56" b="f57"/>
                <a:pathLst>
                  <a:path w="1670618" h="964179">
                    <a:moveTo>
                      <a:pt x="f5" y="f8"/>
                    </a:moveTo>
                    <a:cubicBezTo>
                      <a:pt x="f5" y="f9"/>
                      <a:pt x="f9" y="f5"/>
                      <a:pt x="f8" y="f5"/>
                    </a:cubicBezTo>
                    <a:lnTo>
                      <a:pt x="f10" y="f5"/>
                    </a:lnTo>
                    <a:cubicBezTo>
                      <a:pt x="f11" y="f5"/>
                      <a:pt x="f6" y="f9"/>
                      <a:pt x="f6" y="f8"/>
                    </a:cubicBezTo>
                    <a:lnTo>
                      <a:pt x="f6" y="f12"/>
                    </a:lnTo>
                    <a:cubicBezTo>
                      <a:pt x="f6" y="f13"/>
                      <a:pt x="f11" y="f7"/>
                      <a:pt x="f10" y="f7"/>
                    </a:cubicBezTo>
                    <a:lnTo>
                      <a:pt x="f8" y="f7"/>
                    </a:lnTo>
                    <a:cubicBezTo>
                      <a:pt x="f9" y="f7"/>
                      <a:pt x="f5" y="f13"/>
                      <a:pt x="f5" y="f12"/>
                    </a:cubicBezTo>
                    <a:lnTo>
                      <a:pt x="f5" y="f8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12701" cap="flat">
                <a:solidFill>
                  <a:srgbClr val="4472C4"/>
                </a:solidFill>
                <a:prstDash val="solid"/>
                <a:miter/>
              </a:ln>
            </p:spPr>
            <p:txBody>
              <a:bodyPr vert="horz" wrap="square" lIns="66339" tIns="53638" rIns="66339" bIns="53638" anchor="ctr" anchorCtr="1" compatLnSpc="1">
                <a:noAutofit/>
              </a:bodyPr>
              <a:lstStyle/>
              <a:p>
                <a:pPr marL="0" marR="0" lvl="0" indent="0" algn="ctr" defTabSz="888997" rtl="0" fontAlgn="auto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80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l-GR" sz="1800" kern="1200" dirty="0">
                    <a:latin typeface="Calibri"/>
                  </a:rPr>
                  <a:t>Δ</a:t>
                </a:r>
                <a:r>
                  <a:rPr lang="el-GR" sz="1800" b="0" i="0" u="none" strike="noStrike" kern="1200" cap="none" spc="0" baseline="0" dirty="0" smtClean="0">
                    <a:solidFill>
                      <a:srgbClr val="000000"/>
                    </a:solidFill>
                    <a:uFillTx/>
                    <a:latin typeface="Calibri"/>
                  </a:rPr>
                  <a:t>εν </a:t>
                </a:r>
                <a:r>
                  <a:rPr lang="el-GR" sz="1800" b="0" i="0" u="none" strike="noStrike" kern="1200" cap="none" spc="0" baseline="0" dirty="0">
                    <a:solidFill>
                      <a:srgbClr val="000000"/>
                    </a:solidFill>
                    <a:uFillTx/>
                    <a:latin typeface="Calibri"/>
                  </a:rPr>
                  <a:t>διαδίδονται σε υγρά σώματα</a:t>
                </a:r>
              </a:p>
            </p:txBody>
          </p:sp>
          <p:sp>
            <p:nvSpPr>
              <p:cNvPr id="21" name="Freeform: Shape 15">
                <a:extLst>
                  <a:ext uri="{FF2B5EF4-FFF2-40B4-BE49-F238E27FC236}">
                    <a16:creationId xmlns:a16="http://schemas.microsoft.com/office/drawing/2014/main" xmlns="" id="{ED93AA8C-7390-43F5-B700-5B97DE900127}"/>
                  </a:ext>
                </a:extLst>
              </p:cNvPr>
              <p:cNvSpPr/>
              <p:nvPr/>
            </p:nvSpPr>
            <p:spPr>
              <a:xfrm>
                <a:off x="5016261" y="4182118"/>
                <a:ext cx="315303" cy="2736963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315306"/>
                  <a:gd name="f4" fmla="val 2736966"/>
                  <a:gd name="f5" fmla="*/ f0 1 315306"/>
                  <a:gd name="f6" fmla="*/ f1 1 2736966"/>
                  <a:gd name="f7" fmla="val f2"/>
                  <a:gd name="f8" fmla="val f3"/>
                  <a:gd name="f9" fmla="val f4"/>
                  <a:gd name="f10" fmla="+- f9 0 f7"/>
                  <a:gd name="f11" fmla="+- f8 0 f7"/>
                  <a:gd name="f12" fmla="*/ f11 1 315306"/>
                  <a:gd name="f13" fmla="*/ f10 1 2736966"/>
                  <a:gd name="f14" fmla="*/ 0 1 f12"/>
                  <a:gd name="f15" fmla="*/ 315306 1 f12"/>
                  <a:gd name="f16" fmla="*/ 0 1 f13"/>
                  <a:gd name="f17" fmla="*/ 2736966 1 f13"/>
                  <a:gd name="f18" fmla="*/ f14 f5 1"/>
                  <a:gd name="f19" fmla="*/ f15 f5 1"/>
                  <a:gd name="f20" fmla="*/ f17 f6 1"/>
                  <a:gd name="f21" fmla="*/ f16 f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18" t="f21" r="f19" b="f20"/>
                <a:pathLst>
                  <a:path w="315306" h="2736966">
                    <a:moveTo>
                      <a:pt x="f2" y="f2"/>
                    </a:moveTo>
                    <a:lnTo>
                      <a:pt x="f2" y="f4"/>
                    </a:lnTo>
                    <a:lnTo>
                      <a:pt x="f3" y="f4"/>
                    </a:lnTo>
                  </a:path>
                </a:pathLst>
              </a:custGeom>
              <a:noFill/>
              <a:ln w="12701" cap="flat">
                <a:solidFill>
                  <a:srgbClr val="34599C"/>
                </a:solidFill>
                <a:prstDash val="solid"/>
                <a:miter/>
              </a:ln>
            </p:spPr>
            <p:txBody>
              <a:bodyPr lIns="0" tIns="0" rIns="0" bIns="0"/>
              <a:lstStyle/>
              <a:p>
                <a:endParaRPr lang="el-GR"/>
              </a:p>
            </p:txBody>
          </p:sp>
          <p:sp>
            <p:nvSpPr>
              <p:cNvPr id="22" name="Freeform: Shape 16">
                <a:extLst>
                  <a:ext uri="{FF2B5EF4-FFF2-40B4-BE49-F238E27FC236}">
                    <a16:creationId xmlns:a16="http://schemas.microsoft.com/office/drawing/2014/main" xmlns="" id="{2DB2F2D3-ECCA-4842-98BD-5BC3CE57B95B}"/>
                  </a:ext>
                </a:extLst>
              </p:cNvPr>
              <p:cNvSpPr/>
              <p:nvPr/>
            </p:nvSpPr>
            <p:spPr>
              <a:xfrm>
                <a:off x="5173912" y="6781344"/>
                <a:ext cx="1993206" cy="77881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553880"/>
                  <a:gd name="f7" fmla="val 822473"/>
                  <a:gd name="f8" fmla="val 82247"/>
                  <a:gd name="f9" fmla="val 36823"/>
                  <a:gd name="f10" fmla="val 1471633"/>
                  <a:gd name="f11" fmla="val 1517057"/>
                  <a:gd name="f12" fmla="val 740226"/>
                  <a:gd name="f13" fmla="val 785650"/>
                  <a:gd name="f14" fmla="+- 0 0 -90"/>
                  <a:gd name="f15" fmla="*/ f3 1 1553880"/>
                  <a:gd name="f16" fmla="*/ f4 1 822473"/>
                  <a:gd name="f17" fmla="val f5"/>
                  <a:gd name="f18" fmla="val f6"/>
                  <a:gd name="f19" fmla="val f7"/>
                  <a:gd name="f20" fmla="*/ f14 f0 1"/>
                  <a:gd name="f21" fmla="+- f19 0 f17"/>
                  <a:gd name="f22" fmla="+- f18 0 f17"/>
                  <a:gd name="f23" fmla="*/ f20 1 f2"/>
                  <a:gd name="f24" fmla="*/ f22 1 1553880"/>
                  <a:gd name="f25" fmla="*/ f21 1 822473"/>
                  <a:gd name="f26" fmla="*/ 0 f22 1"/>
                  <a:gd name="f27" fmla="*/ 82247 f21 1"/>
                  <a:gd name="f28" fmla="*/ 82247 f22 1"/>
                  <a:gd name="f29" fmla="*/ 0 f21 1"/>
                  <a:gd name="f30" fmla="*/ 1471633 f22 1"/>
                  <a:gd name="f31" fmla="*/ 1553880 f22 1"/>
                  <a:gd name="f32" fmla="*/ 740226 f21 1"/>
                  <a:gd name="f33" fmla="*/ 822473 f21 1"/>
                  <a:gd name="f34" fmla="+- f23 0 f1"/>
                  <a:gd name="f35" fmla="*/ f26 1 1553880"/>
                  <a:gd name="f36" fmla="*/ f27 1 822473"/>
                  <a:gd name="f37" fmla="*/ f28 1 1553880"/>
                  <a:gd name="f38" fmla="*/ f29 1 822473"/>
                  <a:gd name="f39" fmla="*/ f30 1 1553880"/>
                  <a:gd name="f40" fmla="*/ f31 1 1553880"/>
                  <a:gd name="f41" fmla="*/ f32 1 822473"/>
                  <a:gd name="f42" fmla="*/ f33 1 822473"/>
                  <a:gd name="f43" fmla="*/ f17 1 f24"/>
                  <a:gd name="f44" fmla="*/ f18 1 f24"/>
                  <a:gd name="f45" fmla="*/ f17 1 f25"/>
                  <a:gd name="f46" fmla="*/ f19 1 f25"/>
                  <a:gd name="f47" fmla="*/ f35 1 f24"/>
                  <a:gd name="f48" fmla="*/ f36 1 f25"/>
                  <a:gd name="f49" fmla="*/ f37 1 f24"/>
                  <a:gd name="f50" fmla="*/ f38 1 f25"/>
                  <a:gd name="f51" fmla="*/ f39 1 f24"/>
                  <a:gd name="f52" fmla="*/ f40 1 f24"/>
                  <a:gd name="f53" fmla="*/ f41 1 f25"/>
                  <a:gd name="f54" fmla="*/ f42 1 f25"/>
                  <a:gd name="f55" fmla="*/ f43 f15 1"/>
                  <a:gd name="f56" fmla="*/ f44 f15 1"/>
                  <a:gd name="f57" fmla="*/ f46 f16 1"/>
                  <a:gd name="f58" fmla="*/ f45 f16 1"/>
                  <a:gd name="f59" fmla="*/ f47 f15 1"/>
                  <a:gd name="f60" fmla="*/ f48 f16 1"/>
                  <a:gd name="f61" fmla="*/ f49 f15 1"/>
                  <a:gd name="f62" fmla="*/ f50 f16 1"/>
                  <a:gd name="f63" fmla="*/ f51 f15 1"/>
                  <a:gd name="f64" fmla="*/ f52 f15 1"/>
                  <a:gd name="f65" fmla="*/ f53 f16 1"/>
                  <a:gd name="f66" fmla="*/ f54 f1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4">
                    <a:pos x="f59" y="f60"/>
                  </a:cxn>
                  <a:cxn ang="f34">
                    <a:pos x="f61" y="f62"/>
                  </a:cxn>
                  <a:cxn ang="f34">
                    <a:pos x="f63" y="f62"/>
                  </a:cxn>
                  <a:cxn ang="f34">
                    <a:pos x="f64" y="f60"/>
                  </a:cxn>
                  <a:cxn ang="f34">
                    <a:pos x="f64" y="f65"/>
                  </a:cxn>
                  <a:cxn ang="f34">
                    <a:pos x="f63" y="f66"/>
                  </a:cxn>
                  <a:cxn ang="f34">
                    <a:pos x="f61" y="f66"/>
                  </a:cxn>
                  <a:cxn ang="f34">
                    <a:pos x="f59" y="f65"/>
                  </a:cxn>
                  <a:cxn ang="f34">
                    <a:pos x="f59" y="f60"/>
                  </a:cxn>
                </a:cxnLst>
                <a:rect l="f55" t="f58" r="f56" b="f57"/>
                <a:pathLst>
                  <a:path w="1553880" h="822473">
                    <a:moveTo>
                      <a:pt x="f5" y="f8"/>
                    </a:moveTo>
                    <a:cubicBezTo>
                      <a:pt x="f5" y="f9"/>
                      <a:pt x="f9" y="f5"/>
                      <a:pt x="f8" y="f5"/>
                    </a:cubicBezTo>
                    <a:lnTo>
                      <a:pt x="f10" y="f5"/>
                    </a:lnTo>
                    <a:cubicBezTo>
                      <a:pt x="f11" y="f5"/>
                      <a:pt x="f6" y="f9"/>
                      <a:pt x="f6" y="f8"/>
                    </a:cubicBezTo>
                    <a:lnTo>
                      <a:pt x="f6" y="f12"/>
                    </a:lnTo>
                    <a:cubicBezTo>
                      <a:pt x="f6" y="f13"/>
                      <a:pt x="f11" y="f7"/>
                      <a:pt x="f10" y="f7"/>
                    </a:cubicBezTo>
                    <a:lnTo>
                      <a:pt x="f8" y="f7"/>
                    </a:lnTo>
                    <a:cubicBezTo>
                      <a:pt x="f9" y="f7"/>
                      <a:pt x="f5" y="f13"/>
                      <a:pt x="f5" y="f12"/>
                    </a:cubicBezTo>
                    <a:lnTo>
                      <a:pt x="f5" y="f8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12701" cap="flat">
                <a:solidFill>
                  <a:srgbClr val="4472C4"/>
                </a:solidFill>
                <a:prstDash val="solid"/>
                <a:miter/>
              </a:ln>
            </p:spPr>
            <p:txBody>
              <a:bodyPr vert="horz" wrap="square" lIns="62188" tIns="49487" rIns="62188" bIns="49487" anchor="ctr" anchorCtr="1" compatLnSpc="1">
                <a:noAutofit/>
              </a:bodyPr>
              <a:lstStyle/>
              <a:p>
                <a:pPr marL="0" marR="0" lvl="0" indent="0" algn="ctr" defTabSz="888997" rtl="0" fontAlgn="auto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80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l-GR" sz="1800" b="0" i="0" u="none" strike="noStrike" kern="1200" cap="none" spc="0" baseline="0" dirty="0">
                    <a:solidFill>
                      <a:srgbClr val="000000"/>
                    </a:solidFill>
                    <a:uFillTx/>
                    <a:latin typeface="Calibri"/>
                  </a:rPr>
                  <a:t>Πιο ισχυρά</a:t>
                </a:r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F9CD72C1-38C2-432E-B4D3-F9642D141F2A}"/>
                </a:ext>
              </a:extLst>
            </p:cNvPr>
            <p:cNvSpPr/>
            <p:nvPr/>
          </p:nvSpPr>
          <p:spPr>
            <a:xfrm>
              <a:off x="534997" y="1754102"/>
              <a:ext cx="8265874" cy="1570050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457200" marR="0" lvl="0" indent="-457200" algn="l" defTabSz="914400" rtl="0" fontAlgn="auto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SzPct val="100000"/>
                <a:buFont typeface="Wingdings" pitchFamily="2"/>
                <a:buChar char="Ø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l-GR" sz="2000" b="0" i="0" u="none" strike="noStrike" kern="1200" cap="none" spc="0" baseline="0" dirty="0">
                  <a:solidFill>
                    <a:srgbClr val="000000"/>
                  </a:solidFill>
                  <a:uFillTx/>
                  <a:latin typeface="Calibri" pitchFamily="34"/>
                  <a:ea typeface="Calibri" pitchFamily="34"/>
                  <a:cs typeface="Times New Roman" pitchFamily="18"/>
                </a:rPr>
                <a:t>Η διάδοση του σεισμού γίνεται με </a:t>
              </a:r>
              <a:r>
                <a:rPr lang="el-GR" sz="2000" b="1" i="0" u="none" strike="noStrike" kern="1200" cap="none" spc="0" baseline="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FillTx/>
                  <a:latin typeface="Calibri" pitchFamily="34"/>
                  <a:ea typeface="Calibri" pitchFamily="34"/>
                  <a:cs typeface="Times New Roman" pitchFamily="18"/>
                </a:rPr>
                <a:t>κύματα</a:t>
              </a:r>
              <a:r>
                <a:rPr lang="el-GR" sz="2400" b="0" i="0" u="none" strike="noStrike" kern="1200" cap="none" spc="0" baseline="0" dirty="0">
                  <a:solidFill>
                    <a:srgbClr val="000000"/>
                  </a:solidFill>
                  <a:uFillTx/>
                  <a:latin typeface="Calibri" pitchFamily="34"/>
                  <a:ea typeface="Calibri" pitchFamily="34"/>
                  <a:cs typeface="Times New Roman" pitchFamily="18"/>
                </a:rPr>
                <a:t>.</a:t>
              </a:r>
            </a:p>
            <a:p>
              <a:pPr marL="457200" marR="0" lvl="0" indent="-457200" algn="l" defTabSz="914400" rtl="0" fontAlgn="auto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SzPct val="100000"/>
                <a:buFont typeface="Wingdings" pitchFamily="2"/>
                <a:buChar char="Ø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l-GR" sz="2000" b="1" i="0" u="none" strike="noStrike" kern="1200" cap="none" spc="0" baseline="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FillTx/>
                  <a:latin typeface="Calibri" pitchFamily="34"/>
                  <a:ea typeface="Calibri" pitchFamily="34"/>
                  <a:cs typeface="Times New Roman" pitchFamily="18"/>
                </a:rPr>
                <a:t>Είδη σεισμικών κυμάτων:</a:t>
              </a:r>
            </a:p>
            <a:p>
              <a:pPr marL="0" marR="0" lvl="0" indent="0" algn="l" defTabSz="914400" rtl="0" fontAlgn="auto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l-GR" sz="1800" b="0" i="0" u="none" strike="noStrike" kern="1200" cap="none" spc="0" baseline="0" dirty="0">
                  <a:solidFill>
                    <a:srgbClr val="000000"/>
                  </a:solidFill>
                  <a:uFillTx/>
                  <a:latin typeface="Calibri" pitchFamily="34"/>
                  <a:ea typeface="Calibri" pitchFamily="34"/>
                  <a:cs typeface="Times New Roman" pitchFamily="18"/>
                </a:rPr>
                <a:t>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- Εικόνα" descr="zanneio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0"/>
            <a:ext cx="1310152" cy="113897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0189F2E-DCF0-4984-947C-A58669BF1C44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0" y="1196752"/>
            <a:ext cx="8856000" cy="5471998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- Εικόνα" descr="zanneio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0"/>
            <a:ext cx="1310152" cy="1138977"/>
          </a:xfrm>
          <a:prstGeom prst="rect">
            <a:avLst/>
          </a:prstGeom>
        </p:spPr>
      </p:pic>
      <p:sp>
        <p:nvSpPr>
          <p:cNvPr id="4" name="3 - Ορθογώνιο"/>
          <p:cNvSpPr/>
          <p:nvPr/>
        </p:nvSpPr>
        <p:spPr>
          <a:xfrm>
            <a:off x="827584" y="1124744"/>
            <a:ext cx="58464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Πώς  μετράμε τους σεισμούς;</a:t>
            </a:r>
            <a:endParaRPr lang="el-GR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5" name="4 - Ευθεία γραμμή σύνδεσης"/>
          <p:cNvCxnSpPr/>
          <p:nvPr/>
        </p:nvCxnSpPr>
        <p:spPr>
          <a:xfrm>
            <a:off x="611560" y="1772816"/>
            <a:ext cx="78488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5 - Ορθογώνιο"/>
          <p:cNvSpPr/>
          <p:nvPr/>
        </p:nvSpPr>
        <p:spPr>
          <a:xfrm>
            <a:off x="611560" y="1988840"/>
            <a:ext cx="799288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SzPct val="100000"/>
              <a:buFont typeface="Wingdings" pitchFamily="2"/>
              <a:buChar char="Ø"/>
              <a:tabLst>
                <a:tab pos="114118" algn="l"/>
                <a:tab pos="571317" algn="l"/>
                <a:tab pos="1028517" algn="l"/>
                <a:tab pos="1485717" algn="l"/>
                <a:tab pos="1942917" algn="l"/>
                <a:tab pos="2400117" algn="l"/>
                <a:tab pos="2857317" algn="l"/>
                <a:tab pos="3314517" algn="l"/>
                <a:tab pos="3771717" algn="l"/>
                <a:tab pos="4228917" algn="l"/>
                <a:tab pos="4686117" algn="l"/>
                <a:tab pos="5143317" algn="l"/>
                <a:tab pos="5600517" algn="l"/>
                <a:tab pos="6057717" algn="l"/>
                <a:tab pos="6514917" algn="l"/>
                <a:tab pos="6972117" algn="l"/>
                <a:tab pos="7429317" algn="l"/>
                <a:tab pos="7886517" algn="l"/>
                <a:tab pos="8343717" algn="l"/>
                <a:tab pos="8800917" algn="l"/>
              </a:tabLst>
            </a:pPr>
            <a:r>
              <a:rPr lang="el-GR" sz="2400" dirty="0" smtClean="0">
                <a:latin typeface="Calibri" pitchFamily="34" charset="0"/>
                <a:cs typeface="Calibri" pitchFamily="34" charset="0"/>
              </a:rPr>
              <a:t>Μετράμε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την ενέργεια 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που εκλύεται από την εστία κατά τη διάρκεια της σεισμικής δόνησης.</a:t>
            </a:r>
          </a:p>
          <a:p>
            <a:pPr marL="457200" lvl="0" indent="-457200">
              <a:buSzPct val="100000"/>
              <a:buFont typeface="Wingdings" pitchFamily="2"/>
              <a:buChar char="Ø"/>
              <a:tabLst>
                <a:tab pos="114118" algn="l"/>
                <a:tab pos="571317" algn="l"/>
                <a:tab pos="1028517" algn="l"/>
                <a:tab pos="1485717" algn="l"/>
                <a:tab pos="1942917" algn="l"/>
                <a:tab pos="2400117" algn="l"/>
                <a:tab pos="2857317" algn="l"/>
                <a:tab pos="3314517" algn="l"/>
                <a:tab pos="3771717" algn="l"/>
                <a:tab pos="4228917" algn="l"/>
                <a:tab pos="4686117" algn="l"/>
                <a:tab pos="5143317" algn="l"/>
                <a:tab pos="5600517" algn="l"/>
                <a:tab pos="6057717" algn="l"/>
                <a:tab pos="6514917" algn="l"/>
                <a:tab pos="6972117" algn="l"/>
                <a:tab pos="7429317" algn="l"/>
                <a:tab pos="7886517" algn="l"/>
                <a:tab pos="8343717" algn="l"/>
                <a:tab pos="8800917" algn="l"/>
              </a:tabLst>
            </a:pPr>
            <a:r>
              <a:rPr lang="el-GR" sz="2400" dirty="0" smtClean="0">
                <a:latin typeface="Calibri" pitchFamily="34" charset="0"/>
                <a:cs typeface="Calibri" pitchFamily="34" charset="0"/>
              </a:rPr>
              <a:t>Μετρώνται επίσης διαφόρες παραμέτροι των σεισμικών κυμάτων όπως το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πλάτος, η περίοδος</a:t>
            </a:r>
            <a:r>
              <a:rPr lang="el-GR" sz="2400" dirty="0" smtClean="0">
                <a:solidFill>
                  <a:srgbClr val="00808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και</a:t>
            </a:r>
            <a:r>
              <a:rPr lang="el-GR" sz="2400" dirty="0" smtClean="0">
                <a:solidFill>
                  <a:srgbClr val="00808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η διάρκεια</a:t>
            </a:r>
            <a:r>
              <a:rPr lang="el-GR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.</a:t>
            </a:r>
            <a:endParaRPr lang="en-US" sz="2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457200" lvl="0" indent="-457200">
              <a:buSzPct val="100000"/>
              <a:buFont typeface="Wingdings" pitchFamily="2"/>
              <a:buChar char="Ø"/>
              <a:tabLst>
                <a:tab pos="114118" algn="l"/>
                <a:tab pos="571317" algn="l"/>
                <a:tab pos="1028517" algn="l"/>
                <a:tab pos="1485717" algn="l"/>
                <a:tab pos="1942917" algn="l"/>
                <a:tab pos="2400117" algn="l"/>
                <a:tab pos="2857317" algn="l"/>
                <a:tab pos="3314517" algn="l"/>
                <a:tab pos="3771717" algn="l"/>
                <a:tab pos="4228917" algn="l"/>
                <a:tab pos="4686117" algn="l"/>
                <a:tab pos="5143317" algn="l"/>
                <a:tab pos="5600517" algn="l"/>
                <a:tab pos="6057717" algn="l"/>
                <a:tab pos="6514917" algn="l"/>
                <a:tab pos="6972117" algn="l"/>
                <a:tab pos="7429317" algn="l"/>
                <a:tab pos="7886517" algn="l"/>
                <a:tab pos="8343717" algn="l"/>
                <a:tab pos="8800917" algn="l"/>
              </a:tabLst>
            </a:pPr>
            <a:endParaRPr lang="el-GR" sz="2400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457200" lvl="0" indent="-457200">
              <a:buSzPct val="100000"/>
              <a:buFont typeface="Wingdings" pitchFamily="2"/>
              <a:buChar char="Ø"/>
              <a:tabLst>
                <a:tab pos="114118" algn="l"/>
                <a:tab pos="571317" algn="l"/>
                <a:tab pos="1028517" algn="l"/>
                <a:tab pos="1485717" algn="l"/>
                <a:tab pos="1942917" algn="l"/>
                <a:tab pos="2400117" algn="l"/>
                <a:tab pos="2857317" algn="l"/>
                <a:tab pos="3314517" algn="l"/>
                <a:tab pos="3771717" algn="l"/>
                <a:tab pos="4228917" algn="l"/>
                <a:tab pos="4686117" algn="l"/>
                <a:tab pos="5143317" algn="l"/>
                <a:tab pos="5600517" algn="l"/>
                <a:tab pos="6057717" algn="l"/>
                <a:tab pos="6514917" algn="l"/>
                <a:tab pos="6972117" algn="l"/>
                <a:tab pos="7429317" algn="l"/>
                <a:tab pos="7886517" algn="l"/>
                <a:tab pos="8343717" algn="l"/>
                <a:tab pos="8800917" algn="l"/>
              </a:tabLst>
            </a:pPr>
            <a:r>
              <a:rPr lang="el-GR" sz="2400" dirty="0" smtClean="0">
                <a:latin typeface="Calibri" pitchFamily="34" charset="0"/>
                <a:cs typeface="Calibri" pitchFamily="34" charset="0"/>
              </a:rPr>
              <a:t>Για τον υπολογισμό του μεγέθους επινοήθηκαν διάφορες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κλίμακες:</a:t>
            </a:r>
          </a:p>
          <a:p>
            <a:pPr marL="1143000" lvl="1" indent="-457200">
              <a:buFont typeface="Wingdings" panose="05000000000000000000" pitchFamily="2" charset="2"/>
              <a:buChar char="v"/>
              <a:tabLst>
                <a:tab pos="114118" algn="l"/>
                <a:tab pos="571317" algn="l"/>
                <a:tab pos="1028517" algn="l"/>
                <a:tab pos="1485717" algn="l"/>
                <a:tab pos="1942917" algn="l"/>
                <a:tab pos="2400117" algn="l"/>
                <a:tab pos="2857317" algn="l"/>
                <a:tab pos="3314517" algn="l"/>
                <a:tab pos="3771717" algn="l"/>
                <a:tab pos="4228917" algn="l"/>
                <a:tab pos="4686117" algn="l"/>
                <a:tab pos="5143317" algn="l"/>
                <a:tab pos="5600517" algn="l"/>
                <a:tab pos="6057717" algn="l"/>
                <a:tab pos="6514917" algn="l"/>
                <a:tab pos="6972117" algn="l"/>
                <a:tab pos="7429317" algn="l"/>
                <a:tab pos="7886517" algn="l"/>
                <a:tab pos="8343717" algn="l"/>
                <a:tab pos="8800917" algn="l"/>
              </a:tabLst>
            </a:pPr>
            <a:r>
              <a:rPr lang="el-GR" sz="2400" dirty="0" smtClean="0">
                <a:latin typeface="Calibri" pitchFamily="34" charset="0"/>
                <a:cs typeface="Calibri" pitchFamily="34" charset="0"/>
              </a:rPr>
              <a:t>επιφανειακού μεγέθους ΜS</a:t>
            </a:r>
          </a:p>
          <a:p>
            <a:pPr marL="1143000" lvl="1" indent="-457200">
              <a:buFont typeface="Wingdings" panose="05000000000000000000" pitchFamily="2" charset="2"/>
              <a:buChar char="v"/>
              <a:tabLst>
                <a:tab pos="114118" algn="l"/>
                <a:tab pos="571317" algn="l"/>
                <a:tab pos="1028517" algn="l"/>
                <a:tab pos="1485717" algn="l"/>
                <a:tab pos="1942917" algn="l"/>
                <a:tab pos="2400117" algn="l"/>
                <a:tab pos="2857317" algn="l"/>
                <a:tab pos="3314517" algn="l"/>
                <a:tab pos="3771717" algn="l"/>
                <a:tab pos="4228917" algn="l"/>
                <a:tab pos="4686117" algn="l"/>
                <a:tab pos="5143317" algn="l"/>
                <a:tab pos="5600517" algn="l"/>
                <a:tab pos="6057717" algn="l"/>
                <a:tab pos="6514917" algn="l"/>
                <a:tab pos="6972117" algn="l"/>
                <a:tab pos="7429317" algn="l"/>
                <a:tab pos="7886517" algn="l"/>
                <a:tab pos="8343717" algn="l"/>
                <a:tab pos="8800917" algn="l"/>
              </a:tabLst>
            </a:pPr>
            <a:r>
              <a:rPr lang="el-GR" sz="2400" dirty="0" smtClean="0">
                <a:latin typeface="Calibri" pitchFamily="34" charset="0"/>
                <a:cs typeface="Calibri" pitchFamily="34" charset="0"/>
              </a:rPr>
              <a:t> τοπικού μεγέθους ΜL (κλίμακα </a:t>
            </a:r>
            <a:r>
              <a:rPr lang="el-GR" sz="2400" dirty="0" err="1" smtClean="0">
                <a:latin typeface="Calibri" pitchFamily="34" charset="0"/>
                <a:cs typeface="Calibri" pitchFamily="34" charset="0"/>
              </a:rPr>
              <a:t>Richter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) </a:t>
            </a:r>
          </a:p>
          <a:p>
            <a:pPr marL="1143000" lvl="1" indent="-457200">
              <a:buFont typeface="Wingdings" panose="05000000000000000000" pitchFamily="2" charset="2"/>
              <a:buChar char="v"/>
              <a:tabLst>
                <a:tab pos="114118" algn="l"/>
                <a:tab pos="571317" algn="l"/>
                <a:tab pos="1028517" algn="l"/>
                <a:tab pos="1485717" algn="l"/>
                <a:tab pos="1942917" algn="l"/>
                <a:tab pos="2400117" algn="l"/>
                <a:tab pos="2857317" algn="l"/>
                <a:tab pos="3314517" algn="l"/>
                <a:tab pos="3771717" algn="l"/>
                <a:tab pos="4228917" algn="l"/>
                <a:tab pos="4686117" algn="l"/>
                <a:tab pos="5143317" algn="l"/>
                <a:tab pos="5600517" algn="l"/>
                <a:tab pos="6057717" algn="l"/>
                <a:tab pos="6514917" algn="l"/>
                <a:tab pos="6972117" algn="l"/>
                <a:tab pos="7429317" algn="l"/>
                <a:tab pos="7886517" algn="l"/>
                <a:tab pos="8343717" algn="l"/>
                <a:tab pos="8800917" algn="l"/>
              </a:tabLst>
            </a:pPr>
            <a:r>
              <a:rPr lang="el-GR" sz="2400" dirty="0" smtClean="0">
                <a:latin typeface="Calibri" pitchFamily="34" charset="0"/>
                <a:cs typeface="Calibri" pitchFamily="34" charset="0"/>
              </a:rPr>
              <a:t> χωρικού μεγέθους </a:t>
            </a:r>
            <a:r>
              <a:rPr lang="el-GR" sz="2400" dirty="0" err="1" smtClean="0">
                <a:latin typeface="Calibri" pitchFamily="34" charset="0"/>
                <a:cs typeface="Calibri" pitchFamily="34" charset="0"/>
              </a:rPr>
              <a:t>mb</a:t>
            </a:r>
            <a:endParaRPr lang="el-GR" sz="2400" dirty="0" smtClean="0">
              <a:latin typeface="Calibri" pitchFamily="34" charset="0"/>
              <a:cs typeface="Calibri" pitchFamily="34" charset="0"/>
            </a:endParaRPr>
          </a:p>
          <a:p>
            <a:pPr marL="1143000" lvl="1" indent="-457200">
              <a:buFont typeface="Wingdings" panose="05000000000000000000" pitchFamily="2" charset="2"/>
              <a:buChar char="v"/>
              <a:tabLst>
                <a:tab pos="114118" algn="l"/>
                <a:tab pos="571317" algn="l"/>
                <a:tab pos="1028517" algn="l"/>
                <a:tab pos="1485717" algn="l"/>
                <a:tab pos="1942917" algn="l"/>
                <a:tab pos="2400117" algn="l"/>
                <a:tab pos="2857317" algn="l"/>
                <a:tab pos="3314517" algn="l"/>
                <a:tab pos="3771717" algn="l"/>
                <a:tab pos="4228917" algn="l"/>
                <a:tab pos="4686117" algn="l"/>
                <a:tab pos="5143317" algn="l"/>
                <a:tab pos="5600517" algn="l"/>
                <a:tab pos="6057717" algn="l"/>
                <a:tab pos="6514917" algn="l"/>
                <a:tab pos="6972117" algn="l"/>
                <a:tab pos="7429317" algn="l"/>
                <a:tab pos="7886517" algn="l"/>
                <a:tab pos="8343717" algn="l"/>
                <a:tab pos="8800917" algn="l"/>
              </a:tabLst>
            </a:pPr>
            <a:r>
              <a:rPr lang="el-GR" sz="2400" dirty="0" smtClean="0">
                <a:latin typeface="Calibri" pitchFamily="34" charset="0"/>
                <a:cs typeface="Calibri" pitchFamily="34" charset="0"/>
              </a:rPr>
              <a:t> μεγέθους διάρκειας ΜΤ και σεισμικής ροπής ΜW</a:t>
            </a:r>
            <a:endParaRPr lang="el-GR" sz="2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- Εικόνα" descr="zanneio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0"/>
            <a:ext cx="1310152" cy="1138977"/>
          </a:xfrm>
          <a:prstGeom prst="rect">
            <a:avLst/>
          </a:prstGeom>
        </p:spPr>
      </p:pic>
      <p:grpSp>
        <p:nvGrpSpPr>
          <p:cNvPr id="4" name="3 - Ομάδα"/>
          <p:cNvGrpSpPr/>
          <p:nvPr/>
        </p:nvGrpSpPr>
        <p:grpSpPr>
          <a:xfrm>
            <a:off x="1115616" y="1340768"/>
            <a:ext cx="7042989" cy="1264206"/>
            <a:chOff x="339309" y="1806653"/>
            <a:chExt cx="6064999" cy="1264206"/>
          </a:xfrm>
        </p:grpSpPr>
        <p:sp>
          <p:nvSpPr>
            <p:cNvPr id="5" name="TextBox 3"/>
            <p:cNvSpPr txBox="1"/>
            <p:nvPr/>
          </p:nvSpPr>
          <p:spPr>
            <a:xfrm>
              <a:off x="339309" y="2107458"/>
              <a:ext cx="5029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8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Calibri" pitchFamily="34" charset="0"/>
                  <a:sym typeface="Calibri"/>
                </a:rPr>
                <a:t>Πρόγνωση του σεισμού; </a:t>
              </a:r>
              <a:endPara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endParaRPr>
            </a:p>
          </p:txBody>
        </p:sp>
        <p:grpSp>
          <p:nvGrpSpPr>
            <p:cNvPr id="6" name="13 - Ομάδα"/>
            <p:cNvGrpSpPr/>
            <p:nvPr/>
          </p:nvGrpSpPr>
          <p:grpSpPr>
            <a:xfrm>
              <a:off x="3858183" y="1806653"/>
              <a:ext cx="2546125" cy="1264206"/>
              <a:chOff x="3858183" y="1806653"/>
              <a:chExt cx="2546125" cy="1264206"/>
            </a:xfrm>
          </p:grpSpPr>
          <p:cxnSp>
            <p:nvCxnSpPr>
              <p:cNvPr id="7" name="Straight Arrow Connector 4"/>
              <p:cNvCxnSpPr/>
              <p:nvPr/>
            </p:nvCxnSpPr>
            <p:spPr>
              <a:xfrm flipV="1">
                <a:off x="3873820" y="2094685"/>
                <a:ext cx="1008784" cy="210420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5"/>
              <p:cNvCxnSpPr>
                <a:cxnSpLocks/>
              </p:cNvCxnSpPr>
              <p:nvPr/>
            </p:nvCxnSpPr>
            <p:spPr>
              <a:xfrm>
                <a:off x="3861528" y="2441273"/>
                <a:ext cx="1264485" cy="1865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Arrow Connector 6"/>
              <p:cNvCxnSpPr>
                <a:cxnSpLocks/>
              </p:cNvCxnSpPr>
              <p:nvPr/>
            </p:nvCxnSpPr>
            <p:spPr>
              <a:xfrm>
                <a:off x="3858183" y="2578945"/>
                <a:ext cx="915885" cy="246828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10"/>
              <p:cNvSpPr txBox="1"/>
              <p:nvPr/>
            </p:nvSpPr>
            <p:spPr>
              <a:xfrm>
                <a:off x="4989981" y="1806653"/>
                <a:ext cx="141432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2000" dirty="0">
                    <a:solidFill>
                      <a:srgbClr val="000000"/>
                    </a:solidFill>
                    <a:latin typeface="Calibri" pitchFamily="34" charset="0"/>
                    <a:ea typeface="Calibri"/>
                    <a:cs typeface="Calibri" pitchFamily="34" charset="0"/>
                    <a:sym typeface="Calibri"/>
                  </a:rPr>
                  <a:t>μέγεθος</a:t>
                </a:r>
                <a:endParaRPr lang="en-US" sz="2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1" name="Rectangle 11"/>
              <p:cNvSpPr/>
              <p:nvPr/>
            </p:nvSpPr>
            <p:spPr>
              <a:xfrm>
                <a:off x="5176008" y="2238701"/>
                <a:ext cx="90173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l-GR" sz="2000" dirty="0" smtClean="0">
                    <a:latin typeface="Calibri" pitchFamily="34" charset="0"/>
                    <a:cs typeface="Calibri" pitchFamily="34" charset="0"/>
                  </a:rPr>
                  <a:t>τόπος</a:t>
                </a:r>
                <a:endParaRPr lang="en-US" sz="20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4741945" y="2670749"/>
                <a:ext cx="101552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2000" dirty="0" smtClean="0">
                    <a:latin typeface="Calibri" pitchFamily="34" charset="0"/>
                    <a:cs typeface="Calibri" pitchFamily="34" charset="0"/>
                  </a:rPr>
                  <a:t>χρόνος</a:t>
                </a:r>
                <a:endParaRPr lang="en-US" sz="2000" dirty="0">
                  <a:latin typeface="Calibri" pitchFamily="34" charset="0"/>
                  <a:cs typeface="Calibri" pitchFamily="34" charset="0"/>
                </a:endParaRPr>
              </a:p>
            </p:txBody>
          </p:sp>
        </p:grpSp>
      </p:grpSp>
      <p:sp>
        <p:nvSpPr>
          <p:cNvPr id="15" name="TextBox 2"/>
          <p:cNvSpPr txBox="1"/>
          <p:nvPr/>
        </p:nvSpPr>
        <p:spPr>
          <a:xfrm>
            <a:off x="339309" y="3093721"/>
            <a:ext cx="833714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l-GR" sz="1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Προειδοποίηση με </a:t>
            </a:r>
            <a:r>
              <a:rPr lang="en-US" sz="1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SMS </a:t>
            </a:r>
            <a:r>
              <a:rPr lang="el-GR" sz="1800" dirty="0">
                <a:latin typeface="Calibri" pitchFamily="34" charset="0"/>
                <a:cs typeface="Calibri" pitchFamily="34" charset="0"/>
              </a:rPr>
              <a:t>στην Ιαπωνία, το Μεξικό, την Καλιφόρνια των ΗΠΑ,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 </a:t>
            </a:r>
            <a:endParaRPr lang="el-GR" sz="1800" dirty="0" smtClean="0">
              <a:latin typeface="Calibri" pitchFamily="34" charset="0"/>
              <a:cs typeface="Calibri" pitchFamily="34" charset="0"/>
            </a:endParaRPr>
          </a:p>
          <a:p>
            <a:pPr marL="457200" indent="-457200">
              <a:buClr>
                <a:schemeClr val="tx1"/>
              </a:buClr>
            </a:pPr>
            <a:r>
              <a:rPr lang="el-GR" sz="1800" dirty="0" smtClean="0">
                <a:latin typeface="Calibri" pitchFamily="34" charset="0"/>
                <a:cs typeface="Calibri" pitchFamily="34" charset="0"/>
              </a:rPr>
              <a:t>         ένας </a:t>
            </a:r>
            <a:r>
              <a:rPr lang="el-GR" sz="1800" dirty="0">
                <a:latin typeface="Calibri" pitchFamily="34" charset="0"/>
                <a:cs typeface="Calibri" pitchFamily="34" charset="0"/>
              </a:rPr>
              <a:t>συναγερµός για </a:t>
            </a:r>
            <a:r>
              <a:rPr lang="el-GR" sz="1800" dirty="0" err="1">
                <a:latin typeface="Calibri" pitchFamily="34" charset="0"/>
                <a:cs typeface="Calibri" pitchFamily="34" charset="0"/>
              </a:rPr>
              <a:t>επικείµενο</a:t>
            </a:r>
            <a:r>
              <a:rPr lang="el-GR" sz="1800" dirty="0">
                <a:latin typeface="Calibri" pitchFamily="34" charset="0"/>
                <a:cs typeface="Calibri" pitchFamily="34" charset="0"/>
              </a:rPr>
              <a:t> </a:t>
            </a:r>
            <a:r>
              <a:rPr lang="el-GR" sz="1800" dirty="0" err="1" smtClean="0">
                <a:latin typeface="Calibri" pitchFamily="34" charset="0"/>
                <a:cs typeface="Calibri" pitchFamily="34" charset="0"/>
              </a:rPr>
              <a:t>σεισµό</a:t>
            </a:r>
            <a:r>
              <a:rPr lang="el-GR" sz="1800" dirty="0" smtClean="0">
                <a:latin typeface="Calibri" pitchFamily="34" charset="0"/>
                <a:cs typeface="Calibri" pitchFamily="34" charset="0"/>
              </a:rPr>
              <a:t>. </a:t>
            </a:r>
            <a:endParaRPr lang="el-GR" sz="1800" dirty="0">
              <a:latin typeface="Calibri" pitchFamily="34" charset="0"/>
              <a:cs typeface="Calibri" pitchFamily="34" charset="0"/>
            </a:endParaRPr>
          </a:p>
          <a:p>
            <a:pPr marL="457200" indent="-457200">
              <a:buClr>
                <a:schemeClr val="tx1"/>
              </a:buClr>
              <a:buFont typeface="Wingdings" pitchFamily="2" charset="2"/>
              <a:buChar char="Ø"/>
            </a:pPr>
            <a:r>
              <a:rPr lang="el-GR" sz="1800" dirty="0" smtClean="0">
                <a:latin typeface="Calibri" pitchFamily="34" charset="0"/>
                <a:cs typeface="Calibri" pitchFamily="34" charset="0"/>
              </a:rPr>
              <a:t>Στην </a:t>
            </a:r>
            <a:r>
              <a:rPr lang="el-GR" sz="1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Ελλάδα</a:t>
            </a:r>
            <a:r>
              <a:rPr lang="el-GR" sz="1800" dirty="0">
                <a:latin typeface="Calibri" pitchFamily="34" charset="0"/>
                <a:cs typeface="Calibri" pitchFamily="34" charset="0"/>
              </a:rPr>
              <a:t> οι δύο πρώτες πιλοτικές </a:t>
            </a:r>
            <a:r>
              <a:rPr lang="el-GR" sz="18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εφαρµογές συστηµάτων έγκαιρης προειδοποίησης σεισµών υλοποιήθηκαν στο πλαίσιο του ευρωπαϊκού ερευνητικού </a:t>
            </a:r>
            <a:r>
              <a:rPr lang="el-GR" sz="1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προγράµµατος</a:t>
            </a:r>
            <a:r>
              <a:rPr lang="el-GR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REAKT </a:t>
            </a:r>
            <a:r>
              <a:rPr lang="el-GR" sz="1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l-GR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(Ερευνητική Μονάδα </a:t>
            </a:r>
            <a:r>
              <a:rPr lang="el-GR" sz="18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Εδαφοδυναµικής</a:t>
            </a:r>
            <a:r>
              <a:rPr lang="el-GR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r>
              <a:rPr lang="el-GR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        και Γεωτεχνικής </a:t>
            </a:r>
            <a:r>
              <a:rPr lang="el-GR" sz="18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Σεισµικής</a:t>
            </a:r>
            <a:r>
              <a:rPr lang="el-GR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Μηχανικής (ΑΠΘ).</a:t>
            </a:r>
            <a:r>
              <a:rPr lang="el-GR" sz="1800" i="1" dirty="0" smtClean="0">
                <a:solidFill>
                  <a:srgbClr val="00B0F0"/>
                </a:solidFill>
              </a:rPr>
              <a:t>  </a:t>
            </a:r>
          </a:p>
          <a:p>
            <a:pPr marL="457200" indent="-457200">
              <a:buClr>
                <a:schemeClr val="tx1"/>
              </a:buClr>
              <a:buFont typeface="Wingdings" pitchFamily="2" charset="2"/>
              <a:buChar char="Ø"/>
            </a:pPr>
            <a:endParaRPr lang="el-GR" sz="1800" dirty="0" smtClean="0"/>
          </a:p>
          <a:p>
            <a:endParaRPr lang="el-GR" sz="1600" b="1" i="1" dirty="0" smtClean="0">
              <a:solidFill>
                <a:srgbClr val="C00000"/>
              </a:solidFill>
            </a:endParaRPr>
          </a:p>
          <a:p>
            <a:endParaRPr lang="en-US" sz="1800" i="1" dirty="0" smtClean="0">
              <a:solidFill>
                <a:srgbClr val="C00000"/>
              </a:solidFill>
            </a:endParaRPr>
          </a:p>
          <a:p>
            <a:r>
              <a:rPr lang="el-GR" sz="1800" dirty="0" smtClean="0">
                <a:latin typeface="Calibri" pitchFamily="34" charset="0"/>
                <a:cs typeface="Calibri" pitchFamily="34" charset="0"/>
              </a:rPr>
              <a:t> </a:t>
            </a:r>
            <a:endParaRPr lang="el-GR" sz="1800" dirty="0">
              <a:latin typeface="Calibri" pitchFamily="34" charset="0"/>
              <a:cs typeface="Calibri" pitchFamily="34" charset="0"/>
            </a:endParaRPr>
          </a:p>
          <a:p>
            <a:r>
              <a:rPr lang="en-US" sz="2400" b="1" i="1" dirty="0">
                <a:solidFill>
                  <a:srgbClr val="C00000"/>
                </a:solidFill>
              </a:rPr>
              <a:t> </a:t>
            </a:r>
            <a:endParaRPr lang="el-GR" sz="2400" b="1" i="1" dirty="0">
              <a:solidFill>
                <a:srgbClr val="C00000"/>
              </a:solidFill>
            </a:endParaRPr>
          </a:p>
          <a:p>
            <a:endParaRPr lang="en-US" i="1" dirty="0">
              <a:solidFill>
                <a:srgbClr val="C00000"/>
              </a:solidFill>
            </a:endParaRPr>
          </a:p>
        </p:txBody>
      </p:sp>
      <p:pic>
        <p:nvPicPr>
          <p:cNvPr id="17" name="Picture 2" descr="Αποτέλεσμα εικόνας για sms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964" t="15838" r="5600" b="10473"/>
          <a:stretch/>
        </p:blipFill>
        <p:spPr bwMode="auto">
          <a:xfrm>
            <a:off x="6084168" y="4581128"/>
            <a:ext cx="2442086" cy="1956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 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- Εικόνα" descr="zanneio_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0"/>
            <a:ext cx="1310152" cy="113897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xmlns="" id="{BA3D698A-D1B1-4021-96A9-B41F843DC611}"/>
              </a:ext>
            </a:extLst>
          </p:cNvPr>
          <p:cNvSpPr txBox="1">
            <a:spLocks/>
          </p:cNvSpPr>
          <p:nvPr/>
        </p:nvSpPr>
        <p:spPr>
          <a:xfrm>
            <a:off x="555985" y="1080974"/>
            <a:ext cx="8067239" cy="880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l-GR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Calibri"/>
                <a:cs typeface="Calibri"/>
                <a:sym typeface="Calibri"/>
              </a:rPr>
              <a:t>Ισχύουσα νομοθεσία (1)</a:t>
            </a:r>
            <a:endParaRPr kumimoji="0" lang="el-GR" sz="4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" name="4 - Ευθεία γραμμή σύνδεσης"/>
          <p:cNvCxnSpPr/>
          <p:nvPr/>
        </p:nvCxnSpPr>
        <p:spPr>
          <a:xfrm>
            <a:off x="611560" y="1844824"/>
            <a:ext cx="78488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5 - Ορθογώνιο"/>
          <p:cNvSpPr/>
          <p:nvPr/>
        </p:nvSpPr>
        <p:spPr>
          <a:xfrm>
            <a:off x="827584" y="2420888"/>
            <a:ext cx="74168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0" indent="-571500">
              <a:buSzPct val="100000"/>
              <a:buFont typeface="Wingdings" panose="05000000000000000000" pitchFamily="2" charset="2"/>
              <a:buChar char="Ø"/>
            </a:pPr>
            <a:r>
              <a:rPr lang="el-GR" sz="2400" dirty="0" smtClean="0">
                <a:latin typeface="Calibri" pitchFamily="34" charset="0"/>
                <a:cs typeface="Calibri" pitchFamily="34" charset="0"/>
              </a:rPr>
              <a:t>Ο 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Ελληνικός Αντισεισμικός Κανονισμός 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είναι το βασικό εργαλείο για την μελέτη και κατασκευή κτιρίων και τεχνικών έργων.</a:t>
            </a:r>
          </a:p>
          <a:p>
            <a:pPr marL="571500" indent="-571500">
              <a:buSzPct val="100000"/>
              <a:buFont typeface="Wingdings" panose="05000000000000000000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1959</a:t>
            </a: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:</a:t>
            </a:r>
            <a:r>
              <a:rPr lang="el-GR" sz="2400" dirty="0" smtClean="0">
                <a:solidFill>
                  <a:srgbClr val="006699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Πρώτος Ελληνικός Αντισεισμικός Κανονισμός.</a:t>
            </a:r>
          </a:p>
          <a:p>
            <a:pPr marL="571500" indent="-571500">
              <a:buSzPct val="100000"/>
              <a:buFont typeface="Wingdings" panose="05000000000000000000" pitchFamily="2" charset="2"/>
              <a:buChar char="Ø"/>
            </a:pP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1995:</a:t>
            </a:r>
            <a:r>
              <a:rPr lang="el-GR" sz="2400" dirty="0" smtClean="0">
                <a:solidFill>
                  <a:srgbClr val="006699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Εφαρμογή του Ν.Ε.Α.Κ. (Νέος Ελληνικός Αντισεισμικός Κανονισμός).</a:t>
            </a:r>
          </a:p>
          <a:p>
            <a:pPr marL="571500" indent="-571500">
              <a:buSzPct val="100000"/>
              <a:buFont typeface="Wingdings" panose="05000000000000000000" pitchFamily="2" charset="2"/>
              <a:buChar char="Ø"/>
            </a:pPr>
            <a:r>
              <a:rPr lang="el-G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2001:</a:t>
            </a:r>
            <a:r>
              <a:rPr lang="el-GR" sz="2400" dirty="0" smtClean="0">
                <a:solidFill>
                  <a:srgbClr val="006699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Εφαρμογή του Ε.Α.Κ. μέχρι και σήμερα.</a:t>
            </a:r>
            <a:endParaRPr lang="el-GR" sz="2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I_THEME_TEMPLATE_DESIGN">
  <a:themeElements>
    <a:clrScheme name="POI_THEME_TEMPLATE_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CC99"/>
      </a:accent4>
      <a:accent5>
        <a:srgbClr val="3333CC"/>
      </a:accent5>
      <a:accent6>
        <a:srgbClr val="FFFFFF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OI_THEME_TEMPLATE_DESIGN">
  <a:themeElements>
    <a:clrScheme name="Προσαρμοσμένος 2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CC99"/>
      </a:accent4>
      <a:accent5>
        <a:srgbClr val="3333CC"/>
      </a:accent5>
      <a:accent6>
        <a:srgbClr val="FFFFFF"/>
      </a:accent6>
      <a:hlink>
        <a:srgbClr val="C00000"/>
      </a:hlink>
      <a:folHlink>
        <a:srgbClr val="C000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POI_THEME_TEMPLATE_DESIGN">
  <a:themeElements>
    <a:clrScheme name="POI_THEME_TEMPLATE_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CC99"/>
      </a:accent4>
      <a:accent5>
        <a:srgbClr val="3333CC"/>
      </a:accent5>
      <a:accent6>
        <a:srgbClr val="FFFFFF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POI_THEME_TEMPLATE_DESIGN">
  <a:themeElements>
    <a:clrScheme name="POI_THEME_TEMPLATE_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CC99"/>
      </a:accent4>
      <a:accent5>
        <a:srgbClr val="3333CC"/>
      </a:accent5>
      <a:accent6>
        <a:srgbClr val="FFFFFF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POI_THEME_TEMPLATE_DESIGN">
  <a:themeElements>
    <a:clrScheme name="POI_THEME_TEMPLATE_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CC99"/>
      </a:accent4>
      <a:accent5>
        <a:srgbClr val="3333CC"/>
      </a:accent5>
      <a:accent6>
        <a:srgbClr val="FFFFFF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860</Words>
  <Application>Microsoft Office PowerPoint</Application>
  <PresentationFormat>Προβολή στην οθόνη (4:3)</PresentationFormat>
  <Paragraphs>163</Paragraphs>
  <Slides>29</Slides>
  <Notes>6</Notes>
  <HiddenSlides>0</HiddenSlides>
  <MMClips>0</MMClips>
  <ScaleCrop>false</ScaleCrop>
  <HeadingPairs>
    <vt:vector size="4" baseType="variant">
      <vt:variant>
        <vt:lpstr>Θέμα</vt:lpstr>
      </vt:variant>
      <vt:variant>
        <vt:i4>5</vt:i4>
      </vt:variant>
      <vt:variant>
        <vt:lpstr>Τίτλοι διαφανειών</vt:lpstr>
      </vt:variant>
      <vt:variant>
        <vt:i4>29</vt:i4>
      </vt:variant>
    </vt:vector>
  </HeadingPairs>
  <TitlesOfParts>
    <vt:vector size="34" baseType="lpstr">
      <vt:lpstr>POI_THEME_TEMPLATE_DESIGN</vt:lpstr>
      <vt:lpstr>POI_THEME_TEMPLATE_DESIGN</vt:lpstr>
      <vt:lpstr>POI_THEME_TEMPLATE_DESIGN</vt:lpstr>
      <vt:lpstr>POI_THEME_TEMPLATE_DESIGN</vt:lpstr>
      <vt:lpstr>POI_THEME_TEMPLATE_DESIGN</vt:lpstr>
      <vt:lpstr>Διαφάνεια 1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  <vt:lpstr>Διαφάνεια 12</vt:lpstr>
      <vt:lpstr>Διαφάνεια 13</vt:lpstr>
      <vt:lpstr>Διαφάνεια 14</vt:lpstr>
      <vt:lpstr>Διαφάνεια 15</vt:lpstr>
      <vt:lpstr>Διαφάνεια 16</vt:lpstr>
      <vt:lpstr>Διαφάνεια 17</vt:lpstr>
      <vt:lpstr>Διαφάνεια 18</vt:lpstr>
      <vt:lpstr>Διαφάνεια 19</vt:lpstr>
      <vt:lpstr>Διαφάνεια 20</vt:lpstr>
      <vt:lpstr>Διαφάνεια 21</vt:lpstr>
      <vt:lpstr>Διαφάνεια 22</vt:lpstr>
      <vt:lpstr>Διαφάνεια 23</vt:lpstr>
      <vt:lpstr>Διαφάνεια 24</vt:lpstr>
      <vt:lpstr>Σύνδεσμοι για επιπλέον υλικό</vt:lpstr>
      <vt:lpstr>Σύνδεσμοι για επιπλέον υλικό</vt:lpstr>
      <vt:lpstr>ΜΕΛΗ ΟΜΑΔΑΣ:</vt:lpstr>
      <vt:lpstr>Στοιχεία επικοινωνίας</vt:lpstr>
      <vt:lpstr>Ευχαριστούμε πολύ για την προσοχή σας…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PANHARATZ</dc:creator>
  <cp:lastModifiedBy>PANHARATZ</cp:lastModifiedBy>
  <cp:revision>39</cp:revision>
  <dcterms:modified xsi:type="dcterms:W3CDTF">2018-03-25T20:00:40Z</dcterms:modified>
</cp:coreProperties>
</file>